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diagrams/data7.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17.xml" ContentType="application/vnd.openxmlformats-officedocument.presentationml.notesSlide+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1.xml" ContentType="application/vnd.openxmlformats-officedocument.presentationml.notesSlide+xml"/>
  <Override PartName="/ppt/notesSlides/notesSlide21.xml" ContentType="application/vnd.openxmlformats-officedocument.presentationml.notesSlide+xml"/>
  <Override PartName="/ppt/notesSlides/notesSlide29.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62.xml" ContentType="application/vnd.openxmlformats-officedocument.presentationml.notes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40.xml" ContentType="application/vnd.openxmlformats-officedocument.presentationml.notesSlide+xml"/>
  <Override PartName="/ppt/notesSlides/notesSlide4.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26.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38.xml" ContentType="application/vnd.openxmlformats-officedocument.presentationml.notesSlide+xml"/>
  <Override PartName="/ppt/notesSlides/notesSlide16.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2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57.jpg" ContentType="image/jpg"/>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image51.jpg" ContentType="image/jpg"/>
  <Override PartName="/ppt/media/image59.jpg" ContentType="image/jpg"/>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257" r:id="rId2"/>
    <p:sldId id="1390" r:id="rId3"/>
    <p:sldId id="1444" r:id="rId4"/>
    <p:sldId id="480" r:id="rId5"/>
    <p:sldId id="339" r:id="rId6"/>
    <p:sldId id="1588" r:id="rId7"/>
    <p:sldId id="462" r:id="rId8"/>
    <p:sldId id="463" r:id="rId9"/>
    <p:sldId id="464" r:id="rId10"/>
    <p:sldId id="1590" r:id="rId11"/>
    <p:sldId id="465" r:id="rId12"/>
    <p:sldId id="1938" r:id="rId13"/>
    <p:sldId id="466" r:id="rId14"/>
    <p:sldId id="514" r:id="rId15"/>
    <p:sldId id="467" r:id="rId16"/>
    <p:sldId id="1410" r:id="rId17"/>
    <p:sldId id="1452" r:id="rId18"/>
    <p:sldId id="1935" r:id="rId19"/>
    <p:sldId id="1936" r:id="rId20"/>
    <p:sldId id="1589" r:id="rId21"/>
    <p:sldId id="1592" r:id="rId22"/>
    <p:sldId id="483" r:id="rId23"/>
    <p:sldId id="1939" r:id="rId24"/>
    <p:sldId id="1426" r:id="rId25"/>
    <p:sldId id="1450" r:id="rId26"/>
    <p:sldId id="1940" r:id="rId27"/>
    <p:sldId id="366" r:id="rId28"/>
    <p:sldId id="1427" r:id="rId29"/>
    <p:sldId id="1428" r:id="rId30"/>
    <p:sldId id="1591" r:id="rId31"/>
    <p:sldId id="258" r:id="rId32"/>
    <p:sldId id="259" r:id="rId33"/>
    <p:sldId id="700" r:id="rId34"/>
    <p:sldId id="263" r:id="rId35"/>
    <p:sldId id="701" r:id="rId36"/>
    <p:sldId id="1912" r:id="rId37"/>
    <p:sldId id="1932" r:id="rId38"/>
    <p:sldId id="702" r:id="rId39"/>
    <p:sldId id="1927" r:id="rId40"/>
    <p:sldId id="264" r:id="rId41"/>
    <p:sldId id="697" r:id="rId42"/>
    <p:sldId id="272" r:id="rId43"/>
    <p:sldId id="270" r:id="rId44"/>
    <p:sldId id="273" r:id="rId45"/>
    <p:sldId id="1915" r:id="rId46"/>
    <p:sldId id="1917" r:id="rId47"/>
    <p:sldId id="1920" r:id="rId48"/>
    <p:sldId id="276" r:id="rId49"/>
    <p:sldId id="1150" r:id="rId50"/>
    <p:sldId id="1407" r:id="rId51"/>
    <p:sldId id="1937" r:id="rId52"/>
    <p:sldId id="1918" r:id="rId53"/>
    <p:sldId id="1405" r:id="rId54"/>
    <p:sldId id="1919" r:id="rId55"/>
    <p:sldId id="1406" r:id="rId56"/>
    <p:sldId id="1922" r:id="rId57"/>
    <p:sldId id="1933" r:id="rId58"/>
    <p:sldId id="1923" r:id="rId59"/>
    <p:sldId id="1924" r:id="rId60"/>
    <p:sldId id="1925" r:id="rId61"/>
    <p:sldId id="311" r:id="rId62"/>
    <p:sldId id="1929" r:id="rId63"/>
    <p:sldId id="627" r:id="rId64"/>
    <p:sldId id="640" r:id="rId65"/>
    <p:sldId id="641" r:id="rId66"/>
    <p:sldId id="647" r:id="rId67"/>
    <p:sldId id="654" r:id="rId68"/>
    <p:sldId id="664" r:id="rId69"/>
    <p:sldId id="665" r:id="rId70"/>
    <p:sldId id="666" r:id="rId71"/>
    <p:sldId id="628" r:id="rId72"/>
    <p:sldId id="1448" r:id="rId73"/>
    <p:sldId id="1931" r:id="rId74"/>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Expectations-Outcomes" id="{D25E6146-5831-47A5-9B7D-BE3ED18665D6}">
          <p14:sldIdLst>
            <p14:sldId id="257"/>
            <p14:sldId id="1390"/>
            <p14:sldId id="1444"/>
            <p14:sldId id="480"/>
          </p14:sldIdLst>
        </p14:section>
        <p14:section name="Cultural Shifts SW &amp; Classroom" id="{595F1233-0CF6-4148-93B6-22F6E6F1532E}">
          <p14:sldIdLst>
            <p14:sldId id="339"/>
            <p14:sldId id="1588"/>
            <p14:sldId id="462"/>
            <p14:sldId id="463"/>
            <p14:sldId id="464"/>
            <p14:sldId id="1590"/>
            <p14:sldId id="465"/>
            <p14:sldId id="1938"/>
            <p14:sldId id="466"/>
            <p14:sldId id="514"/>
            <p14:sldId id="467"/>
            <p14:sldId id="1410"/>
          </p14:sldIdLst>
        </p14:section>
        <p14:section name="PREVENTION PRACTICES" id="{9CF730D5-15EC-4188-9727-8B2CBC24092B}">
          <p14:sldIdLst>
            <p14:sldId id="1452"/>
            <p14:sldId id="1935"/>
            <p14:sldId id="1936"/>
            <p14:sldId id="1589"/>
          </p14:sldIdLst>
        </p14:section>
        <p14:section name="ERROR CORRECTION" id="{CB01569F-A44D-4252-9715-3D1667CF2AC8}">
          <p14:sldIdLst>
            <p14:sldId id="1592"/>
            <p14:sldId id="483"/>
            <p14:sldId id="1939"/>
            <p14:sldId id="1426"/>
            <p14:sldId id="1450"/>
            <p14:sldId id="1940"/>
            <p14:sldId id="366"/>
            <p14:sldId id="1427"/>
            <p14:sldId id="1428"/>
            <p14:sldId id="1591"/>
          </p14:sldIdLst>
        </p14:section>
        <p14:section name="COMPETING PATHWAYS" id="{3C872932-0009-4C86-9CA0-57F64C8B88AE}">
          <p14:sldIdLst>
            <p14:sldId id="258"/>
            <p14:sldId id="259"/>
            <p14:sldId id="700"/>
            <p14:sldId id="263"/>
            <p14:sldId id="701"/>
            <p14:sldId id="1912"/>
            <p14:sldId id="1932"/>
            <p14:sldId id="702"/>
            <p14:sldId id="1927"/>
            <p14:sldId id="264"/>
            <p14:sldId id="697"/>
            <p14:sldId id="272"/>
            <p14:sldId id="270"/>
          </p14:sldIdLst>
        </p14:section>
        <p14:section name="ACTING OUT PHASES" id="{BB617D3F-ED29-45CE-A613-C731C03D4F0E}">
          <p14:sldIdLst>
            <p14:sldId id="273"/>
            <p14:sldId id="1915"/>
            <p14:sldId id="1917"/>
            <p14:sldId id="1920"/>
            <p14:sldId id="276"/>
            <p14:sldId id="1150"/>
            <p14:sldId id="1407"/>
            <p14:sldId id="1937"/>
            <p14:sldId id="1918"/>
            <p14:sldId id="1405"/>
            <p14:sldId id="1919"/>
            <p14:sldId id="1406"/>
            <p14:sldId id="1922"/>
            <p14:sldId id="1933"/>
            <p14:sldId id="1923"/>
            <p14:sldId id="1924"/>
            <p14:sldId id="1925"/>
            <p14:sldId id="311"/>
            <p14:sldId id="1929"/>
          </p14:sldIdLst>
        </p14:section>
        <p14:section name="MELTDOWNS" id="{C7144846-4B9B-4786-8E57-56FE0F1A3247}">
          <p14:sldIdLst>
            <p14:sldId id="627"/>
            <p14:sldId id="640"/>
            <p14:sldId id="641"/>
            <p14:sldId id="647"/>
            <p14:sldId id="654"/>
            <p14:sldId id="664"/>
            <p14:sldId id="665"/>
            <p14:sldId id="666"/>
            <p14:sldId id="628"/>
            <p14:sldId id="1448"/>
            <p14:sldId id="19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6" autoAdjust="0"/>
    <p:restoredTop sz="54612" autoAdjust="0"/>
  </p:normalViewPr>
  <p:slideViewPr>
    <p:cSldViewPr snapToGrid="0">
      <p:cViewPr varScale="1">
        <p:scale>
          <a:sx n="56" d="100"/>
          <a:sy n="56" d="100"/>
        </p:scale>
        <p:origin x="1191" y="39"/>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7926"/>
    </p:cViewPr>
  </p:sorter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A654D7-75A4-4EC6-9994-79543DA671D8}"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505DBC9F-3742-4685-A675-B2A0C87A0E87}">
      <dgm:prSet phldrT="[Text]"/>
      <dgm:spPr/>
      <dgm:t>
        <a:bodyPr/>
        <a:lstStyle/>
        <a:p>
          <a:r>
            <a:rPr lang="en-US" b="1" dirty="0">
              <a:latin typeface="Berlin Sans FB" panose="020E0602020502020306" pitchFamily="34" charset="0"/>
            </a:rPr>
            <a:t>FROM</a:t>
          </a:r>
        </a:p>
        <a:p>
          <a:r>
            <a:rPr lang="en-US" dirty="0">
              <a:latin typeface="Berlin Sans FB" panose="020E0602020502020306" pitchFamily="34" charset="0"/>
            </a:rPr>
            <a:t>Negative</a:t>
          </a:r>
        </a:p>
      </dgm:t>
    </dgm:pt>
    <dgm:pt modelId="{C31A6DBC-D303-4D2E-8091-F03B61711C82}" type="parTrans" cxnId="{0591D1A1-E8C1-4FE1-8AD4-9F64D399A4C1}">
      <dgm:prSet/>
      <dgm:spPr/>
      <dgm:t>
        <a:bodyPr/>
        <a:lstStyle/>
        <a:p>
          <a:endParaRPr lang="en-US"/>
        </a:p>
      </dgm:t>
    </dgm:pt>
    <dgm:pt modelId="{5659C93D-6386-489B-A750-42BA3D82A24B}" type="sibTrans" cxnId="{0591D1A1-E8C1-4FE1-8AD4-9F64D399A4C1}">
      <dgm:prSet/>
      <dgm:spPr/>
      <dgm:t>
        <a:bodyPr/>
        <a:lstStyle/>
        <a:p>
          <a:endParaRPr lang="en-US"/>
        </a:p>
      </dgm:t>
    </dgm:pt>
    <dgm:pt modelId="{C168456F-816A-49C0-887E-4A0FD1BA41E1}">
      <dgm:prSet phldrT="[Text]"/>
      <dgm:spPr>
        <a:solidFill>
          <a:srgbClr val="00FFCC"/>
        </a:solidFill>
      </dgm:spPr>
      <dgm:t>
        <a:bodyPr/>
        <a:lstStyle/>
        <a:p>
          <a:r>
            <a:rPr lang="en-US" b="1" dirty="0">
              <a:latin typeface="Berlin Sans FB" panose="020E0602020502020306" pitchFamily="34" charset="0"/>
            </a:rPr>
            <a:t>TO</a:t>
          </a:r>
        </a:p>
        <a:p>
          <a:r>
            <a:rPr lang="en-US" dirty="0">
              <a:latin typeface="Berlin Sans FB" panose="020E0602020502020306" pitchFamily="34" charset="0"/>
            </a:rPr>
            <a:t>Positive</a:t>
          </a:r>
        </a:p>
      </dgm:t>
    </dgm:pt>
    <dgm:pt modelId="{CD67ACA3-09E6-4FF7-866B-B49B5E68D649}" type="parTrans" cxnId="{34FC5D34-6647-4DA3-9552-65E27F6876F9}">
      <dgm:prSet/>
      <dgm:spPr/>
      <dgm:t>
        <a:bodyPr/>
        <a:lstStyle/>
        <a:p>
          <a:endParaRPr lang="en-US"/>
        </a:p>
      </dgm:t>
    </dgm:pt>
    <dgm:pt modelId="{5490816F-D309-4695-9D3D-88FE997B0C32}" type="sibTrans" cxnId="{34FC5D34-6647-4DA3-9552-65E27F6876F9}">
      <dgm:prSet/>
      <dgm:spPr/>
      <dgm:t>
        <a:bodyPr/>
        <a:lstStyle/>
        <a:p>
          <a:endParaRPr lang="en-US"/>
        </a:p>
      </dgm:t>
    </dgm:pt>
    <dgm:pt modelId="{00B4B321-E531-4C33-864B-DB81922CB87A}" type="pres">
      <dgm:prSet presAssocID="{ABA654D7-75A4-4EC6-9994-79543DA671D8}" presName="Name0" presStyleCnt="0">
        <dgm:presLayoutVars>
          <dgm:chMax val="11"/>
          <dgm:chPref val="11"/>
          <dgm:dir/>
          <dgm:resizeHandles/>
        </dgm:presLayoutVars>
      </dgm:prSet>
      <dgm:spPr/>
    </dgm:pt>
    <dgm:pt modelId="{6FFCEA5E-889A-4CB3-B43A-CA57904486F2}" type="pres">
      <dgm:prSet presAssocID="{C168456F-816A-49C0-887E-4A0FD1BA41E1}" presName="Accent2" presStyleCnt="0"/>
      <dgm:spPr/>
    </dgm:pt>
    <dgm:pt modelId="{38098048-1D13-4CC4-A28E-439C19431DB7}" type="pres">
      <dgm:prSet presAssocID="{C168456F-816A-49C0-887E-4A0FD1BA41E1}" presName="Accent" presStyleLbl="node1" presStyleIdx="0" presStyleCnt="2"/>
      <dgm:spPr/>
    </dgm:pt>
    <dgm:pt modelId="{B4932009-D67E-491F-992D-63600A49B673}" type="pres">
      <dgm:prSet presAssocID="{C168456F-816A-49C0-887E-4A0FD1BA41E1}" presName="ParentBackground2" presStyleCnt="0"/>
      <dgm:spPr/>
    </dgm:pt>
    <dgm:pt modelId="{6233285B-A609-4265-9048-A1E681FF2BC2}" type="pres">
      <dgm:prSet presAssocID="{C168456F-816A-49C0-887E-4A0FD1BA41E1}" presName="ParentBackground" presStyleLbl="fgAcc1" presStyleIdx="0" presStyleCnt="2"/>
      <dgm:spPr/>
    </dgm:pt>
    <dgm:pt modelId="{4A579B35-80D8-45CA-A080-44D46B9B8666}" type="pres">
      <dgm:prSet presAssocID="{C168456F-816A-49C0-887E-4A0FD1BA41E1}" presName="Parent2" presStyleLbl="revTx" presStyleIdx="0" presStyleCnt="0">
        <dgm:presLayoutVars>
          <dgm:chMax val="1"/>
          <dgm:chPref val="1"/>
          <dgm:bulletEnabled val="1"/>
        </dgm:presLayoutVars>
      </dgm:prSet>
      <dgm:spPr/>
    </dgm:pt>
    <dgm:pt modelId="{537DACF1-99D3-4CB8-AAB1-903A2FB848C2}" type="pres">
      <dgm:prSet presAssocID="{505DBC9F-3742-4685-A675-B2A0C87A0E87}" presName="Accent1" presStyleCnt="0"/>
      <dgm:spPr/>
    </dgm:pt>
    <dgm:pt modelId="{B5CDEFAA-05E3-4B68-8A74-172905B88D6A}" type="pres">
      <dgm:prSet presAssocID="{505DBC9F-3742-4685-A675-B2A0C87A0E87}" presName="Accent" presStyleLbl="node1" presStyleIdx="1" presStyleCnt="2"/>
      <dgm:spPr/>
    </dgm:pt>
    <dgm:pt modelId="{FCF6FFFB-ACE0-48E4-8226-9578E5836594}" type="pres">
      <dgm:prSet presAssocID="{505DBC9F-3742-4685-A675-B2A0C87A0E87}" presName="ParentBackground1" presStyleCnt="0"/>
      <dgm:spPr/>
    </dgm:pt>
    <dgm:pt modelId="{27ED0421-C4B9-4A02-96DB-0EABFF83C0C0}" type="pres">
      <dgm:prSet presAssocID="{505DBC9F-3742-4685-A675-B2A0C87A0E87}" presName="ParentBackground" presStyleLbl="fgAcc1" presStyleIdx="1" presStyleCnt="2"/>
      <dgm:spPr/>
    </dgm:pt>
    <dgm:pt modelId="{E1FF9E82-6B61-4438-9DBC-807AC76EA1FD}" type="pres">
      <dgm:prSet presAssocID="{505DBC9F-3742-4685-A675-B2A0C87A0E87}" presName="Parent1" presStyleLbl="revTx" presStyleIdx="0" presStyleCnt="0">
        <dgm:presLayoutVars>
          <dgm:chMax val="1"/>
          <dgm:chPref val="1"/>
          <dgm:bulletEnabled val="1"/>
        </dgm:presLayoutVars>
      </dgm:prSet>
      <dgm:spPr/>
    </dgm:pt>
  </dgm:ptLst>
  <dgm:cxnLst>
    <dgm:cxn modelId="{B6AE2A1A-2369-4A3D-9E26-90C3438EBB2C}" type="presOf" srcId="{505DBC9F-3742-4685-A675-B2A0C87A0E87}" destId="{E1FF9E82-6B61-4438-9DBC-807AC76EA1FD}" srcOrd="1" destOrd="0" presId="urn:microsoft.com/office/officeart/2011/layout/CircleProcess"/>
    <dgm:cxn modelId="{34FC5D34-6647-4DA3-9552-65E27F6876F9}" srcId="{ABA654D7-75A4-4EC6-9994-79543DA671D8}" destId="{C168456F-816A-49C0-887E-4A0FD1BA41E1}" srcOrd="1" destOrd="0" parTransId="{CD67ACA3-09E6-4FF7-866B-B49B5E68D649}" sibTransId="{5490816F-D309-4695-9D3D-88FE997B0C32}"/>
    <dgm:cxn modelId="{F5244E9D-DD04-496B-9F7E-8299A47B0439}" type="presOf" srcId="{C168456F-816A-49C0-887E-4A0FD1BA41E1}" destId="{4A579B35-80D8-45CA-A080-44D46B9B8666}" srcOrd="1" destOrd="0" presId="urn:microsoft.com/office/officeart/2011/layout/CircleProcess"/>
    <dgm:cxn modelId="{0591D1A1-E8C1-4FE1-8AD4-9F64D399A4C1}" srcId="{ABA654D7-75A4-4EC6-9994-79543DA671D8}" destId="{505DBC9F-3742-4685-A675-B2A0C87A0E87}" srcOrd="0" destOrd="0" parTransId="{C31A6DBC-D303-4D2E-8091-F03B61711C82}" sibTransId="{5659C93D-6386-489B-A750-42BA3D82A24B}"/>
    <dgm:cxn modelId="{A09256E6-ADE7-4BB5-9C06-4369E004F20B}" type="presOf" srcId="{C168456F-816A-49C0-887E-4A0FD1BA41E1}" destId="{6233285B-A609-4265-9048-A1E681FF2BC2}" srcOrd="0" destOrd="0" presId="urn:microsoft.com/office/officeart/2011/layout/CircleProcess"/>
    <dgm:cxn modelId="{74685BE8-FC1D-424D-BCD9-51062618893F}" type="presOf" srcId="{505DBC9F-3742-4685-A675-B2A0C87A0E87}" destId="{27ED0421-C4B9-4A02-96DB-0EABFF83C0C0}" srcOrd="0" destOrd="0" presId="urn:microsoft.com/office/officeart/2011/layout/CircleProcess"/>
    <dgm:cxn modelId="{2D2519F1-EC03-4B30-847E-879598495835}" type="presOf" srcId="{ABA654D7-75A4-4EC6-9994-79543DA671D8}" destId="{00B4B321-E531-4C33-864B-DB81922CB87A}" srcOrd="0" destOrd="0" presId="urn:microsoft.com/office/officeart/2011/layout/CircleProcess"/>
    <dgm:cxn modelId="{81F16D62-6CF4-44AD-820A-D6CA216C1AC8}" type="presParOf" srcId="{00B4B321-E531-4C33-864B-DB81922CB87A}" destId="{6FFCEA5E-889A-4CB3-B43A-CA57904486F2}" srcOrd="0" destOrd="0" presId="urn:microsoft.com/office/officeart/2011/layout/CircleProcess"/>
    <dgm:cxn modelId="{E8872D3F-FEAB-4597-8209-96CE4D28690F}" type="presParOf" srcId="{6FFCEA5E-889A-4CB3-B43A-CA57904486F2}" destId="{38098048-1D13-4CC4-A28E-439C19431DB7}" srcOrd="0" destOrd="0" presId="urn:microsoft.com/office/officeart/2011/layout/CircleProcess"/>
    <dgm:cxn modelId="{F62700AE-DE58-4CF1-8228-8A2E5335AD05}" type="presParOf" srcId="{00B4B321-E531-4C33-864B-DB81922CB87A}" destId="{B4932009-D67E-491F-992D-63600A49B673}" srcOrd="1" destOrd="0" presId="urn:microsoft.com/office/officeart/2011/layout/CircleProcess"/>
    <dgm:cxn modelId="{86316E16-0C18-4BC4-A507-4909B114F37A}" type="presParOf" srcId="{B4932009-D67E-491F-992D-63600A49B673}" destId="{6233285B-A609-4265-9048-A1E681FF2BC2}" srcOrd="0" destOrd="0" presId="urn:microsoft.com/office/officeart/2011/layout/CircleProcess"/>
    <dgm:cxn modelId="{E0A716FC-1C76-43D9-8BF4-CEE93995790F}" type="presParOf" srcId="{00B4B321-E531-4C33-864B-DB81922CB87A}" destId="{4A579B35-80D8-45CA-A080-44D46B9B8666}" srcOrd="2" destOrd="0" presId="urn:microsoft.com/office/officeart/2011/layout/CircleProcess"/>
    <dgm:cxn modelId="{0C45AA47-53F2-47FB-A112-A7452FCAAC91}" type="presParOf" srcId="{00B4B321-E531-4C33-864B-DB81922CB87A}" destId="{537DACF1-99D3-4CB8-AAB1-903A2FB848C2}" srcOrd="3" destOrd="0" presId="urn:microsoft.com/office/officeart/2011/layout/CircleProcess"/>
    <dgm:cxn modelId="{6215376C-121B-4066-9780-6B789C490F5E}" type="presParOf" srcId="{537DACF1-99D3-4CB8-AAB1-903A2FB848C2}" destId="{B5CDEFAA-05E3-4B68-8A74-172905B88D6A}" srcOrd="0" destOrd="0" presId="urn:microsoft.com/office/officeart/2011/layout/CircleProcess"/>
    <dgm:cxn modelId="{F66D2F83-E6EF-4FC7-8FC9-0D7F69123BB6}" type="presParOf" srcId="{00B4B321-E531-4C33-864B-DB81922CB87A}" destId="{FCF6FFFB-ACE0-48E4-8226-9578E5836594}" srcOrd="4" destOrd="0" presId="urn:microsoft.com/office/officeart/2011/layout/CircleProcess"/>
    <dgm:cxn modelId="{9BD9F32D-C659-4F2F-B6D1-892ACA51E7A1}" type="presParOf" srcId="{FCF6FFFB-ACE0-48E4-8226-9578E5836594}" destId="{27ED0421-C4B9-4A02-96DB-0EABFF83C0C0}" srcOrd="0" destOrd="0" presId="urn:microsoft.com/office/officeart/2011/layout/CircleProcess"/>
    <dgm:cxn modelId="{28182E50-049A-4848-85EC-5B7ECD54821A}" type="presParOf" srcId="{00B4B321-E531-4C33-864B-DB81922CB87A}" destId="{E1FF9E82-6B61-4438-9DBC-807AC76EA1FD}" srcOrd="5"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A654D7-75A4-4EC6-9994-79543DA671D8}"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505DBC9F-3742-4685-A675-B2A0C87A0E87}">
      <dgm:prSet phldrT="[Text]"/>
      <dgm:spPr/>
      <dgm:t>
        <a:bodyPr/>
        <a:lstStyle/>
        <a:p>
          <a:pPr algn="ctr"/>
          <a:r>
            <a:rPr lang="en-US" b="1" dirty="0">
              <a:latin typeface="Berlin Sans FB" panose="020E0602020502020306" pitchFamily="34" charset="0"/>
            </a:rPr>
            <a:t>FROM</a:t>
          </a:r>
        </a:p>
        <a:p>
          <a:pPr algn="ctr"/>
          <a:r>
            <a:rPr lang="en-US" dirty="0">
              <a:latin typeface="Berlin Sans FB" panose="020E0602020502020306" pitchFamily="34" charset="0"/>
            </a:rPr>
            <a:t>Exclusion</a:t>
          </a:r>
        </a:p>
      </dgm:t>
    </dgm:pt>
    <dgm:pt modelId="{C31A6DBC-D303-4D2E-8091-F03B61711C82}" type="parTrans" cxnId="{0591D1A1-E8C1-4FE1-8AD4-9F64D399A4C1}">
      <dgm:prSet/>
      <dgm:spPr/>
      <dgm:t>
        <a:bodyPr/>
        <a:lstStyle/>
        <a:p>
          <a:endParaRPr lang="en-US"/>
        </a:p>
      </dgm:t>
    </dgm:pt>
    <dgm:pt modelId="{5659C93D-6386-489B-A750-42BA3D82A24B}" type="sibTrans" cxnId="{0591D1A1-E8C1-4FE1-8AD4-9F64D399A4C1}">
      <dgm:prSet/>
      <dgm:spPr/>
      <dgm:t>
        <a:bodyPr/>
        <a:lstStyle/>
        <a:p>
          <a:endParaRPr lang="en-US"/>
        </a:p>
      </dgm:t>
    </dgm:pt>
    <dgm:pt modelId="{C168456F-816A-49C0-887E-4A0FD1BA41E1}">
      <dgm:prSet phldrT="[Text]"/>
      <dgm:spPr>
        <a:solidFill>
          <a:srgbClr val="00FFCC"/>
        </a:solidFill>
      </dgm:spPr>
      <dgm:t>
        <a:bodyPr/>
        <a:lstStyle/>
        <a:p>
          <a:r>
            <a:rPr lang="en-US" b="1" dirty="0">
              <a:latin typeface="Berlin Sans FB" panose="020E0602020502020306" pitchFamily="34" charset="0"/>
            </a:rPr>
            <a:t>TO</a:t>
          </a:r>
        </a:p>
        <a:p>
          <a:r>
            <a:rPr lang="en-US" dirty="0">
              <a:latin typeface="Berlin Sans FB" panose="020E0602020502020306" pitchFamily="34" charset="0"/>
            </a:rPr>
            <a:t>Inclusion</a:t>
          </a:r>
        </a:p>
      </dgm:t>
    </dgm:pt>
    <dgm:pt modelId="{CD67ACA3-09E6-4FF7-866B-B49B5E68D649}" type="parTrans" cxnId="{34FC5D34-6647-4DA3-9552-65E27F6876F9}">
      <dgm:prSet/>
      <dgm:spPr/>
      <dgm:t>
        <a:bodyPr/>
        <a:lstStyle/>
        <a:p>
          <a:endParaRPr lang="en-US"/>
        </a:p>
      </dgm:t>
    </dgm:pt>
    <dgm:pt modelId="{5490816F-D309-4695-9D3D-88FE997B0C32}" type="sibTrans" cxnId="{34FC5D34-6647-4DA3-9552-65E27F6876F9}">
      <dgm:prSet/>
      <dgm:spPr/>
      <dgm:t>
        <a:bodyPr/>
        <a:lstStyle/>
        <a:p>
          <a:endParaRPr lang="en-US"/>
        </a:p>
      </dgm:t>
    </dgm:pt>
    <dgm:pt modelId="{00B4B321-E531-4C33-864B-DB81922CB87A}" type="pres">
      <dgm:prSet presAssocID="{ABA654D7-75A4-4EC6-9994-79543DA671D8}" presName="Name0" presStyleCnt="0">
        <dgm:presLayoutVars>
          <dgm:chMax val="11"/>
          <dgm:chPref val="11"/>
          <dgm:dir/>
          <dgm:resizeHandles/>
        </dgm:presLayoutVars>
      </dgm:prSet>
      <dgm:spPr/>
    </dgm:pt>
    <dgm:pt modelId="{6FFCEA5E-889A-4CB3-B43A-CA57904486F2}" type="pres">
      <dgm:prSet presAssocID="{C168456F-816A-49C0-887E-4A0FD1BA41E1}" presName="Accent2" presStyleCnt="0"/>
      <dgm:spPr/>
    </dgm:pt>
    <dgm:pt modelId="{38098048-1D13-4CC4-A28E-439C19431DB7}" type="pres">
      <dgm:prSet presAssocID="{C168456F-816A-49C0-887E-4A0FD1BA41E1}" presName="Accent" presStyleLbl="node1" presStyleIdx="0" presStyleCnt="2"/>
      <dgm:spPr/>
    </dgm:pt>
    <dgm:pt modelId="{B4932009-D67E-491F-992D-63600A49B673}" type="pres">
      <dgm:prSet presAssocID="{C168456F-816A-49C0-887E-4A0FD1BA41E1}" presName="ParentBackground2" presStyleCnt="0"/>
      <dgm:spPr/>
    </dgm:pt>
    <dgm:pt modelId="{6233285B-A609-4265-9048-A1E681FF2BC2}" type="pres">
      <dgm:prSet presAssocID="{C168456F-816A-49C0-887E-4A0FD1BA41E1}" presName="ParentBackground" presStyleLbl="fgAcc1" presStyleIdx="0" presStyleCnt="2"/>
      <dgm:spPr/>
    </dgm:pt>
    <dgm:pt modelId="{4A579B35-80D8-45CA-A080-44D46B9B8666}" type="pres">
      <dgm:prSet presAssocID="{C168456F-816A-49C0-887E-4A0FD1BA41E1}" presName="Parent2" presStyleLbl="revTx" presStyleIdx="0" presStyleCnt="0">
        <dgm:presLayoutVars>
          <dgm:chMax val="1"/>
          <dgm:chPref val="1"/>
          <dgm:bulletEnabled val="1"/>
        </dgm:presLayoutVars>
      </dgm:prSet>
      <dgm:spPr/>
    </dgm:pt>
    <dgm:pt modelId="{537DACF1-99D3-4CB8-AAB1-903A2FB848C2}" type="pres">
      <dgm:prSet presAssocID="{505DBC9F-3742-4685-A675-B2A0C87A0E87}" presName="Accent1" presStyleCnt="0"/>
      <dgm:spPr/>
    </dgm:pt>
    <dgm:pt modelId="{B5CDEFAA-05E3-4B68-8A74-172905B88D6A}" type="pres">
      <dgm:prSet presAssocID="{505DBC9F-3742-4685-A675-B2A0C87A0E87}" presName="Accent" presStyleLbl="node1" presStyleIdx="1" presStyleCnt="2"/>
      <dgm:spPr/>
    </dgm:pt>
    <dgm:pt modelId="{FCF6FFFB-ACE0-48E4-8226-9578E5836594}" type="pres">
      <dgm:prSet presAssocID="{505DBC9F-3742-4685-A675-B2A0C87A0E87}" presName="ParentBackground1" presStyleCnt="0"/>
      <dgm:spPr/>
    </dgm:pt>
    <dgm:pt modelId="{27ED0421-C4B9-4A02-96DB-0EABFF83C0C0}" type="pres">
      <dgm:prSet presAssocID="{505DBC9F-3742-4685-A675-B2A0C87A0E87}" presName="ParentBackground" presStyleLbl="fgAcc1" presStyleIdx="1" presStyleCnt="2"/>
      <dgm:spPr/>
    </dgm:pt>
    <dgm:pt modelId="{E1FF9E82-6B61-4438-9DBC-807AC76EA1FD}" type="pres">
      <dgm:prSet presAssocID="{505DBC9F-3742-4685-A675-B2A0C87A0E87}" presName="Parent1" presStyleLbl="revTx" presStyleIdx="0" presStyleCnt="0">
        <dgm:presLayoutVars>
          <dgm:chMax val="1"/>
          <dgm:chPref val="1"/>
          <dgm:bulletEnabled val="1"/>
        </dgm:presLayoutVars>
      </dgm:prSet>
      <dgm:spPr/>
    </dgm:pt>
  </dgm:ptLst>
  <dgm:cxnLst>
    <dgm:cxn modelId="{96637E03-61E4-40AB-A4C8-03E556ABFE8F}" type="presOf" srcId="{C168456F-816A-49C0-887E-4A0FD1BA41E1}" destId="{6233285B-A609-4265-9048-A1E681FF2BC2}" srcOrd="0" destOrd="0" presId="urn:microsoft.com/office/officeart/2011/layout/CircleProcess"/>
    <dgm:cxn modelId="{211A1314-C464-4A9A-8F7C-17C793A415C7}" type="presOf" srcId="{C168456F-816A-49C0-887E-4A0FD1BA41E1}" destId="{4A579B35-80D8-45CA-A080-44D46B9B8666}" srcOrd="1" destOrd="0" presId="urn:microsoft.com/office/officeart/2011/layout/CircleProcess"/>
    <dgm:cxn modelId="{34FC5D34-6647-4DA3-9552-65E27F6876F9}" srcId="{ABA654D7-75A4-4EC6-9994-79543DA671D8}" destId="{C168456F-816A-49C0-887E-4A0FD1BA41E1}" srcOrd="1" destOrd="0" parTransId="{CD67ACA3-09E6-4FF7-866B-B49B5E68D649}" sibTransId="{5490816F-D309-4695-9D3D-88FE997B0C32}"/>
    <dgm:cxn modelId="{07CC0F83-C6D4-46FB-89A4-821EBB8F9A61}" type="presOf" srcId="{505DBC9F-3742-4685-A675-B2A0C87A0E87}" destId="{27ED0421-C4B9-4A02-96DB-0EABFF83C0C0}" srcOrd="0" destOrd="0" presId="urn:microsoft.com/office/officeart/2011/layout/CircleProcess"/>
    <dgm:cxn modelId="{0591D1A1-E8C1-4FE1-8AD4-9F64D399A4C1}" srcId="{ABA654D7-75A4-4EC6-9994-79543DA671D8}" destId="{505DBC9F-3742-4685-A675-B2A0C87A0E87}" srcOrd="0" destOrd="0" parTransId="{C31A6DBC-D303-4D2E-8091-F03B61711C82}" sibTransId="{5659C93D-6386-489B-A750-42BA3D82A24B}"/>
    <dgm:cxn modelId="{D0416AC4-3A60-48EE-A67B-EB2550601A4E}" type="presOf" srcId="{505DBC9F-3742-4685-A675-B2A0C87A0E87}" destId="{E1FF9E82-6B61-4438-9DBC-807AC76EA1FD}" srcOrd="1" destOrd="0" presId="urn:microsoft.com/office/officeart/2011/layout/CircleProcess"/>
    <dgm:cxn modelId="{95D2E3FC-B06D-4A5B-825A-D3E4E571D759}" type="presOf" srcId="{ABA654D7-75A4-4EC6-9994-79543DA671D8}" destId="{00B4B321-E531-4C33-864B-DB81922CB87A}" srcOrd="0" destOrd="0" presId="urn:microsoft.com/office/officeart/2011/layout/CircleProcess"/>
    <dgm:cxn modelId="{6664B08B-9D0E-4130-B545-87C44CDB840E}" type="presParOf" srcId="{00B4B321-E531-4C33-864B-DB81922CB87A}" destId="{6FFCEA5E-889A-4CB3-B43A-CA57904486F2}" srcOrd="0" destOrd="0" presId="urn:microsoft.com/office/officeart/2011/layout/CircleProcess"/>
    <dgm:cxn modelId="{D2BF4079-6AD6-4858-B584-408CAC2421C1}" type="presParOf" srcId="{6FFCEA5E-889A-4CB3-B43A-CA57904486F2}" destId="{38098048-1D13-4CC4-A28E-439C19431DB7}" srcOrd="0" destOrd="0" presId="urn:microsoft.com/office/officeart/2011/layout/CircleProcess"/>
    <dgm:cxn modelId="{170E7E66-4E0F-404D-BF94-1E0F902A7B77}" type="presParOf" srcId="{00B4B321-E531-4C33-864B-DB81922CB87A}" destId="{B4932009-D67E-491F-992D-63600A49B673}" srcOrd="1" destOrd="0" presId="urn:microsoft.com/office/officeart/2011/layout/CircleProcess"/>
    <dgm:cxn modelId="{CB175020-898D-4333-A4AF-8FFEDE52422C}" type="presParOf" srcId="{B4932009-D67E-491F-992D-63600A49B673}" destId="{6233285B-A609-4265-9048-A1E681FF2BC2}" srcOrd="0" destOrd="0" presId="urn:microsoft.com/office/officeart/2011/layout/CircleProcess"/>
    <dgm:cxn modelId="{992FB2A8-AA95-4803-AD68-DD03C4254AB3}" type="presParOf" srcId="{00B4B321-E531-4C33-864B-DB81922CB87A}" destId="{4A579B35-80D8-45CA-A080-44D46B9B8666}" srcOrd="2" destOrd="0" presId="urn:microsoft.com/office/officeart/2011/layout/CircleProcess"/>
    <dgm:cxn modelId="{890148E7-7856-461C-977D-19E0BE2BF4EE}" type="presParOf" srcId="{00B4B321-E531-4C33-864B-DB81922CB87A}" destId="{537DACF1-99D3-4CB8-AAB1-903A2FB848C2}" srcOrd="3" destOrd="0" presId="urn:microsoft.com/office/officeart/2011/layout/CircleProcess"/>
    <dgm:cxn modelId="{EC146A3B-0EA6-46EA-A413-3949E3473EBC}" type="presParOf" srcId="{537DACF1-99D3-4CB8-AAB1-903A2FB848C2}" destId="{B5CDEFAA-05E3-4B68-8A74-172905B88D6A}" srcOrd="0" destOrd="0" presId="urn:microsoft.com/office/officeart/2011/layout/CircleProcess"/>
    <dgm:cxn modelId="{1D3B0DD9-3D9F-444C-AC87-879476CC5B99}" type="presParOf" srcId="{00B4B321-E531-4C33-864B-DB81922CB87A}" destId="{FCF6FFFB-ACE0-48E4-8226-9578E5836594}" srcOrd="4" destOrd="0" presId="urn:microsoft.com/office/officeart/2011/layout/CircleProcess"/>
    <dgm:cxn modelId="{D612AF23-FCE1-438C-A5EB-1389737749EC}" type="presParOf" srcId="{FCF6FFFB-ACE0-48E4-8226-9578E5836594}" destId="{27ED0421-C4B9-4A02-96DB-0EABFF83C0C0}" srcOrd="0" destOrd="0" presId="urn:microsoft.com/office/officeart/2011/layout/CircleProcess"/>
    <dgm:cxn modelId="{4D707559-FC84-4E6C-ABCE-C4B9C628EAC8}" type="presParOf" srcId="{00B4B321-E531-4C33-864B-DB81922CB87A}" destId="{E1FF9E82-6B61-4438-9DBC-807AC76EA1FD}" srcOrd="5"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498EC4-6982-424F-BC83-82685249A5B2}" type="doc">
      <dgm:prSet loTypeId="urn:microsoft.com/office/officeart/2005/8/layout/cycle8" loCatId="cycle" qsTypeId="urn:microsoft.com/office/officeart/2005/8/quickstyle/simple1" qsCatId="simple" csTypeId="urn:microsoft.com/office/officeart/2005/8/colors/colorful3" csCatId="colorful" phldr="1"/>
      <dgm:spPr/>
    </dgm:pt>
    <dgm:pt modelId="{C15D18B2-8D8A-4BC8-B888-EDC4E189C743}">
      <dgm:prSet phldrT="[Text]" custT="1"/>
      <dgm:spPr>
        <a:solidFill>
          <a:srgbClr val="00CC99"/>
        </a:solidFill>
      </dgm:spPr>
      <dgm:t>
        <a:bodyPr/>
        <a:lstStyle/>
        <a:p>
          <a:endParaRPr lang="en-US" sz="2000" b="1" dirty="0">
            <a:latin typeface="Eras Bold ITC" panose="020B0907030504020204" pitchFamily="34" charset="0"/>
          </a:endParaRPr>
        </a:p>
      </dgm:t>
    </dgm:pt>
    <dgm:pt modelId="{1FE9C470-D2FC-499A-A8DF-0F4ABCC38ED7}" type="parTrans" cxnId="{6888F1AC-C3CE-45E5-B17E-276546F35277}">
      <dgm:prSet/>
      <dgm:spPr/>
      <dgm:t>
        <a:bodyPr/>
        <a:lstStyle/>
        <a:p>
          <a:endParaRPr lang="en-US"/>
        </a:p>
      </dgm:t>
    </dgm:pt>
    <dgm:pt modelId="{98650CE5-C080-46CB-9901-B731D330FB75}" type="sibTrans" cxnId="{6888F1AC-C3CE-45E5-B17E-276546F35277}">
      <dgm:prSet/>
      <dgm:spPr/>
      <dgm:t>
        <a:bodyPr/>
        <a:lstStyle/>
        <a:p>
          <a:endParaRPr lang="en-US"/>
        </a:p>
      </dgm:t>
    </dgm:pt>
    <dgm:pt modelId="{18B6B667-C609-45DC-9C6D-D475AABBED6E}">
      <dgm:prSet phldrT="[Text]" custT="1"/>
      <dgm:spPr>
        <a:solidFill>
          <a:srgbClr val="006699"/>
        </a:solidFill>
        <a:ln>
          <a:solidFill>
            <a:srgbClr val="33CCCC"/>
          </a:solidFill>
        </a:ln>
      </dgm:spPr>
      <dgm:t>
        <a:bodyPr/>
        <a:lstStyle/>
        <a:p>
          <a:endParaRPr lang="en-US" sz="2000" b="1" dirty="0">
            <a:latin typeface="Eras Bold ITC" panose="020B0907030504020204" pitchFamily="34" charset="0"/>
          </a:endParaRPr>
        </a:p>
      </dgm:t>
    </dgm:pt>
    <dgm:pt modelId="{DB3488C1-01C0-47D9-A70F-55C1B9B8B9A7}" type="parTrans" cxnId="{72B39A1D-8D86-4481-AB71-17D63FAC891E}">
      <dgm:prSet/>
      <dgm:spPr/>
      <dgm:t>
        <a:bodyPr/>
        <a:lstStyle/>
        <a:p>
          <a:endParaRPr lang="en-US"/>
        </a:p>
      </dgm:t>
    </dgm:pt>
    <dgm:pt modelId="{7E8CC9A1-7A9F-4489-857E-1C46A8CAAE2E}" type="sibTrans" cxnId="{72B39A1D-8D86-4481-AB71-17D63FAC891E}">
      <dgm:prSet/>
      <dgm:spPr/>
      <dgm:t>
        <a:bodyPr/>
        <a:lstStyle/>
        <a:p>
          <a:endParaRPr lang="en-US"/>
        </a:p>
      </dgm:t>
    </dgm:pt>
    <dgm:pt modelId="{138D6864-FB9A-4890-B42D-032E7ED03C60}">
      <dgm:prSet phldrT="[Text]" custT="1"/>
      <dgm:spPr>
        <a:solidFill>
          <a:srgbClr val="7030A0"/>
        </a:solidFill>
        <a:ln>
          <a:solidFill>
            <a:srgbClr val="7030A0"/>
          </a:solidFill>
        </a:ln>
      </dgm:spPr>
      <dgm:t>
        <a:bodyPr/>
        <a:lstStyle/>
        <a:p>
          <a:endParaRPr lang="en-US" sz="2000" b="1" dirty="0">
            <a:latin typeface="Eras Bold ITC" panose="020B0907030504020204" pitchFamily="34" charset="0"/>
          </a:endParaRPr>
        </a:p>
      </dgm:t>
    </dgm:pt>
    <dgm:pt modelId="{02D1F4E8-5F48-4408-9BB6-AF68AF79177C}" type="parTrans" cxnId="{17C4E904-7457-4225-9F2D-D525D85D9D43}">
      <dgm:prSet/>
      <dgm:spPr/>
      <dgm:t>
        <a:bodyPr/>
        <a:lstStyle/>
        <a:p>
          <a:endParaRPr lang="en-US"/>
        </a:p>
      </dgm:t>
    </dgm:pt>
    <dgm:pt modelId="{07A357E9-8BF4-4274-AEAF-090F1AFACC31}" type="sibTrans" cxnId="{17C4E904-7457-4225-9F2D-D525D85D9D43}">
      <dgm:prSet/>
      <dgm:spPr/>
      <dgm:t>
        <a:bodyPr/>
        <a:lstStyle/>
        <a:p>
          <a:endParaRPr lang="en-US"/>
        </a:p>
      </dgm:t>
    </dgm:pt>
    <dgm:pt modelId="{8D5681C6-E314-4A03-B513-440E10120D86}" type="pres">
      <dgm:prSet presAssocID="{5F498EC4-6982-424F-BC83-82685249A5B2}" presName="compositeShape" presStyleCnt="0">
        <dgm:presLayoutVars>
          <dgm:chMax val="7"/>
          <dgm:dir/>
          <dgm:resizeHandles val="exact"/>
        </dgm:presLayoutVars>
      </dgm:prSet>
      <dgm:spPr/>
    </dgm:pt>
    <dgm:pt modelId="{56AB2802-8A01-4CB8-9328-B18146E86FB9}" type="pres">
      <dgm:prSet presAssocID="{5F498EC4-6982-424F-BC83-82685249A5B2}" presName="wedge1" presStyleLbl="node1" presStyleIdx="0" presStyleCnt="3"/>
      <dgm:spPr/>
    </dgm:pt>
    <dgm:pt modelId="{198D4CCF-E2F0-45D9-A863-5EA047939413}" type="pres">
      <dgm:prSet presAssocID="{5F498EC4-6982-424F-BC83-82685249A5B2}" presName="dummy1a" presStyleCnt="0"/>
      <dgm:spPr/>
    </dgm:pt>
    <dgm:pt modelId="{51492B8A-88F5-4A52-80B7-7C4C475FE7BB}" type="pres">
      <dgm:prSet presAssocID="{5F498EC4-6982-424F-BC83-82685249A5B2}" presName="dummy1b" presStyleCnt="0"/>
      <dgm:spPr/>
    </dgm:pt>
    <dgm:pt modelId="{AA67AF9F-6134-472A-96F3-D8CF8AAC7486}" type="pres">
      <dgm:prSet presAssocID="{5F498EC4-6982-424F-BC83-82685249A5B2}" presName="wedge1Tx" presStyleLbl="node1" presStyleIdx="0" presStyleCnt="3">
        <dgm:presLayoutVars>
          <dgm:chMax val="0"/>
          <dgm:chPref val="0"/>
          <dgm:bulletEnabled val="1"/>
        </dgm:presLayoutVars>
      </dgm:prSet>
      <dgm:spPr/>
    </dgm:pt>
    <dgm:pt modelId="{61BB72AB-6703-4321-9CD3-9D90613638FE}" type="pres">
      <dgm:prSet presAssocID="{5F498EC4-6982-424F-BC83-82685249A5B2}" presName="wedge2" presStyleLbl="node1" presStyleIdx="1" presStyleCnt="3"/>
      <dgm:spPr/>
    </dgm:pt>
    <dgm:pt modelId="{F6F9AAEF-FFD3-4921-898A-EA5111CB182D}" type="pres">
      <dgm:prSet presAssocID="{5F498EC4-6982-424F-BC83-82685249A5B2}" presName="dummy2a" presStyleCnt="0"/>
      <dgm:spPr/>
    </dgm:pt>
    <dgm:pt modelId="{13DE7DC8-4B80-4B13-8C2F-5F82B000298B}" type="pres">
      <dgm:prSet presAssocID="{5F498EC4-6982-424F-BC83-82685249A5B2}" presName="dummy2b" presStyleCnt="0"/>
      <dgm:spPr/>
    </dgm:pt>
    <dgm:pt modelId="{29A4BCE7-1625-4833-8A32-3D241E208B15}" type="pres">
      <dgm:prSet presAssocID="{5F498EC4-6982-424F-BC83-82685249A5B2}" presName="wedge2Tx" presStyleLbl="node1" presStyleIdx="1" presStyleCnt="3">
        <dgm:presLayoutVars>
          <dgm:chMax val="0"/>
          <dgm:chPref val="0"/>
          <dgm:bulletEnabled val="1"/>
        </dgm:presLayoutVars>
      </dgm:prSet>
      <dgm:spPr/>
    </dgm:pt>
    <dgm:pt modelId="{4D856102-4C1C-4196-85A8-7AB5D0FB64A1}" type="pres">
      <dgm:prSet presAssocID="{5F498EC4-6982-424F-BC83-82685249A5B2}" presName="wedge3" presStyleLbl="node1" presStyleIdx="2" presStyleCnt="3"/>
      <dgm:spPr/>
    </dgm:pt>
    <dgm:pt modelId="{10EEFADB-6107-4D3A-B988-03FF7B6F2035}" type="pres">
      <dgm:prSet presAssocID="{5F498EC4-6982-424F-BC83-82685249A5B2}" presName="dummy3a" presStyleCnt="0"/>
      <dgm:spPr/>
    </dgm:pt>
    <dgm:pt modelId="{A5884E1B-60FA-4F11-B2E7-331EF93187D1}" type="pres">
      <dgm:prSet presAssocID="{5F498EC4-6982-424F-BC83-82685249A5B2}" presName="dummy3b" presStyleCnt="0"/>
      <dgm:spPr/>
    </dgm:pt>
    <dgm:pt modelId="{B8BED93D-2E55-44E0-BB71-D4FF49BB4306}" type="pres">
      <dgm:prSet presAssocID="{5F498EC4-6982-424F-BC83-82685249A5B2}" presName="wedge3Tx" presStyleLbl="node1" presStyleIdx="2" presStyleCnt="3">
        <dgm:presLayoutVars>
          <dgm:chMax val="0"/>
          <dgm:chPref val="0"/>
          <dgm:bulletEnabled val="1"/>
        </dgm:presLayoutVars>
      </dgm:prSet>
      <dgm:spPr/>
    </dgm:pt>
    <dgm:pt modelId="{61E22376-ADB7-4278-AB68-E6C117445A64}" type="pres">
      <dgm:prSet presAssocID="{98650CE5-C080-46CB-9901-B731D330FB75}" presName="arrowWedge1" presStyleLbl="fgSibTrans2D1" presStyleIdx="0" presStyleCnt="3"/>
      <dgm:spPr>
        <a:solidFill>
          <a:schemeClr val="tx1"/>
        </a:solidFill>
      </dgm:spPr>
    </dgm:pt>
    <dgm:pt modelId="{F798BBC9-101C-453F-87D5-586BFA09A64C}" type="pres">
      <dgm:prSet presAssocID="{7E8CC9A1-7A9F-4489-857E-1C46A8CAAE2E}" presName="arrowWedge2" presStyleLbl="fgSibTrans2D1" presStyleIdx="1" presStyleCnt="3"/>
      <dgm:spPr>
        <a:solidFill>
          <a:schemeClr val="tx1"/>
        </a:solidFill>
        <a:ln>
          <a:solidFill>
            <a:srgbClr val="33CCCC"/>
          </a:solidFill>
        </a:ln>
      </dgm:spPr>
    </dgm:pt>
    <dgm:pt modelId="{D1688B9B-0CD9-4F5C-9D82-37A395F192CA}" type="pres">
      <dgm:prSet presAssocID="{07A357E9-8BF4-4274-AEAF-090F1AFACC31}" presName="arrowWedge3" presStyleLbl="fgSibTrans2D1" presStyleIdx="2" presStyleCnt="3"/>
      <dgm:spPr/>
    </dgm:pt>
  </dgm:ptLst>
  <dgm:cxnLst>
    <dgm:cxn modelId="{17C4E904-7457-4225-9F2D-D525D85D9D43}" srcId="{5F498EC4-6982-424F-BC83-82685249A5B2}" destId="{138D6864-FB9A-4890-B42D-032E7ED03C60}" srcOrd="2" destOrd="0" parTransId="{02D1F4E8-5F48-4408-9BB6-AF68AF79177C}" sibTransId="{07A357E9-8BF4-4274-AEAF-090F1AFACC31}"/>
    <dgm:cxn modelId="{72B39A1D-8D86-4481-AB71-17D63FAC891E}" srcId="{5F498EC4-6982-424F-BC83-82685249A5B2}" destId="{18B6B667-C609-45DC-9C6D-D475AABBED6E}" srcOrd="1" destOrd="0" parTransId="{DB3488C1-01C0-47D9-A70F-55C1B9B8B9A7}" sibTransId="{7E8CC9A1-7A9F-4489-857E-1C46A8CAAE2E}"/>
    <dgm:cxn modelId="{2CC91F2C-3A12-4231-B9BD-589198023A45}" type="presOf" srcId="{138D6864-FB9A-4890-B42D-032E7ED03C60}" destId="{B8BED93D-2E55-44E0-BB71-D4FF49BB4306}" srcOrd="1" destOrd="0" presId="urn:microsoft.com/office/officeart/2005/8/layout/cycle8"/>
    <dgm:cxn modelId="{5E856735-850E-472A-8592-3C7886B62BFC}" type="presOf" srcId="{18B6B667-C609-45DC-9C6D-D475AABBED6E}" destId="{29A4BCE7-1625-4833-8A32-3D241E208B15}" srcOrd="1" destOrd="0" presId="urn:microsoft.com/office/officeart/2005/8/layout/cycle8"/>
    <dgm:cxn modelId="{E4557837-11E6-493B-B4D8-C1DE8E760129}" type="presOf" srcId="{C15D18B2-8D8A-4BC8-B888-EDC4E189C743}" destId="{56AB2802-8A01-4CB8-9328-B18146E86FB9}" srcOrd="0" destOrd="0" presId="urn:microsoft.com/office/officeart/2005/8/layout/cycle8"/>
    <dgm:cxn modelId="{30D4208C-8B6A-4A93-8DB9-A45F1CB55823}" type="presOf" srcId="{138D6864-FB9A-4890-B42D-032E7ED03C60}" destId="{4D856102-4C1C-4196-85A8-7AB5D0FB64A1}" srcOrd="0" destOrd="0" presId="urn:microsoft.com/office/officeart/2005/8/layout/cycle8"/>
    <dgm:cxn modelId="{9956238D-25C3-4041-8528-9B6D440B4BC9}" type="presOf" srcId="{18B6B667-C609-45DC-9C6D-D475AABBED6E}" destId="{61BB72AB-6703-4321-9CD3-9D90613638FE}" srcOrd="0" destOrd="0" presId="urn:microsoft.com/office/officeart/2005/8/layout/cycle8"/>
    <dgm:cxn modelId="{51F9FA9D-1B52-4C4E-9C0B-9E48B36D4365}" type="presOf" srcId="{5F498EC4-6982-424F-BC83-82685249A5B2}" destId="{8D5681C6-E314-4A03-B513-440E10120D86}" srcOrd="0" destOrd="0" presId="urn:microsoft.com/office/officeart/2005/8/layout/cycle8"/>
    <dgm:cxn modelId="{6888F1AC-C3CE-45E5-B17E-276546F35277}" srcId="{5F498EC4-6982-424F-BC83-82685249A5B2}" destId="{C15D18B2-8D8A-4BC8-B888-EDC4E189C743}" srcOrd="0" destOrd="0" parTransId="{1FE9C470-D2FC-499A-A8DF-0F4ABCC38ED7}" sibTransId="{98650CE5-C080-46CB-9901-B731D330FB75}"/>
    <dgm:cxn modelId="{BFFB35D6-BA4B-444B-8E35-54FEE72EAA50}" type="presOf" srcId="{C15D18B2-8D8A-4BC8-B888-EDC4E189C743}" destId="{AA67AF9F-6134-472A-96F3-D8CF8AAC7486}" srcOrd="1" destOrd="0" presId="urn:microsoft.com/office/officeart/2005/8/layout/cycle8"/>
    <dgm:cxn modelId="{E4F36238-863C-4018-ADDA-C7839AF3ECAC}" type="presParOf" srcId="{8D5681C6-E314-4A03-B513-440E10120D86}" destId="{56AB2802-8A01-4CB8-9328-B18146E86FB9}" srcOrd="0" destOrd="0" presId="urn:microsoft.com/office/officeart/2005/8/layout/cycle8"/>
    <dgm:cxn modelId="{4D665046-5EB3-4239-B4FA-12CCA66B1F1F}" type="presParOf" srcId="{8D5681C6-E314-4A03-B513-440E10120D86}" destId="{198D4CCF-E2F0-45D9-A863-5EA047939413}" srcOrd="1" destOrd="0" presId="urn:microsoft.com/office/officeart/2005/8/layout/cycle8"/>
    <dgm:cxn modelId="{E72C01F8-81E7-41A3-9636-05C63A31F235}" type="presParOf" srcId="{8D5681C6-E314-4A03-B513-440E10120D86}" destId="{51492B8A-88F5-4A52-80B7-7C4C475FE7BB}" srcOrd="2" destOrd="0" presId="urn:microsoft.com/office/officeart/2005/8/layout/cycle8"/>
    <dgm:cxn modelId="{79E1AF8E-A412-4137-806F-1F67C2C5530D}" type="presParOf" srcId="{8D5681C6-E314-4A03-B513-440E10120D86}" destId="{AA67AF9F-6134-472A-96F3-D8CF8AAC7486}" srcOrd="3" destOrd="0" presId="urn:microsoft.com/office/officeart/2005/8/layout/cycle8"/>
    <dgm:cxn modelId="{B65276A2-6F12-451D-BCEC-7B9B3923146B}" type="presParOf" srcId="{8D5681C6-E314-4A03-B513-440E10120D86}" destId="{61BB72AB-6703-4321-9CD3-9D90613638FE}" srcOrd="4" destOrd="0" presId="urn:microsoft.com/office/officeart/2005/8/layout/cycle8"/>
    <dgm:cxn modelId="{0931F738-529F-4F9A-981C-D3AD202B3FF4}" type="presParOf" srcId="{8D5681C6-E314-4A03-B513-440E10120D86}" destId="{F6F9AAEF-FFD3-4921-898A-EA5111CB182D}" srcOrd="5" destOrd="0" presId="urn:microsoft.com/office/officeart/2005/8/layout/cycle8"/>
    <dgm:cxn modelId="{4C6D4746-1395-4D13-ABEE-9A6979EC9FE9}" type="presParOf" srcId="{8D5681C6-E314-4A03-B513-440E10120D86}" destId="{13DE7DC8-4B80-4B13-8C2F-5F82B000298B}" srcOrd="6" destOrd="0" presId="urn:microsoft.com/office/officeart/2005/8/layout/cycle8"/>
    <dgm:cxn modelId="{AD199B7B-DFBB-4F58-B8CD-9D40D495FE37}" type="presParOf" srcId="{8D5681C6-E314-4A03-B513-440E10120D86}" destId="{29A4BCE7-1625-4833-8A32-3D241E208B15}" srcOrd="7" destOrd="0" presId="urn:microsoft.com/office/officeart/2005/8/layout/cycle8"/>
    <dgm:cxn modelId="{E734D03C-B7B8-44AB-A506-B4D7CCDE78C1}" type="presParOf" srcId="{8D5681C6-E314-4A03-B513-440E10120D86}" destId="{4D856102-4C1C-4196-85A8-7AB5D0FB64A1}" srcOrd="8" destOrd="0" presId="urn:microsoft.com/office/officeart/2005/8/layout/cycle8"/>
    <dgm:cxn modelId="{BF00A421-7264-4C96-9ADB-4A588CD3B34B}" type="presParOf" srcId="{8D5681C6-E314-4A03-B513-440E10120D86}" destId="{10EEFADB-6107-4D3A-B988-03FF7B6F2035}" srcOrd="9" destOrd="0" presId="urn:microsoft.com/office/officeart/2005/8/layout/cycle8"/>
    <dgm:cxn modelId="{0780CA0A-4A7B-42C4-9985-FB9E9A2E99B8}" type="presParOf" srcId="{8D5681C6-E314-4A03-B513-440E10120D86}" destId="{A5884E1B-60FA-4F11-B2E7-331EF93187D1}" srcOrd="10" destOrd="0" presId="urn:microsoft.com/office/officeart/2005/8/layout/cycle8"/>
    <dgm:cxn modelId="{F1E0D157-C0BB-4B52-A516-68B35A7B8511}" type="presParOf" srcId="{8D5681C6-E314-4A03-B513-440E10120D86}" destId="{B8BED93D-2E55-44E0-BB71-D4FF49BB4306}" srcOrd="11" destOrd="0" presId="urn:microsoft.com/office/officeart/2005/8/layout/cycle8"/>
    <dgm:cxn modelId="{95BF9C7A-57AD-42A9-99D1-48B30D8A585D}" type="presParOf" srcId="{8D5681C6-E314-4A03-B513-440E10120D86}" destId="{61E22376-ADB7-4278-AB68-E6C117445A64}" srcOrd="12" destOrd="0" presId="urn:microsoft.com/office/officeart/2005/8/layout/cycle8"/>
    <dgm:cxn modelId="{B1A01424-9D22-4F2A-BF32-B69D713BC820}" type="presParOf" srcId="{8D5681C6-E314-4A03-B513-440E10120D86}" destId="{F798BBC9-101C-453F-87D5-586BFA09A64C}" srcOrd="13" destOrd="0" presId="urn:microsoft.com/office/officeart/2005/8/layout/cycle8"/>
    <dgm:cxn modelId="{A0B9571F-BBAF-4B79-9150-2B1648257BC4}" type="presParOf" srcId="{8D5681C6-E314-4A03-B513-440E10120D86}" destId="{D1688B9B-0CD9-4F5C-9D82-37A395F192C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A654D7-75A4-4EC6-9994-79543DA671D8}"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505DBC9F-3742-4685-A675-B2A0C87A0E87}">
      <dgm:prSet phldrT="[Text]"/>
      <dgm:spPr/>
      <dgm:t>
        <a:bodyPr/>
        <a:lstStyle/>
        <a:p>
          <a:r>
            <a:rPr lang="en-US" b="1" dirty="0">
              <a:latin typeface="Berlin Sans FB" panose="020E0602020502020306" pitchFamily="34" charset="0"/>
            </a:rPr>
            <a:t>FROM</a:t>
          </a:r>
        </a:p>
        <a:p>
          <a:r>
            <a:rPr lang="en-US" dirty="0">
              <a:latin typeface="Berlin Sans FB" panose="020E0602020502020306" pitchFamily="34" charset="0"/>
            </a:rPr>
            <a:t>Reactionary</a:t>
          </a:r>
        </a:p>
      </dgm:t>
    </dgm:pt>
    <dgm:pt modelId="{C31A6DBC-D303-4D2E-8091-F03B61711C82}" type="parTrans" cxnId="{0591D1A1-E8C1-4FE1-8AD4-9F64D399A4C1}">
      <dgm:prSet/>
      <dgm:spPr/>
      <dgm:t>
        <a:bodyPr/>
        <a:lstStyle/>
        <a:p>
          <a:endParaRPr lang="en-US"/>
        </a:p>
      </dgm:t>
    </dgm:pt>
    <dgm:pt modelId="{5659C93D-6386-489B-A750-42BA3D82A24B}" type="sibTrans" cxnId="{0591D1A1-E8C1-4FE1-8AD4-9F64D399A4C1}">
      <dgm:prSet/>
      <dgm:spPr/>
      <dgm:t>
        <a:bodyPr/>
        <a:lstStyle/>
        <a:p>
          <a:endParaRPr lang="en-US"/>
        </a:p>
      </dgm:t>
    </dgm:pt>
    <dgm:pt modelId="{C168456F-816A-49C0-887E-4A0FD1BA41E1}">
      <dgm:prSet phldrT="[Text]"/>
      <dgm:spPr>
        <a:solidFill>
          <a:srgbClr val="00FFCC"/>
        </a:solidFill>
      </dgm:spPr>
      <dgm:t>
        <a:bodyPr/>
        <a:lstStyle/>
        <a:p>
          <a:r>
            <a:rPr lang="en-US" b="1" dirty="0">
              <a:latin typeface="Berlin Sans FB" panose="020E0602020502020306" pitchFamily="34" charset="0"/>
            </a:rPr>
            <a:t>TO</a:t>
          </a:r>
        </a:p>
        <a:p>
          <a:r>
            <a:rPr lang="en-US" dirty="0">
              <a:latin typeface="Berlin Sans FB" panose="020E0602020502020306" pitchFamily="34" charset="0"/>
            </a:rPr>
            <a:t>Prevention</a:t>
          </a:r>
        </a:p>
      </dgm:t>
    </dgm:pt>
    <dgm:pt modelId="{CD67ACA3-09E6-4FF7-866B-B49B5E68D649}" type="parTrans" cxnId="{34FC5D34-6647-4DA3-9552-65E27F6876F9}">
      <dgm:prSet/>
      <dgm:spPr/>
      <dgm:t>
        <a:bodyPr/>
        <a:lstStyle/>
        <a:p>
          <a:endParaRPr lang="en-US"/>
        </a:p>
      </dgm:t>
    </dgm:pt>
    <dgm:pt modelId="{5490816F-D309-4695-9D3D-88FE997B0C32}" type="sibTrans" cxnId="{34FC5D34-6647-4DA3-9552-65E27F6876F9}">
      <dgm:prSet/>
      <dgm:spPr/>
      <dgm:t>
        <a:bodyPr/>
        <a:lstStyle/>
        <a:p>
          <a:endParaRPr lang="en-US"/>
        </a:p>
      </dgm:t>
    </dgm:pt>
    <dgm:pt modelId="{00B4B321-E531-4C33-864B-DB81922CB87A}" type="pres">
      <dgm:prSet presAssocID="{ABA654D7-75A4-4EC6-9994-79543DA671D8}" presName="Name0" presStyleCnt="0">
        <dgm:presLayoutVars>
          <dgm:chMax val="11"/>
          <dgm:chPref val="11"/>
          <dgm:dir/>
          <dgm:resizeHandles/>
        </dgm:presLayoutVars>
      </dgm:prSet>
      <dgm:spPr/>
    </dgm:pt>
    <dgm:pt modelId="{6FFCEA5E-889A-4CB3-B43A-CA57904486F2}" type="pres">
      <dgm:prSet presAssocID="{C168456F-816A-49C0-887E-4A0FD1BA41E1}" presName="Accent2" presStyleCnt="0"/>
      <dgm:spPr/>
    </dgm:pt>
    <dgm:pt modelId="{38098048-1D13-4CC4-A28E-439C19431DB7}" type="pres">
      <dgm:prSet presAssocID="{C168456F-816A-49C0-887E-4A0FD1BA41E1}" presName="Accent" presStyleLbl="node1" presStyleIdx="0" presStyleCnt="2"/>
      <dgm:spPr/>
    </dgm:pt>
    <dgm:pt modelId="{B4932009-D67E-491F-992D-63600A49B673}" type="pres">
      <dgm:prSet presAssocID="{C168456F-816A-49C0-887E-4A0FD1BA41E1}" presName="ParentBackground2" presStyleCnt="0"/>
      <dgm:spPr/>
    </dgm:pt>
    <dgm:pt modelId="{6233285B-A609-4265-9048-A1E681FF2BC2}" type="pres">
      <dgm:prSet presAssocID="{C168456F-816A-49C0-887E-4A0FD1BA41E1}" presName="ParentBackground" presStyleLbl="fgAcc1" presStyleIdx="0" presStyleCnt="2"/>
      <dgm:spPr/>
    </dgm:pt>
    <dgm:pt modelId="{4A579B35-80D8-45CA-A080-44D46B9B8666}" type="pres">
      <dgm:prSet presAssocID="{C168456F-816A-49C0-887E-4A0FD1BA41E1}" presName="Parent2" presStyleLbl="revTx" presStyleIdx="0" presStyleCnt="0">
        <dgm:presLayoutVars>
          <dgm:chMax val="1"/>
          <dgm:chPref val="1"/>
          <dgm:bulletEnabled val="1"/>
        </dgm:presLayoutVars>
      </dgm:prSet>
      <dgm:spPr/>
    </dgm:pt>
    <dgm:pt modelId="{537DACF1-99D3-4CB8-AAB1-903A2FB848C2}" type="pres">
      <dgm:prSet presAssocID="{505DBC9F-3742-4685-A675-B2A0C87A0E87}" presName="Accent1" presStyleCnt="0"/>
      <dgm:spPr/>
    </dgm:pt>
    <dgm:pt modelId="{B5CDEFAA-05E3-4B68-8A74-172905B88D6A}" type="pres">
      <dgm:prSet presAssocID="{505DBC9F-3742-4685-A675-B2A0C87A0E87}" presName="Accent" presStyleLbl="node1" presStyleIdx="1" presStyleCnt="2"/>
      <dgm:spPr/>
    </dgm:pt>
    <dgm:pt modelId="{FCF6FFFB-ACE0-48E4-8226-9578E5836594}" type="pres">
      <dgm:prSet presAssocID="{505DBC9F-3742-4685-A675-B2A0C87A0E87}" presName="ParentBackground1" presStyleCnt="0"/>
      <dgm:spPr/>
    </dgm:pt>
    <dgm:pt modelId="{27ED0421-C4B9-4A02-96DB-0EABFF83C0C0}" type="pres">
      <dgm:prSet presAssocID="{505DBC9F-3742-4685-A675-B2A0C87A0E87}" presName="ParentBackground" presStyleLbl="fgAcc1" presStyleIdx="1" presStyleCnt="2"/>
      <dgm:spPr/>
    </dgm:pt>
    <dgm:pt modelId="{E1FF9E82-6B61-4438-9DBC-807AC76EA1FD}" type="pres">
      <dgm:prSet presAssocID="{505DBC9F-3742-4685-A675-B2A0C87A0E87}" presName="Parent1" presStyleLbl="revTx" presStyleIdx="0" presStyleCnt="0">
        <dgm:presLayoutVars>
          <dgm:chMax val="1"/>
          <dgm:chPref val="1"/>
          <dgm:bulletEnabled val="1"/>
        </dgm:presLayoutVars>
      </dgm:prSet>
      <dgm:spPr/>
    </dgm:pt>
  </dgm:ptLst>
  <dgm:cxnLst>
    <dgm:cxn modelId="{34FC5D34-6647-4DA3-9552-65E27F6876F9}" srcId="{ABA654D7-75A4-4EC6-9994-79543DA671D8}" destId="{C168456F-816A-49C0-887E-4A0FD1BA41E1}" srcOrd="1" destOrd="0" parTransId="{CD67ACA3-09E6-4FF7-866B-B49B5E68D649}" sibTransId="{5490816F-D309-4695-9D3D-88FE997B0C32}"/>
    <dgm:cxn modelId="{0591D1A1-E8C1-4FE1-8AD4-9F64D399A4C1}" srcId="{ABA654D7-75A4-4EC6-9994-79543DA671D8}" destId="{505DBC9F-3742-4685-A675-B2A0C87A0E87}" srcOrd="0" destOrd="0" parTransId="{C31A6DBC-D303-4D2E-8091-F03B61711C82}" sibTransId="{5659C93D-6386-489B-A750-42BA3D82A24B}"/>
    <dgm:cxn modelId="{48999BAA-2A26-4523-AF95-5E4CFF159621}" type="presOf" srcId="{505DBC9F-3742-4685-A675-B2A0C87A0E87}" destId="{27ED0421-C4B9-4A02-96DB-0EABFF83C0C0}" srcOrd="0" destOrd="0" presId="urn:microsoft.com/office/officeart/2011/layout/CircleProcess"/>
    <dgm:cxn modelId="{EEC7B0E2-D2C8-4F69-A0AB-915894A5AABC}" type="presOf" srcId="{505DBC9F-3742-4685-A675-B2A0C87A0E87}" destId="{E1FF9E82-6B61-4438-9DBC-807AC76EA1FD}" srcOrd="1" destOrd="0" presId="urn:microsoft.com/office/officeart/2011/layout/CircleProcess"/>
    <dgm:cxn modelId="{C0F1FBE3-EAAE-4FB6-B735-A265BAA0E34C}" type="presOf" srcId="{C168456F-816A-49C0-887E-4A0FD1BA41E1}" destId="{6233285B-A609-4265-9048-A1E681FF2BC2}" srcOrd="0" destOrd="0" presId="urn:microsoft.com/office/officeart/2011/layout/CircleProcess"/>
    <dgm:cxn modelId="{1C459CE9-02C9-4402-9DC0-9310439A5347}" type="presOf" srcId="{C168456F-816A-49C0-887E-4A0FD1BA41E1}" destId="{4A579B35-80D8-45CA-A080-44D46B9B8666}" srcOrd="1" destOrd="0" presId="urn:microsoft.com/office/officeart/2011/layout/CircleProcess"/>
    <dgm:cxn modelId="{081E31F8-7F0D-475A-8686-E4D464A23F78}" type="presOf" srcId="{ABA654D7-75A4-4EC6-9994-79543DA671D8}" destId="{00B4B321-E531-4C33-864B-DB81922CB87A}" srcOrd="0" destOrd="0" presId="urn:microsoft.com/office/officeart/2011/layout/CircleProcess"/>
    <dgm:cxn modelId="{CEBF8208-924C-40AE-A8E5-E19C72F5098C}" type="presParOf" srcId="{00B4B321-E531-4C33-864B-DB81922CB87A}" destId="{6FFCEA5E-889A-4CB3-B43A-CA57904486F2}" srcOrd="0" destOrd="0" presId="urn:microsoft.com/office/officeart/2011/layout/CircleProcess"/>
    <dgm:cxn modelId="{6541AE4E-8430-4FF6-B58B-3BC00A409606}" type="presParOf" srcId="{6FFCEA5E-889A-4CB3-B43A-CA57904486F2}" destId="{38098048-1D13-4CC4-A28E-439C19431DB7}" srcOrd="0" destOrd="0" presId="urn:microsoft.com/office/officeart/2011/layout/CircleProcess"/>
    <dgm:cxn modelId="{51CF1130-7741-47F6-88C0-DC41496E55A0}" type="presParOf" srcId="{00B4B321-E531-4C33-864B-DB81922CB87A}" destId="{B4932009-D67E-491F-992D-63600A49B673}" srcOrd="1" destOrd="0" presId="urn:microsoft.com/office/officeart/2011/layout/CircleProcess"/>
    <dgm:cxn modelId="{FAC16C72-5163-4FE1-8C1D-61C45BAB3C51}" type="presParOf" srcId="{B4932009-D67E-491F-992D-63600A49B673}" destId="{6233285B-A609-4265-9048-A1E681FF2BC2}" srcOrd="0" destOrd="0" presId="urn:microsoft.com/office/officeart/2011/layout/CircleProcess"/>
    <dgm:cxn modelId="{789DAF1B-FE96-42D5-A9CD-8855A1D45AE9}" type="presParOf" srcId="{00B4B321-E531-4C33-864B-DB81922CB87A}" destId="{4A579B35-80D8-45CA-A080-44D46B9B8666}" srcOrd="2" destOrd="0" presId="urn:microsoft.com/office/officeart/2011/layout/CircleProcess"/>
    <dgm:cxn modelId="{F7070060-45A0-4DE4-9479-2CD463189EDC}" type="presParOf" srcId="{00B4B321-E531-4C33-864B-DB81922CB87A}" destId="{537DACF1-99D3-4CB8-AAB1-903A2FB848C2}" srcOrd="3" destOrd="0" presId="urn:microsoft.com/office/officeart/2011/layout/CircleProcess"/>
    <dgm:cxn modelId="{F36E79C1-EBA1-477F-BD73-C0E73DF97CD1}" type="presParOf" srcId="{537DACF1-99D3-4CB8-AAB1-903A2FB848C2}" destId="{B5CDEFAA-05E3-4B68-8A74-172905B88D6A}" srcOrd="0" destOrd="0" presId="urn:microsoft.com/office/officeart/2011/layout/CircleProcess"/>
    <dgm:cxn modelId="{D133ECAB-CD87-4170-9677-AD417A11093C}" type="presParOf" srcId="{00B4B321-E531-4C33-864B-DB81922CB87A}" destId="{FCF6FFFB-ACE0-48E4-8226-9578E5836594}" srcOrd="4" destOrd="0" presId="urn:microsoft.com/office/officeart/2011/layout/CircleProcess"/>
    <dgm:cxn modelId="{FDD790A3-6DA8-4963-B5F4-0293728F96CA}" type="presParOf" srcId="{FCF6FFFB-ACE0-48E4-8226-9578E5836594}" destId="{27ED0421-C4B9-4A02-96DB-0EABFF83C0C0}" srcOrd="0" destOrd="0" presId="urn:microsoft.com/office/officeart/2011/layout/CircleProcess"/>
    <dgm:cxn modelId="{D748E055-86A5-4FED-9C1B-652214C7E86F}" type="presParOf" srcId="{00B4B321-E531-4C33-864B-DB81922CB87A}" destId="{E1FF9E82-6B61-4438-9DBC-807AC76EA1FD}" srcOrd="5"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A654D7-75A4-4EC6-9994-79543DA671D8}"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505DBC9F-3742-4685-A675-B2A0C87A0E87}">
      <dgm:prSet phldrT="[Text]"/>
      <dgm:spPr/>
      <dgm:t>
        <a:bodyPr/>
        <a:lstStyle/>
        <a:p>
          <a:r>
            <a:rPr lang="en-US" b="1" dirty="0">
              <a:latin typeface="Berlin Sans FB" panose="020E0602020502020306" pitchFamily="34" charset="0"/>
            </a:rPr>
            <a:t>FROM</a:t>
          </a:r>
        </a:p>
        <a:p>
          <a:r>
            <a:rPr lang="en-US" dirty="0">
              <a:latin typeface="Berlin Sans FB" panose="020E0602020502020306" pitchFamily="34" charset="0"/>
            </a:rPr>
            <a:t>Punitive</a:t>
          </a:r>
        </a:p>
      </dgm:t>
    </dgm:pt>
    <dgm:pt modelId="{C31A6DBC-D303-4D2E-8091-F03B61711C82}" type="parTrans" cxnId="{0591D1A1-E8C1-4FE1-8AD4-9F64D399A4C1}">
      <dgm:prSet/>
      <dgm:spPr/>
      <dgm:t>
        <a:bodyPr/>
        <a:lstStyle/>
        <a:p>
          <a:endParaRPr lang="en-US"/>
        </a:p>
      </dgm:t>
    </dgm:pt>
    <dgm:pt modelId="{5659C93D-6386-489B-A750-42BA3D82A24B}" type="sibTrans" cxnId="{0591D1A1-E8C1-4FE1-8AD4-9F64D399A4C1}">
      <dgm:prSet/>
      <dgm:spPr/>
      <dgm:t>
        <a:bodyPr/>
        <a:lstStyle/>
        <a:p>
          <a:endParaRPr lang="en-US"/>
        </a:p>
      </dgm:t>
    </dgm:pt>
    <dgm:pt modelId="{C168456F-816A-49C0-887E-4A0FD1BA41E1}">
      <dgm:prSet phldrT="[Text]"/>
      <dgm:spPr>
        <a:solidFill>
          <a:srgbClr val="00FFCC"/>
        </a:solidFill>
      </dgm:spPr>
      <dgm:t>
        <a:bodyPr/>
        <a:lstStyle/>
        <a:p>
          <a:r>
            <a:rPr lang="en-US" b="1" dirty="0">
              <a:latin typeface="Berlin Sans FB" panose="020E0602020502020306" pitchFamily="34" charset="0"/>
            </a:rPr>
            <a:t>TO</a:t>
          </a:r>
        </a:p>
        <a:p>
          <a:r>
            <a:rPr lang="en-US" dirty="0">
              <a:latin typeface="Berlin Sans FB" panose="020E0602020502020306" pitchFamily="34" charset="0"/>
            </a:rPr>
            <a:t>Disciplinary</a:t>
          </a:r>
        </a:p>
      </dgm:t>
    </dgm:pt>
    <dgm:pt modelId="{CD67ACA3-09E6-4FF7-866B-B49B5E68D649}" type="parTrans" cxnId="{34FC5D34-6647-4DA3-9552-65E27F6876F9}">
      <dgm:prSet/>
      <dgm:spPr/>
      <dgm:t>
        <a:bodyPr/>
        <a:lstStyle/>
        <a:p>
          <a:endParaRPr lang="en-US"/>
        </a:p>
      </dgm:t>
    </dgm:pt>
    <dgm:pt modelId="{5490816F-D309-4695-9D3D-88FE997B0C32}" type="sibTrans" cxnId="{34FC5D34-6647-4DA3-9552-65E27F6876F9}">
      <dgm:prSet/>
      <dgm:spPr/>
      <dgm:t>
        <a:bodyPr/>
        <a:lstStyle/>
        <a:p>
          <a:endParaRPr lang="en-US"/>
        </a:p>
      </dgm:t>
    </dgm:pt>
    <dgm:pt modelId="{00B4B321-E531-4C33-864B-DB81922CB87A}" type="pres">
      <dgm:prSet presAssocID="{ABA654D7-75A4-4EC6-9994-79543DA671D8}" presName="Name0" presStyleCnt="0">
        <dgm:presLayoutVars>
          <dgm:chMax val="11"/>
          <dgm:chPref val="11"/>
          <dgm:dir/>
          <dgm:resizeHandles/>
        </dgm:presLayoutVars>
      </dgm:prSet>
      <dgm:spPr/>
    </dgm:pt>
    <dgm:pt modelId="{6FFCEA5E-889A-4CB3-B43A-CA57904486F2}" type="pres">
      <dgm:prSet presAssocID="{C168456F-816A-49C0-887E-4A0FD1BA41E1}" presName="Accent2" presStyleCnt="0"/>
      <dgm:spPr/>
    </dgm:pt>
    <dgm:pt modelId="{38098048-1D13-4CC4-A28E-439C19431DB7}" type="pres">
      <dgm:prSet presAssocID="{C168456F-816A-49C0-887E-4A0FD1BA41E1}" presName="Accent" presStyleLbl="node1" presStyleIdx="0" presStyleCnt="2"/>
      <dgm:spPr/>
    </dgm:pt>
    <dgm:pt modelId="{B4932009-D67E-491F-992D-63600A49B673}" type="pres">
      <dgm:prSet presAssocID="{C168456F-816A-49C0-887E-4A0FD1BA41E1}" presName="ParentBackground2" presStyleCnt="0"/>
      <dgm:spPr/>
    </dgm:pt>
    <dgm:pt modelId="{6233285B-A609-4265-9048-A1E681FF2BC2}" type="pres">
      <dgm:prSet presAssocID="{C168456F-816A-49C0-887E-4A0FD1BA41E1}" presName="ParentBackground" presStyleLbl="fgAcc1" presStyleIdx="0" presStyleCnt="2"/>
      <dgm:spPr/>
    </dgm:pt>
    <dgm:pt modelId="{4A579B35-80D8-45CA-A080-44D46B9B8666}" type="pres">
      <dgm:prSet presAssocID="{C168456F-816A-49C0-887E-4A0FD1BA41E1}" presName="Parent2" presStyleLbl="revTx" presStyleIdx="0" presStyleCnt="0">
        <dgm:presLayoutVars>
          <dgm:chMax val="1"/>
          <dgm:chPref val="1"/>
          <dgm:bulletEnabled val="1"/>
        </dgm:presLayoutVars>
      </dgm:prSet>
      <dgm:spPr/>
    </dgm:pt>
    <dgm:pt modelId="{537DACF1-99D3-4CB8-AAB1-903A2FB848C2}" type="pres">
      <dgm:prSet presAssocID="{505DBC9F-3742-4685-A675-B2A0C87A0E87}" presName="Accent1" presStyleCnt="0"/>
      <dgm:spPr/>
    </dgm:pt>
    <dgm:pt modelId="{B5CDEFAA-05E3-4B68-8A74-172905B88D6A}" type="pres">
      <dgm:prSet presAssocID="{505DBC9F-3742-4685-A675-B2A0C87A0E87}" presName="Accent" presStyleLbl="node1" presStyleIdx="1" presStyleCnt="2"/>
      <dgm:spPr/>
    </dgm:pt>
    <dgm:pt modelId="{FCF6FFFB-ACE0-48E4-8226-9578E5836594}" type="pres">
      <dgm:prSet presAssocID="{505DBC9F-3742-4685-A675-B2A0C87A0E87}" presName="ParentBackground1" presStyleCnt="0"/>
      <dgm:spPr/>
    </dgm:pt>
    <dgm:pt modelId="{27ED0421-C4B9-4A02-96DB-0EABFF83C0C0}" type="pres">
      <dgm:prSet presAssocID="{505DBC9F-3742-4685-A675-B2A0C87A0E87}" presName="ParentBackground" presStyleLbl="fgAcc1" presStyleIdx="1" presStyleCnt="2" custLinFactNeighborX="1672" custLinFactNeighborY="-599"/>
      <dgm:spPr/>
    </dgm:pt>
    <dgm:pt modelId="{E1FF9E82-6B61-4438-9DBC-807AC76EA1FD}" type="pres">
      <dgm:prSet presAssocID="{505DBC9F-3742-4685-A675-B2A0C87A0E87}" presName="Parent1" presStyleLbl="revTx" presStyleIdx="0" presStyleCnt="0">
        <dgm:presLayoutVars>
          <dgm:chMax val="1"/>
          <dgm:chPref val="1"/>
          <dgm:bulletEnabled val="1"/>
        </dgm:presLayoutVars>
      </dgm:prSet>
      <dgm:spPr/>
    </dgm:pt>
  </dgm:ptLst>
  <dgm:cxnLst>
    <dgm:cxn modelId="{F140D206-C9E4-4DF2-8F03-68A5ED454C62}" type="presOf" srcId="{505DBC9F-3742-4685-A675-B2A0C87A0E87}" destId="{E1FF9E82-6B61-4438-9DBC-807AC76EA1FD}" srcOrd="1" destOrd="0" presId="urn:microsoft.com/office/officeart/2011/layout/CircleProcess"/>
    <dgm:cxn modelId="{34FC5D34-6647-4DA3-9552-65E27F6876F9}" srcId="{ABA654D7-75A4-4EC6-9994-79543DA671D8}" destId="{C168456F-816A-49C0-887E-4A0FD1BA41E1}" srcOrd="1" destOrd="0" parTransId="{CD67ACA3-09E6-4FF7-866B-B49B5E68D649}" sibTransId="{5490816F-D309-4695-9D3D-88FE997B0C32}"/>
    <dgm:cxn modelId="{8AB19964-296A-4FD9-9CD9-61C015EC6271}" type="presOf" srcId="{505DBC9F-3742-4685-A675-B2A0C87A0E87}" destId="{27ED0421-C4B9-4A02-96DB-0EABFF83C0C0}" srcOrd="0" destOrd="0" presId="urn:microsoft.com/office/officeart/2011/layout/CircleProcess"/>
    <dgm:cxn modelId="{D5D3279C-2F17-47D8-A547-748287E2142B}" type="presOf" srcId="{ABA654D7-75A4-4EC6-9994-79543DA671D8}" destId="{00B4B321-E531-4C33-864B-DB81922CB87A}" srcOrd="0" destOrd="0" presId="urn:microsoft.com/office/officeart/2011/layout/CircleProcess"/>
    <dgm:cxn modelId="{0591D1A1-E8C1-4FE1-8AD4-9F64D399A4C1}" srcId="{ABA654D7-75A4-4EC6-9994-79543DA671D8}" destId="{505DBC9F-3742-4685-A675-B2A0C87A0E87}" srcOrd="0" destOrd="0" parTransId="{C31A6DBC-D303-4D2E-8091-F03B61711C82}" sibTransId="{5659C93D-6386-489B-A750-42BA3D82A24B}"/>
    <dgm:cxn modelId="{4517DEBC-884C-41C2-B615-6F01789CC125}" type="presOf" srcId="{C168456F-816A-49C0-887E-4A0FD1BA41E1}" destId="{4A579B35-80D8-45CA-A080-44D46B9B8666}" srcOrd="1" destOrd="0" presId="urn:microsoft.com/office/officeart/2011/layout/CircleProcess"/>
    <dgm:cxn modelId="{C51619E3-22B9-4E0F-903F-623DFBBED978}" type="presOf" srcId="{C168456F-816A-49C0-887E-4A0FD1BA41E1}" destId="{6233285B-A609-4265-9048-A1E681FF2BC2}" srcOrd="0" destOrd="0" presId="urn:microsoft.com/office/officeart/2011/layout/CircleProcess"/>
    <dgm:cxn modelId="{946D69E7-35CD-4955-B6FE-3D419D895F43}" type="presParOf" srcId="{00B4B321-E531-4C33-864B-DB81922CB87A}" destId="{6FFCEA5E-889A-4CB3-B43A-CA57904486F2}" srcOrd="0" destOrd="0" presId="urn:microsoft.com/office/officeart/2011/layout/CircleProcess"/>
    <dgm:cxn modelId="{2746076C-B668-4583-A407-F75DD3FC8FC9}" type="presParOf" srcId="{6FFCEA5E-889A-4CB3-B43A-CA57904486F2}" destId="{38098048-1D13-4CC4-A28E-439C19431DB7}" srcOrd="0" destOrd="0" presId="urn:microsoft.com/office/officeart/2011/layout/CircleProcess"/>
    <dgm:cxn modelId="{9AFBCF6D-A97E-4B1B-9940-D88C8A92E287}" type="presParOf" srcId="{00B4B321-E531-4C33-864B-DB81922CB87A}" destId="{B4932009-D67E-491F-992D-63600A49B673}" srcOrd="1" destOrd="0" presId="urn:microsoft.com/office/officeart/2011/layout/CircleProcess"/>
    <dgm:cxn modelId="{B0101EC8-08B2-4884-A08D-95E0C9950741}" type="presParOf" srcId="{B4932009-D67E-491F-992D-63600A49B673}" destId="{6233285B-A609-4265-9048-A1E681FF2BC2}" srcOrd="0" destOrd="0" presId="urn:microsoft.com/office/officeart/2011/layout/CircleProcess"/>
    <dgm:cxn modelId="{A397121E-8F1F-4F28-BD9D-B2FC8BD9BC92}" type="presParOf" srcId="{00B4B321-E531-4C33-864B-DB81922CB87A}" destId="{4A579B35-80D8-45CA-A080-44D46B9B8666}" srcOrd="2" destOrd="0" presId="urn:microsoft.com/office/officeart/2011/layout/CircleProcess"/>
    <dgm:cxn modelId="{A9EBA0C6-2D63-4DA7-A767-323FF0B3FF09}" type="presParOf" srcId="{00B4B321-E531-4C33-864B-DB81922CB87A}" destId="{537DACF1-99D3-4CB8-AAB1-903A2FB848C2}" srcOrd="3" destOrd="0" presId="urn:microsoft.com/office/officeart/2011/layout/CircleProcess"/>
    <dgm:cxn modelId="{D1E35109-B19A-43DE-A686-73AB32F3E8D4}" type="presParOf" srcId="{537DACF1-99D3-4CB8-AAB1-903A2FB848C2}" destId="{B5CDEFAA-05E3-4B68-8A74-172905B88D6A}" srcOrd="0" destOrd="0" presId="urn:microsoft.com/office/officeart/2011/layout/CircleProcess"/>
    <dgm:cxn modelId="{A3BDA59C-51C8-4A49-BDC8-E53DF04E28FA}" type="presParOf" srcId="{00B4B321-E531-4C33-864B-DB81922CB87A}" destId="{FCF6FFFB-ACE0-48E4-8226-9578E5836594}" srcOrd="4" destOrd="0" presId="urn:microsoft.com/office/officeart/2011/layout/CircleProcess"/>
    <dgm:cxn modelId="{62ED368A-D7E8-43D9-9BBB-D14FE45B0680}" type="presParOf" srcId="{FCF6FFFB-ACE0-48E4-8226-9578E5836594}" destId="{27ED0421-C4B9-4A02-96DB-0EABFF83C0C0}" srcOrd="0" destOrd="0" presId="urn:microsoft.com/office/officeart/2011/layout/CircleProcess"/>
    <dgm:cxn modelId="{44CB998A-D961-4B07-8DCC-A274BFE334D7}" type="presParOf" srcId="{00B4B321-E531-4C33-864B-DB81922CB87A}" destId="{E1FF9E82-6B61-4438-9DBC-807AC76EA1FD}" srcOrd="5"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A654D7-75A4-4EC6-9994-79543DA671D8}"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505DBC9F-3742-4685-A675-B2A0C87A0E87}">
      <dgm:prSet phldrT="[Text]"/>
      <dgm:spPr/>
      <dgm:t>
        <a:bodyPr/>
        <a:lstStyle/>
        <a:p>
          <a:r>
            <a:rPr lang="en-US" b="1" dirty="0">
              <a:latin typeface="Berlin Sans FB" panose="020E0602020502020306" pitchFamily="34" charset="0"/>
            </a:rPr>
            <a:t>FROM</a:t>
          </a:r>
        </a:p>
        <a:p>
          <a:r>
            <a:rPr lang="en-US" dirty="0">
              <a:latin typeface="Berlin Sans FB" panose="020E0602020502020306" pitchFamily="34" charset="0"/>
            </a:rPr>
            <a:t>“What we do to them.”</a:t>
          </a:r>
        </a:p>
      </dgm:t>
    </dgm:pt>
    <dgm:pt modelId="{C31A6DBC-D303-4D2E-8091-F03B61711C82}" type="parTrans" cxnId="{0591D1A1-E8C1-4FE1-8AD4-9F64D399A4C1}">
      <dgm:prSet/>
      <dgm:spPr/>
      <dgm:t>
        <a:bodyPr/>
        <a:lstStyle/>
        <a:p>
          <a:endParaRPr lang="en-US"/>
        </a:p>
      </dgm:t>
    </dgm:pt>
    <dgm:pt modelId="{5659C93D-6386-489B-A750-42BA3D82A24B}" type="sibTrans" cxnId="{0591D1A1-E8C1-4FE1-8AD4-9F64D399A4C1}">
      <dgm:prSet/>
      <dgm:spPr/>
      <dgm:t>
        <a:bodyPr/>
        <a:lstStyle/>
        <a:p>
          <a:endParaRPr lang="en-US"/>
        </a:p>
      </dgm:t>
    </dgm:pt>
    <dgm:pt modelId="{C168456F-816A-49C0-887E-4A0FD1BA41E1}">
      <dgm:prSet phldrT="[Text]"/>
      <dgm:spPr>
        <a:solidFill>
          <a:srgbClr val="00FFCC"/>
        </a:solidFill>
      </dgm:spPr>
      <dgm:t>
        <a:bodyPr/>
        <a:lstStyle/>
        <a:p>
          <a:r>
            <a:rPr lang="en-US" b="1" dirty="0">
              <a:latin typeface="Berlin Sans FB" panose="020E0602020502020306" pitchFamily="34" charset="0"/>
            </a:rPr>
            <a:t>TO</a:t>
          </a:r>
        </a:p>
        <a:p>
          <a:r>
            <a:rPr lang="en-US" dirty="0">
              <a:latin typeface="Berlin Sans FB" panose="020E0602020502020306" pitchFamily="34" charset="0"/>
            </a:rPr>
            <a:t>“What we do with them.”</a:t>
          </a:r>
        </a:p>
      </dgm:t>
    </dgm:pt>
    <dgm:pt modelId="{CD67ACA3-09E6-4FF7-866B-B49B5E68D649}" type="parTrans" cxnId="{34FC5D34-6647-4DA3-9552-65E27F6876F9}">
      <dgm:prSet/>
      <dgm:spPr/>
      <dgm:t>
        <a:bodyPr/>
        <a:lstStyle/>
        <a:p>
          <a:endParaRPr lang="en-US"/>
        </a:p>
      </dgm:t>
    </dgm:pt>
    <dgm:pt modelId="{5490816F-D309-4695-9D3D-88FE997B0C32}" type="sibTrans" cxnId="{34FC5D34-6647-4DA3-9552-65E27F6876F9}">
      <dgm:prSet/>
      <dgm:spPr/>
      <dgm:t>
        <a:bodyPr/>
        <a:lstStyle/>
        <a:p>
          <a:endParaRPr lang="en-US"/>
        </a:p>
      </dgm:t>
    </dgm:pt>
    <dgm:pt modelId="{00B4B321-E531-4C33-864B-DB81922CB87A}" type="pres">
      <dgm:prSet presAssocID="{ABA654D7-75A4-4EC6-9994-79543DA671D8}" presName="Name0" presStyleCnt="0">
        <dgm:presLayoutVars>
          <dgm:chMax val="11"/>
          <dgm:chPref val="11"/>
          <dgm:dir/>
          <dgm:resizeHandles/>
        </dgm:presLayoutVars>
      </dgm:prSet>
      <dgm:spPr/>
    </dgm:pt>
    <dgm:pt modelId="{6FFCEA5E-889A-4CB3-B43A-CA57904486F2}" type="pres">
      <dgm:prSet presAssocID="{C168456F-816A-49C0-887E-4A0FD1BA41E1}" presName="Accent2" presStyleCnt="0"/>
      <dgm:spPr/>
    </dgm:pt>
    <dgm:pt modelId="{38098048-1D13-4CC4-A28E-439C19431DB7}" type="pres">
      <dgm:prSet presAssocID="{C168456F-816A-49C0-887E-4A0FD1BA41E1}" presName="Accent" presStyleLbl="node1" presStyleIdx="0" presStyleCnt="2"/>
      <dgm:spPr/>
    </dgm:pt>
    <dgm:pt modelId="{B4932009-D67E-491F-992D-63600A49B673}" type="pres">
      <dgm:prSet presAssocID="{C168456F-816A-49C0-887E-4A0FD1BA41E1}" presName="ParentBackground2" presStyleCnt="0"/>
      <dgm:spPr/>
    </dgm:pt>
    <dgm:pt modelId="{6233285B-A609-4265-9048-A1E681FF2BC2}" type="pres">
      <dgm:prSet presAssocID="{C168456F-816A-49C0-887E-4A0FD1BA41E1}" presName="ParentBackground" presStyleLbl="fgAcc1" presStyleIdx="0" presStyleCnt="2"/>
      <dgm:spPr/>
    </dgm:pt>
    <dgm:pt modelId="{4A579B35-80D8-45CA-A080-44D46B9B8666}" type="pres">
      <dgm:prSet presAssocID="{C168456F-816A-49C0-887E-4A0FD1BA41E1}" presName="Parent2" presStyleLbl="revTx" presStyleIdx="0" presStyleCnt="0">
        <dgm:presLayoutVars>
          <dgm:chMax val="1"/>
          <dgm:chPref val="1"/>
          <dgm:bulletEnabled val="1"/>
        </dgm:presLayoutVars>
      </dgm:prSet>
      <dgm:spPr/>
    </dgm:pt>
    <dgm:pt modelId="{537DACF1-99D3-4CB8-AAB1-903A2FB848C2}" type="pres">
      <dgm:prSet presAssocID="{505DBC9F-3742-4685-A675-B2A0C87A0E87}" presName="Accent1" presStyleCnt="0"/>
      <dgm:spPr/>
    </dgm:pt>
    <dgm:pt modelId="{B5CDEFAA-05E3-4B68-8A74-172905B88D6A}" type="pres">
      <dgm:prSet presAssocID="{505DBC9F-3742-4685-A675-B2A0C87A0E87}" presName="Accent" presStyleLbl="node1" presStyleIdx="1" presStyleCnt="2"/>
      <dgm:spPr/>
    </dgm:pt>
    <dgm:pt modelId="{FCF6FFFB-ACE0-48E4-8226-9578E5836594}" type="pres">
      <dgm:prSet presAssocID="{505DBC9F-3742-4685-A675-B2A0C87A0E87}" presName="ParentBackground1" presStyleCnt="0"/>
      <dgm:spPr/>
    </dgm:pt>
    <dgm:pt modelId="{27ED0421-C4B9-4A02-96DB-0EABFF83C0C0}" type="pres">
      <dgm:prSet presAssocID="{505DBC9F-3742-4685-A675-B2A0C87A0E87}" presName="ParentBackground" presStyleLbl="fgAcc1" presStyleIdx="1" presStyleCnt="2"/>
      <dgm:spPr/>
    </dgm:pt>
    <dgm:pt modelId="{E1FF9E82-6B61-4438-9DBC-807AC76EA1FD}" type="pres">
      <dgm:prSet presAssocID="{505DBC9F-3742-4685-A675-B2A0C87A0E87}" presName="Parent1" presStyleLbl="revTx" presStyleIdx="0" presStyleCnt="0">
        <dgm:presLayoutVars>
          <dgm:chMax val="1"/>
          <dgm:chPref val="1"/>
          <dgm:bulletEnabled val="1"/>
        </dgm:presLayoutVars>
      </dgm:prSet>
      <dgm:spPr/>
    </dgm:pt>
  </dgm:ptLst>
  <dgm:cxnLst>
    <dgm:cxn modelId="{34FC5D34-6647-4DA3-9552-65E27F6876F9}" srcId="{ABA654D7-75A4-4EC6-9994-79543DA671D8}" destId="{C168456F-816A-49C0-887E-4A0FD1BA41E1}" srcOrd="1" destOrd="0" parTransId="{CD67ACA3-09E6-4FF7-866B-B49B5E68D649}" sibTransId="{5490816F-D309-4695-9D3D-88FE997B0C32}"/>
    <dgm:cxn modelId="{E2FDA361-EF09-4FC8-8596-08C643BD12D1}" type="presOf" srcId="{505DBC9F-3742-4685-A675-B2A0C87A0E87}" destId="{27ED0421-C4B9-4A02-96DB-0EABFF83C0C0}" srcOrd="0" destOrd="0" presId="urn:microsoft.com/office/officeart/2011/layout/CircleProcess"/>
    <dgm:cxn modelId="{A3777A44-44D2-40F6-85FF-EA2AC36E5F22}" type="presOf" srcId="{C168456F-816A-49C0-887E-4A0FD1BA41E1}" destId="{6233285B-A609-4265-9048-A1E681FF2BC2}" srcOrd="0" destOrd="0" presId="urn:microsoft.com/office/officeart/2011/layout/CircleProcess"/>
    <dgm:cxn modelId="{9F4DAD44-85F6-408C-9F39-14628DF5A7B9}" type="presOf" srcId="{C168456F-816A-49C0-887E-4A0FD1BA41E1}" destId="{4A579B35-80D8-45CA-A080-44D46B9B8666}" srcOrd="1" destOrd="0" presId="urn:microsoft.com/office/officeart/2011/layout/CircleProcess"/>
    <dgm:cxn modelId="{3DCB8745-7F45-428E-9C12-5931A3375258}" type="presOf" srcId="{ABA654D7-75A4-4EC6-9994-79543DA671D8}" destId="{00B4B321-E531-4C33-864B-DB81922CB87A}" srcOrd="0" destOrd="0" presId="urn:microsoft.com/office/officeart/2011/layout/CircleProcess"/>
    <dgm:cxn modelId="{0591D1A1-E8C1-4FE1-8AD4-9F64D399A4C1}" srcId="{ABA654D7-75A4-4EC6-9994-79543DA671D8}" destId="{505DBC9F-3742-4685-A675-B2A0C87A0E87}" srcOrd="0" destOrd="0" parTransId="{C31A6DBC-D303-4D2E-8091-F03B61711C82}" sibTransId="{5659C93D-6386-489B-A750-42BA3D82A24B}"/>
    <dgm:cxn modelId="{CBC07CBA-5806-48FE-ACEA-9E469DC772D8}" type="presOf" srcId="{505DBC9F-3742-4685-A675-B2A0C87A0E87}" destId="{E1FF9E82-6B61-4438-9DBC-807AC76EA1FD}" srcOrd="1" destOrd="0" presId="urn:microsoft.com/office/officeart/2011/layout/CircleProcess"/>
    <dgm:cxn modelId="{EFFA443A-92D3-4E0C-A72D-6CCE7A4806EE}" type="presParOf" srcId="{00B4B321-E531-4C33-864B-DB81922CB87A}" destId="{6FFCEA5E-889A-4CB3-B43A-CA57904486F2}" srcOrd="0" destOrd="0" presId="urn:microsoft.com/office/officeart/2011/layout/CircleProcess"/>
    <dgm:cxn modelId="{BD8E0141-6A76-4A69-808B-B73A56D89C67}" type="presParOf" srcId="{6FFCEA5E-889A-4CB3-B43A-CA57904486F2}" destId="{38098048-1D13-4CC4-A28E-439C19431DB7}" srcOrd="0" destOrd="0" presId="urn:microsoft.com/office/officeart/2011/layout/CircleProcess"/>
    <dgm:cxn modelId="{63B0547D-F704-438A-91A7-D1FA5BD3AFDC}" type="presParOf" srcId="{00B4B321-E531-4C33-864B-DB81922CB87A}" destId="{B4932009-D67E-491F-992D-63600A49B673}" srcOrd="1" destOrd="0" presId="urn:microsoft.com/office/officeart/2011/layout/CircleProcess"/>
    <dgm:cxn modelId="{F41C5845-13F7-4BC9-8D77-4DF2A7EE53EB}" type="presParOf" srcId="{B4932009-D67E-491F-992D-63600A49B673}" destId="{6233285B-A609-4265-9048-A1E681FF2BC2}" srcOrd="0" destOrd="0" presId="urn:microsoft.com/office/officeart/2011/layout/CircleProcess"/>
    <dgm:cxn modelId="{3C97B376-B050-473E-B058-05E1C4A951B0}" type="presParOf" srcId="{00B4B321-E531-4C33-864B-DB81922CB87A}" destId="{4A579B35-80D8-45CA-A080-44D46B9B8666}" srcOrd="2" destOrd="0" presId="urn:microsoft.com/office/officeart/2011/layout/CircleProcess"/>
    <dgm:cxn modelId="{971B965E-6F97-421D-907E-34AB3A0B3F91}" type="presParOf" srcId="{00B4B321-E531-4C33-864B-DB81922CB87A}" destId="{537DACF1-99D3-4CB8-AAB1-903A2FB848C2}" srcOrd="3" destOrd="0" presId="urn:microsoft.com/office/officeart/2011/layout/CircleProcess"/>
    <dgm:cxn modelId="{FC359CA7-9D8A-4CCA-9DB9-38249FF6D33A}" type="presParOf" srcId="{537DACF1-99D3-4CB8-AAB1-903A2FB848C2}" destId="{B5CDEFAA-05E3-4B68-8A74-172905B88D6A}" srcOrd="0" destOrd="0" presId="urn:microsoft.com/office/officeart/2011/layout/CircleProcess"/>
    <dgm:cxn modelId="{ABF818CA-CCA1-4F32-A595-8D1DC0AE6EED}" type="presParOf" srcId="{00B4B321-E531-4C33-864B-DB81922CB87A}" destId="{FCF6FFFB-ACE0-48E4-8226-9578E5836594}" srcOrd="4" destOrd="0" presId="urn:microsoft.com/office/officeart/2011/layout/CircleProcess"/>
    <dgm:cxn modelId="{5C664163-67A3-4B3C-8100-CCD8A827F3A1}" type="presParOf" srcId="{FCF6FFFB-ACE0-48E4-8226-9578E5836594}" destId="{27ED0421-C4B9-4A02-96DB-0EABFF83C0C0}" srcOrd="0" destOrd="0" presId="urn:microsoft.com/office/officeart/2011/layout/CircleProcess"/>
    <dgm:cxn modelId="{FD3D2BE6-22D1-45CF-BB8C-A0A7473CDE13}" type="presParOf" srcId="{00B4B321-E531-4C33-864B-DB81922CB87A}" destId="{E1FF9E82-6B61-4438-9DBC-807AC76EA1FD}" srcOrd="5"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A654D7-75A4-4EC6-9994-79543DA671D8}"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505DBC9F-3742-4685-A675-B2A0C87A0E87}">
      <dgm:prSet phldrT="[Text]"/>
      <dgm:spPr/>
      <dgm:t>
        <a:bodyPr/>
        <a:lstStyle/>
        <a:p>
          <a:r>
            <a:rPr lang="en-US" b="1" dirty="0">
              <a:latin typeface="Berlin Sans FB" panose="020E0602020502020306" pitchFamily="34" charset="0"/>
            </a:rPr>
            <a:t>FROM</a:t>
          </a:r>
        </a:p>
        <a:p>
          <a:r>
            <a:rPr lang="en-US" dirty="0">
              <a:latin typeface="Berlin Sans FB" panose="020E0602020502020306" pitchFamily="34" charset="0"/>
            </a:rPr>
            <a:t>Changing the Student</a:t>
          </a:r>
        </a:p>
      </dgm:t>
    </dgm:pt>
    <dgm:pt modelId="{C31A6DBC-D303-4D2E-8091-F03B61711C82}" type="parTrans" cxnId="{0591D1A1-E8C1-4FE1-8AD4-9F64D399A4C1}">
      <dgm:prSet/>
      <dgm:spPr/>
      <dgm:t>
        <a:bodyPr/>
        <a:lstStyle/>
        <a:p>
          <a:endParaRPr lang="en-US"/>
        </a:p>
      </dgm:t>
    </dgm:pt>
    <dgm:pt modelId="{5659C93D-6386-489B-A750-42BA3D82A24B}" type="sibTrans" cxnId="{0591D1A1-E8C1-4FE1-8AD4-9F64D399A4C1}">
      <dgm:prSet/>
      <dgm:spPr/>
      <dgm:t>
        <a:bodyPr/>
        <a:lstStyle/>
        <a:p>
          <a:endParaRPr lang="en-US"/>
        </a:p>
      </dgm:t>
    </dgm:pt>
    <dgm:pt modelId="{C168456F-816A-49C0-887E-4A0FD1BA41E1}">
      <dgm:prSet phldrT="[Text]"/>
      <dgm:spPr>
        <a:solidFill>
          <a:srgbClr val="00FFCC"/>
        </a:solidFill>
      </dgm:spPr>
      <dgm:t>
        <a:bodyPr/>
        <a:lstStyle/>
        <a:p>
          <a:r>
            <a:rPr lang="en-US" b="1" dirty="0">
              <a:latin typeface="Berlin Sans FB" panose="020E0602020502020306" pitchFamily="34" charset="0"/>
            </a:rPr>
            <a:t>TO</a:t>
          </a:r>
        </a:p>
        <a:p>
          <a:r>
            <a:rPr lang="en-US" dirty="0">
              <a:latin typeface="Berlin Sans FB" panose="020E0602020502020306" pitchFamily="34" charset="0"/>
            </a:rPr>
            <a:t>Changing the Environment</a:t>
          </a:r>
        </a:p>
      </dgm:t>
    </dgm:pt>
    <dgm:pt modelId="{CD67ACA3-09E6-4FF7-866B-B49B5E68D649}" type="parTrans" cxnId="{34FC5D34-6647-4DA3-9552-65E27F6876F9}">
      <dgm:prSet/>
      <dgm:spPr/>
      <dgm:t>
        <a:bodyPr/>
        <a:lstStyle/>
        <a:p>
          <a:endParaRPr lang="en-US"/>
        </a:p>
      </dgm:t>
    </dgm:pt>
    <dgm:pt modelId="{5490816F-D309-4695-9D3D-88FE997B0C32}" type="sibTrans" cxnId="{34FC5D34-6647-4DA3-9552-65E27F6876F9}">
      <dgm:prSet/>
      <dgm:spPr/>
      <dgm:t>
        <a:bodyPr/>
        <a:lstStyle/>
        <a:p>
          <a:endParaRPr lang="en-US"/>
        </a:p>
      </dgm:t>
    </dgm:pt>
    <dgm:pt modelId="{00B4B321-E531-4C33-864B-DB81922CB87A}" type="pres">
      <dgm:prSet presAssocID="{ABA654D7-75A4-4EC6-9994-79543DA671D8}" presName="Name0" presStyleCnt="0">
        <dgm:presLayoutVars>
          <dgm:chMax val="11"/>
          <dgm:chPref val="11"/>
          <dgm:dir/>
          <dgm:resizeHandles/>
        </dgm:presLayoutVars>
      </dgm:prSet>
      <dgm:spPr/>
    </dgm:pt>
    <dgm:pt modelId="{6FFCEA5E-889A-4CB3-B43A-CA57904486F2}" type="pres">
      <dgm:prSet presAssocID="{C168456F-816A-49C0-887E-4A0FD1BA41E1}" presName="Accent2" presStyleCnt="0"/>
      <dgm:spPr/>
    </dgm:pt>
    <dgm:pt modelId="{38098048-1D13-4CC4-A28E-439C19431DB7}" type="pres">
      <dgm:prSet presAssocID="{C168456F-816A-49C0-887E-4A0FD1BA41E1}" presName="Accent" presStyleLbl="node1" presStyleIdx="0" presStyleCnt="2"/>
      <dgm:spPr/>
    </dgm:pt>
    <dgm:pt modelId="{B4932009-D67E-491F-992D-63600A49B673}" type="pres">
      <dgm:prSet presAssocID="{C168456F-816A-49C0-887E-4A0FD1BA41E1}" presName="ParentBackground2" presStyleCnt="0"/>
      <dgm:spPr/>
    </dgm:pt>
    <dgm:pt modelId="{6233285B-A609-4265-9048-A1E681FF2BC2}" type="pres">
      <dgm:prSet presAssocID="{C168456F-816A-49C0-887E-4A0FD1BA41E1}" presName="ParentBackground" presStyleLbl="fgAcc1" presStyleIdx="0" presStyleCnt="2"/>
      <dgm:spPr/>
    </dgm:pt>
    <dgm:pt modelId="{4A579B35-80D8-45CA-A080-44D46B9B8666}" type="pres">
      <dgm:prSet presAssocID="{C168456F-816A-49C0-887E-4A0FD1BA41E1}" presName="Parent2" presStyleLbl="revTx" presStyleIdx="0" presStyleCnt="0">
        <dgm:presLayoutVars>
          <dgm:chMax val="1"/>
          <dgm:chPref val="1"/>
          <dgm:bulletEnabled val="1"/>
        </dgm:presLayoutVars>
      </dgm:prSet>
      <dgm:spPr/>
    </dgm:pt>
    <dgm:pt modelId="{537DACF1-99D3-4CB8-AAB1-903A2FB848C2}" type="pres">
      <dgm:prSet presAssocID="{505DBC9F-3742-4685-A675-B2A0C87A0E87}" presName="Accent1" presStyleCnt="0"/>
      <dgm:spPr/>
    </dgm:pt>
    <dgm:pt modelId="{B5CDEFAA-05E3-4B68-8A74-172905B88D6A}" type="pres">
      <dgm:prSet presAssocID="{505DBC9F-3742-4685-A675-B2A0C87A0E87}" presName="Accent" presStyleLbl="node1" presStyleIdx="1" presStyleCnt="2"/>
      <dgm:spPr/>
    </dgm:pt>
    <dgm:pt modelId="{FCF6FFFB-ACE0-48E4-8226-9578E5836594}" type="pres">
      <dgm:prSet presAssocID="{505DBC9F-3742-4685-A675-B2A0C87A0E87}" presName="ParentBackground1" presStyleCnt="0"/>
      <dgm:spPr/>
    </dgm:pt>
    <dgm:pt modelId="{27ED0421-C4B9-4A02-96DB-0EABFF83C0C0}" type="pres">
      <dgm:prSet presAssocID="{505DBC9F-3742-4685-A675-B2A0C87A0E87}" presName="ParentBackground" presStyleLbl="fgAcc1" presStyleIdx="1" presStyleCnt="2"/>
      <dgm:spPr/>
    </dgm:pt>
    <dgm:pt modelId="{E1FF9E82-6B61-4438-9DBC-807AC76EA1FD}" type="pres">
      <dgm:prSet presAssocID="{505DBC9F-3742-4685-A675-B2A0C87A0E87}" presName="Parent1" presStyleLbl="revTx" presStyleIdx="0" presStyleCnt="0">
        <dgm:presLayoutVars>
          <dgm:chMax val="1"/>
          <dgm:chPref val="1"/>
          <dgm:bulletEnabled val="1"/>
        </dgm:presLayoutVars>
      </dgm:prSet>
      <dgm:spPr/>
    </dgm:pt>
  </dgm:ptLst>
  <dgm:cxnLst>
    <dgm:cxn modelId="{34FC5D34-6647-4DA3-9552-65E27F6876F9}" srcId="{ABA654D7-75A4-4EC6-9994-79543DA671D8}" destId="{C168456F-816A-49C0-887E-4A0FD1BA41E1}" srcOrd="1" destOrd="0" parTransId="{CD67ACA3-09E6-4FF7-866B-B49B5E68D649}" sibTransId="{5490816F-D309-4695-9D3D-88FE997B0C32}"/>
    <dgm:cxn modelId="{31B0B75F-B21E-4214-B9E5-C51CE00279E0}" type="presOf" srcId="{C168456F-816A-49C0-887E-4A0FD1BA41E1}" destId="{6233285B-A609-4265-9048-A1E681FF2BC2}" srcOrd="0" destOrd="0" presId="urn:microsoft.com/office/officeart/2011/layout/CircleProcess"/>
    <dgm:cxn modelId="{35116D65-F2EB-4D0B-86E2-C24C1B2ED2D0}" type="presOf" srcId="{505DBC9F-3742-4685-A675-B2A0C87A0E87}" destId="{E1FF9E82-6B61-4438-9DBC-807AC76EA1FD}" srcOrd="1" destOrd="0" presId="urn:microsoft.com/office/officeart/2011/layout/CircleProcess"/>
    <dgm:cxn modelId="{AB60EA68-C24A-4A3F-BE64-5C23D560775C}" type="presOf" srcId="{C168456F-816A-49C0-887E-4A0FD1BA41E1}" destId="{4A579B35-80D8-45CA-A080-44D46B9B8666}" srcOrd="1" destOrd="0" presId="urn:microsoft.com/office/officeart/2011/layout/CircleProcess"/>
    <dgm:cxn modelId="{8F1E789C-0B9E-4731-B3C1-87966F87BC4F}" type="presOf" srcId="{ABA654D7-75A4-4EC6-9994-79543DA671D8}" destId="{00B4B321-E531-4C33-864B-DB81922CB87A}" srcOrd="0" destOrd="0" presId="urn:microsoft.com/office/officeart/2011/layout/CircleProcess"/>
    <dgm:cxn modelId="{0591D1A1-E8C1-4FE1-8AD4-9F64D399A4C1}" srcId="{ABA654D7-75A4-4EC6-9994-79543DA671D8}" destId="{505DBC9F-3742-4685-A675-B2A0C87A0E87}" srcOrd="0" destOrd="0" parTransId="{C31A6DBC-D303-4D2E-8091-F03B61711C82}" sibTransId="{5659C93D-6386-489B-A750-42BA3D82A24B}"/>
    <dgm:cxn modelId="{F29699B1-9C8A-4EBD-8131-EC41CD2A3FCE}" type="presOf" srcId="{505DBC9F-3742-4685-A675-B2A0C87A0E87}" destId="{27ED0421-C4B9-4A02-96DB-0EABFF83C0C0}" srcOrd="0" destOrd="0" presId="urn:microsoft.com/office/officeart/2011/layout/CircleProcess"/>
    <dgm:cxn modelId="{7E8E1D60-3CC3-4F8F-9625-3E74A8E6A77E}" type="presParOf" srcId="{00B4B321-E531-4C33-864B-DB81922CB87A}" destId="{6FFCEA5E-889A-4CB3-B43A-CA57904486F2}" srcOrd="0" destOrd="0" presId="urn:microsoft.com/office/officeart/2011/layout/CircleProcess"/>
    <dgm:cxn modelId="{B6CB12B2-E844-4C05-9A94-4FA875119453}" type="presParOf" srcId="{6FFCEA5E-889A-4CB3-B43A-CA57904486F2}" destId="{38098048-1D13-4CC4-A28E-439C19431DB7}" srcOrd="0" destOrd="0" presId="urn:microsoft.com/office/officeart/2011/layout/CircleProcess"/>
    <dgm:cxn modelId="{A82792FF-D5BC-41B6-ACD6-165E908B9AB3}" type="presParOf" srcId="{00B4B321-E531-4C33-864B-DB81922CB87A}" destId="{B4932009-D67E-491F-992D-63600A49B673}" srcOrd="1" destOrd="0" presId="urn:microsoft.com/office/officeart/2011/layout/CircleProcess"/>
    <dgm:cxn modelId="{8DC8C433-17BA-43C7-8CAB-E7F6A04E975C}" type="presParOf" srcId="{B4932009-D67E-491F-992D-63600A49B673}" destId="{6233285B-A609-4265-9048-A1E681FF2BC2}" srcOrd="0" destOrd="0" presId="urn:microsoft.com/office/officeart/2011/layout/CircleProcess"/>
    <dgm:cxn modelId="{73A55A7F-2B7B-4B47-9E8B-8BF40CDB23A7}" type="presParOf" srcId="{00B4B321-E531-4C33-864B-DB81922CB87A}" destId="{4A579B35-80D8-45CA-A080-44D46B9B8666}" srcOrd="2" destOrd="0" presId="urn:microsoft.com/office/officeart/2011/layout/CircleProcess"/>
    <dgm:cxn modelId="{CF151503-28B5-431D-A654-DFAF90281518}" type="presParOf" srcId="{00B4B321-E531-4C33-864B-DB81922CB87A}" destId="{537DACF1-99D3-4CB8-AAB1-903A2FB848C2}" srcOrd="3" destOrd="0" presId="urn:microsoft.com/office/officeart/2011/layout/CircleProcess"/>
    <dgm:cxn modelId="{4A9EE950-B935-472F-A0EE-C4D0EF01BB20}" type="presParOf" srcId="{537DACF1-99D3-4CB8-AAB1-903A2FB848C2}" destId="{B5CDEFAA-05E3-4B68-8A74-172905B88D6A}" srcOrd="0" destOrd="0" presId="urn:microsoft.com/office/officeart/2011/layout/CircleProcess"/>
    <dgm:cxn modelId="{4950824F-A798-4BAF-9ED9-138C3790B1A8}" type="presParOf" srcId="{00B4B321-E531-4C33-864B-DB81922CB87A}" destId="{FCF6FFFB-ACE0-48E4-8226-9578E5836594}" srcOrd="4" destOrd="0" presId="urn:microsoft.com/office/officeart/2011/layout/CircleProcess"/>
    <dgm:cxn modelId="{EB3DA309-BE22-4FDA-B4A6-073B74141FC6}" type="presParOf" srcId="{FCF6FFFB-ACE0-48E4-8226-9578E5836594}" destId="{27ED0421-C4B9-4A02-96DB-0EABFF83C0C0}" srcOrd="0" destOrd="0" presId="urn:microsoft.com/office/officeart/2011/layout/CircleProcess"/>
    <dgm:cxn modelId="{051DD2B1-DDC8-4B26-A255-5E054C829B5D}" type="presParOf" srcId="{00B4B321-E531-4C33-864B-DB81922CB87A}" destId="{E1FF9E82-6B61-4438-9DBC-807AC76EA1FD}" srcOrd="5"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8048-1D13-4CC4-A28E-439C19431DB7}">
      <dsp:nvSpPr>
        <dsp:cNvPr id="0" name=""/>
        <dsp:cNvSpPr/>
      </dsp:nvSpPr>
      <dsp:spPr>
        <a:xfrm>
          <a:off x="6106413" y="1651424"/>
          <a:ext cx="4375454" cy="4375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3285B-A609-4265-9048-A1E681FF2BC2}">
      <dsp:nvSpPr>
        <dsp:cNvPr id="0" name=""/>
        <dsp:cNvSpPr/>
      </dsp:nvSpPr>
      <dsp:spPr>
        <a:xfrm>
          <a:off x="6252196" y="1797296"/>
          <a:ext cx="4082914" cy="4083647"/>
        </a:xfrm>
        <a:prstGeom prst="ellipse">
          <a:avLst/>
        </a:prstGeom>
        <a:solidFill>
          <a:srgbClr val="00FFC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en-US" sz="5700" b="1" kern="1200" dirty="0">
              <a:latin typeface="Berlin Sans FB" panose="020E0602020502020306" pitchFamily="34" charset="0"/>
            </a:rPr>
            <a:t>TO</a:t>
          </a:r>
        </a:p>
        <a:p>
          <a:pPr marL="0" lvl="0" indent="0" algn="ctr" defTabSz="2533650">
            <a:lnSpc>
              <a:spcPct val="90000"/>
            </a:lnSpc>
            <a:spcBef>
              <a:spcPct val="0"/>
            </a:spcBef>
            <a:spcAft>
              <a:spcPct val="35000"/>
            </a:spcAft>
            <a:buNone/>
          </a:pPr>
          <a:r>
            <a:rPr lang="en-US" sz="5700" kern="1200" dirty="0">
              <a:latin typeface="Berlin Sans FB" panose="020E0602020502020306" pitchFamily="34" charset="0"/>
            </a:rPr>
            <a:t>Positive</a:t>
          </a:r>
        </a:p>
      </dsp:txBody>
      <dsp:txXfrm>
        <a:off x="6836303" y="2380784"/>
        <a:ext cx="2916645" cy="2916671"/>
      </dsp:txXfrm>
    </dsp:sp>
    <dsp:sp modelId="{B5CDEFAA-05E3-4B68-8A74-172905B88D6A}">
      <dsp:nvSpPr>
        <dsp:cNvPr id="0" name=""/>
        <dsp:cNvSpPr/>
      </dsp:nvSpPr>
      <dsp:spPr>
        <a:xfrm rot="2700000">
          <a:off x="1585588" y="1650936"/>
          <a:ext cx="4375598" cy="437559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D0421-C4B9-4A02-96DB-0EABFF83C0C0}">
      <dsp:nvSpPr>
        <dsp:cNvPr id="0" name=""/>
        <dsp:cNvSpPr/>
      </dsp:nvSpPr>
      <dsp:spPr>
        <a:xfrm>
          <a:off x="1731930" y="1797296"/>
          <a:ext cx="4082914" cy="40836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en-US" sz="5700" b="1" kern="1200" dirty="0">
              <a:latin typeface="Berlin Sans FB" panose="020E0602020502020306" pitchFamily="34" charset="0"/>
            </a:rPr>
            <a:t>FROM</a:t>
          </a:r>
        </a:p>
        <a:p>
          <a:pPr marL="0" lvl="0" indent="0" algn="ctr" defTabSz="2533650">
            <a:lnSpc>
              <a:spcPct val="90000"/>
            </a:lnSpc>
            <a:spcBef>
              <a:spcPct val="0"/>
            </a:spcBef>
            <a:spcAft>
              <a:spcPct val="35000"/>
            </a:spcAft>
            <a:buNone/>
          </a:pPr>
          <a:r>
            <a:rPr lang="en-US" sz="5700" kern="1200" dirty="0">
              <a:latin typeface="Berlin Sans FB" panose="020E0602020502020306" pitchFamily="34" charset="0"/>
            </a:rPr>
            <a:t>Negative</a:t>
          </a:r>
        </a:p>
      </dsp:txBody>
      <dsp:txXfrm>
        <a:off x="2315065" y="2380784"/>
        <a:ext cx="2916645" cy="2916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8048-1D13-4CC4-A28E-439C19431DB7}">
      <dsp:nvSpPr>
        <dsp:cNvPr id="0" name=""/>
        <dsp:cNvSpPr/>
      </dsp:nvSpPr>
      <dsp:spPr>
        <a:xfrm>
          <a:off x="6106413" y="1651424"/>
          <a:ext cx="4375454" cy="4375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3285B-A609-4265-9048-A1E681FF2BC2}">
      <dsp:nvSpPr>
        <dsp:cNvPr id="0" name=""/>
        <dsp:cNvSpPr/>
      </dsp:nvSpPr>
      <dsp:spPr>
        <a:xfrm>
          <a:off x="6252196" y="1797296"/>
          <a:ext cx="4082914" cy="4083647"/>
        </a:xfrm>
        <a:prstGeom prst="ellipse">
          <a:avLst/>
        </a:prstGeom>
        <a:solidFill>
          <a:srgbClr val="00FFC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b="1" kern="1200" dirty="0">
              <a:latin typeface="Berlin Sans FB" panose="020E0602020502020306" pitchFamily="34" charset="0"/>
            </a:rPr>
            <a:t>TO</a:t>
          </a:r>
        </a:p>
        <a:p>
          <a:pPr marL="0" lvl="0" indent="0" algn="ctr" defTabSz="2578100">
            <a:lnSpc>
              <a:spcPct val="90000"/>
            </a:lnSpc>
            <a:spcBef>
              <a:spcPct val="0"/>
            </a:spcBef>
            <a:spcAft>
              <a:spcPct val="35000"/>
            </a:spcAft>
            <a:buNone/>
          </a:pPr>
          <a:r>
            <a:rPr lang="en-US" sz="5800" kern="1200" dirty="0">
              <a:latin typeface="Berlin Sans FB" panose="020E0602020502020306" pitchFamily="34" charset="0"/>
            </a:rPr>
            <a:t>Inclusion</a:t>
          </a:r>
        </a:p>
      </dsp:txBody>
      <dsp:txXfrm>
        <a:off x="6836303" y="2380784"/>
        <a:ext cx="2916645" cy="2916671"/>
      </dsp:txXfrm>
    </dsp:sp>
    <dsp:sp modelId="{B5CDEFAA-05E3-4B68-8A74-172905B88D6A}">
      <dsp:nvSpPr>
        <dsp:cNvPr id="0" name=""/>
        <dsp:cNvSpPr/>
      </dsp:nvSpPr>
      <dsp:spPr>
        <a:xfrm rot="2700000">
          <a:off x="1585588" y="1650936"/>
          <a:ext cx="4375598" cy="437559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D0421-C4B9-4A02-96DB-0EABFF83C0C0}">
      <dsp:nvSpPr>
        <dsp:cNvPr id="0" name=""/>
        <dsp:cNvSpPr/>
      </dsp:nvSpPr>
      <dsp:spPr>
        <a:xfrm>
          <a:off x="1731930" y="1797296"/>
          <a:ext cx="4082914" cy="40836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b="1" kern="1200" dirty="0">
              <a:latin typeface="Berlin Sans FB" panose="020E0602020502020306" pitchFamily="34" charset="0"/>
            </a:rPr>
            <a:t>FROM</a:t>
          </a:r>
        </a:p>
        <a:p>
          <a:pPr marL="0" lvl="0" indent="0" algn="ctr" defTabSz="2578100">
            <a:lnSpc>
              <a:spcPct val="90000"/>
            </a:lnSpc>
            <a:spcBef>
              <a:spcPct val="0"/>
            </a:spcBef>
            <a:spcAft>
              <a:spcPct val="35000"/>
            </a:spcAft>
            <a:buNone/>
          </a:pPr>
          <a:r>
            <a:rPr lang="en-US" sz="5800" kern="1200" dirty="0">
              <a:latin typeface="Berlin Sans FB" panose="020E0602020502020306" pitchFamily="34" charset="0"/>
            </a:rPr>
            <a:t>Exclusion</a:t>
          </a:r>
        </a:p>
      </dsp:txBody>
      <dsp:txXfrm>
        <a:off x="2315065" y="2380784"/>
        <a:ext cx="2916645" cy="2916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B2802-8A01-4CB8-9328-B18146E86FB9}">
      <dsp:nvSpPr>
        <dsp:cNvPr id="0" name=""/>
        <dsp:cNvSpPr/>
      </dsp:nvSpPr>
      <dsp:spPr>
        <a:xfrm>
          <a:off x="3106133" y="401192"/>
          <a:ext cx="5184648" cy="5184648"/>
        </a:xfrm>
        <a:prstGeom prst="pie">
          <a:avLst>
            <a:gd name="adj1" fmla="val 16200000"/>
            <a:gd name="adj2" fmla="val 1800000"/>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Eras Bold ITC" panose="020B0907030504020204" pitchFamily="34" charset="0"/>
          </a:endParaRPr>
        </a:p>
      </dsp:txBody>
      <dsp:txXfrm>
        <a:off x="5838566" y="1499844"/>
        <a:ext cx="1851660" cy="1543049"/>
      </dsp:txXfrm>
    </dsp:sp>
    <dsp:sp modelId="{61BB72AB-6703-4321-9CD3-9D90613638FE}">
      <dsp:nvSpPr>
        <dsp:cNvPr id="0" name=""/>
        <dsp:cNvSpPr/>
      </dsp:nvSpPr>
      <dsp:spPr>
        <a:xfrm>
          <a:off x="2999354" y="586358"/>
          <a:ext cx="5184648" cy="5184648"/>
        </a:xfrm>
        <a:prstGeom prst="pie">
          <a:avLst>
            <a:gd name="adj1" fmla="val 1800000"/>
            <a:gd name="adj2" fmla="val 9000000"/>
          </a:avLst>
        </a:prstGeom>
        <a:solidFill>
          <a:srgbClr val="006699"/>
        </a:solidFill>
        <a:ln w="12700" cap="flat" cmpd="sng" algn="ctr">
          <a:solidFill>
            <a:srgbClr val="33CC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Eras Bold ITC" panose="020B0907030504020204" pitchFamily="34" charset="0"/>
          </a:endParaRPr>
        </a:p>
      </dsp:txBody>
      <dsp:txXfrm>
        <a:off x="4233794" y="3950208"/>
        <a:ext cx="2777490" cy="1357884"/>
      </dsp:txXfrm>
    </dsp:sp>
    <dsp:sp modelId="{4D856102-4C1C-4196-85A8-7AB5D0FB64A1}">
      <dsp:nvSpPr>
        <dsp:cNvPr id="0" name=""/>
        <dsp:cNvSpPr/>
      </dsp:nvSpPr>
      <dsp:spPr>
        <a:xfrm>
          <a:off x="2892575" y="401192"/>
          <a:ext cx="5184648" cy="5184648"/>
        </a:xfrm>
        <a:prstGeom prst="pie">
          <a:avLst>
            <a:gd name="adj1" fmla="val 9000000"/>
            <a:gd name="adj2" fmla="val 16200000"/>
          </a:avLst>
        </a:prstGeom>
        <a:solidFill>
          <a:srgbClr val="7030A0"/>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Eras Bold ITC" panose="020B0907030504020204" pitchFamily="34" charset="0"/>
          </a:endParaRPr>
        </a:p>
      </dsp:txBody>
      <dsp:txXfrm>
        <a:off x="3493130" y="1499844"/>
        <a:ext cx="1851660" cy="1543049"/>
      </dsp:txXfrm>
    </dsp:sp>
    <dsp:sp modelId="{61E22376-ADB7-4278-AB68-E6C117445A64}">
      <dsp:nvSpPr>
        <dsp:cNvPr id="0" name=""/>
        <dsp:cNvSpPr/>
      </dsp:nvSpPr>
      <dsp:spPr>
        <a:xfrm>
          <a:off x="2785607" y="80238"/>
          <a:ext cx="5826556" cy="5826556"/>
        </a:xfrm>
        <a:prstGeom prst="circularArrow">
          <a:avLst>
            <a:gd name="adj1" fmla="val 5085"/>
            <a:gd name="adj2" fmla="val 327528"/>
            <a:gd name="adj3" fmla="val 1472472"/>
            <a:gd name="adj4" fmla="val 16199432"/>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F798BBC9-101C-453F-87D5-586BFA09A64C}">
      <dsp:nvSpPr>
        <dsp:cNvPr id="0" name=""/>
        <dsp:cNvSpPr/>
      </dsp:nvSpPr>
      <dsp:spPr>
        <a:xfrm>
          <a:off x="2678400" y="265076"/>
          <a:ext cx="5826556" cy="5826556"/>
        </a:xfrm>
        <a:prstGeom prst="circularArrow">
          <a:avLst>
            <a:gd name="adj1" fmla="val 5085"/>
            <a:gd name="adj2" fmla="val 327528"/>
            <a:gd name="adj3" fmla="val 8671970"/>
            <a:gd name="adj4" fmla="val 1800502"/>
            <a:gd name="adj5" fmla="val 5932"/>
          </a:avLst>
        </a:prstGeom>
        <a:solidFill>
          <a:schemeClr val="tx1"/>
        </a:solidFill>
        <a:ln>
          <a:solidFill>
            <a:srgbClr val="33CCCC"/>
          </a:solidFill>
        </a:ln>
        <a:effectLst/>
      </dsp:spPr>
      <dsp:style>
        <a:lnRef idx="0">
          <a:scrgbClr r="0" g="0" b="0"/>
        </a:lnRef>
        <a:fillRef idx="1">
          <a:scrgbClr r="0" g="0" b="0"/>
        </a:fillRef>
        <a:effectRef idx="0">
          <a:scrgbClr r="0" g="0" b="0"/>
        </a:effectRef>
        <a:fontRef idx="minor">
          <a:schemeClr val="lt1"/>
        </a:fontRef>
      </dsp:style>
    </dsp:sp>
    <dsp:sp modelId="{D1688B9B-0CD9-4F5C-9D82-37A395F192CA}">
      <dsp:nvSpPr>
        <dsp:cNvPr id="0" name=""/>
        <dsp:cNvSpPr/>
      </dsp:nvSpPr>
      <dsp:spPr>
        <a:xfrm>
          <a:off x="2571193" y="80238"/>
          <a:ext cx="5826556" cy="5826556"/>
        </a:xfrm>
        <a:prstGeom prst="circularArrow">
          <a:avLst>
            <a:gd name="adj1" fmla="val 5085"/>
            <a:gd name="adj2" fmla="val 327528"/>
            <a:gd name="adj3" fmla="val 15873039"/>
            <a:gd name="adj4" fmla="val 9000000"/>
            <a:gd name="adj5" fmla="val 5932"/>
          </a:avLst>
        </a:prstGeom>
        <a:solidFill>
          <a:schemeClr val="accent3">
            <a:hueOff val="2099995"/>
            <a:satOff val="0"/>
            <a:lumOff val="-764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8048-1D13-4CC4-A28E-439C19431DB7}">
      <dsp:nvSpPr>
        <dsp:cNvPr id="0" name=""/>
        <dsp:cNvSpPr/>
      </dsp:nvSpPr>
      <dsp:spPr>
        <a:xfrm>
          <a:off x="6106413" y="1651424"/>
          <a:ext cx="4375454" cy="4375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3285B-A609-4265-9048-A1E681FF2BC2}">
      <dsp:nvSpPr>
        <dsp:cNvPr id="0" name=""/>
        <dsp:cNvSpPr/>
      </dsp:nvSpPr>
      <dsp:spPr>
        <a:xfrm>
          <a:off x="6252196" y="1797296"/>
          <a:ext cx="4082914" cy="4083647"/>
        </a:xfrm>
        <a:prstGeom prst="ellipse">
          <a:avLst/>
        </a:prstGeom>
        <a:solidFill>
          <a:srgbClr val="00FFC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latin typeface="Berlin Sans FB" panose="020E0602020502020306" pitchFamily="34" charset="0"/>
            </a:rPr>
            <a:t>TO</a:t>
          </a:r>
        </a:p>
        <a:p>
          <a:pPr marL="0" lvl="0" indent="0" algn="ctr" defTabSz="1955800">
            <a:lnSpc>
              <a:spcPct val="90000"/>
            </a:lnSpc>
            <a:spcBef>
              <a:spcPct val="0"/>
            </a:spcBef>
            <a:spcAft>
              <a:spcPct val="35000"/>
            </a:spcAft>
            <a:buNone/>
          </a:pPr>
          <a:r>
            <a:rPr lang="en-US" sz="4400" kern="1200" dirty="0">
              <a:latin typeface="Berlin Sans FB" panose="020E0602020502020306" pitchFamily="34" charset="0"/>
            </a:rPr>
            <a:t>Prevention</a:t>
          </a:r>
        </a:p>
      </dsp:txBody>
      <dsp:txXfrm>
        <a:off x="6836303" y="2380784"/>
        <a:ext cx="2916645" cy="2916671"/>
      </dsp:txXfrm>
    </dsp:sp>
    <dsp:sp modelId="{B5CDEFAA-05E3-4B68-8A74-172905B88D6A}">
      <dsp:nvSpPr>
        <dsp:cNvPr id="0" name=""/>
        <dsp:cNvSpPr/>
      </dsp:nvSpPr>
      <dsp:spPr>
        <a:xfrm rot="2700000">
          <a:off x="1585588" y="1650936"/>
          <a:ext cx="4375598" cy="437559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D0421-C4B9-4A02-96DB-0EABFF83C0C0}">
      <dsp:nvSpPr>
        <dsp:cNvPr id="0" name=""/>
        <dsp:cNvSpPr/>
      </dsp:nvSpPr>
      <dsp:spPr>
        <a:xfrm>
          <a:off x="1731930" y="1797296"/>
          <a:ext cx="4082914" cy="40836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latin typeface="Berlin Sans FB" panose="020E0602020502020306" pitchFamily="34" charset="0"/>
            </a:rPr>
            <a:t>FROM</a:t>
          </a:r>
        </a:p>
        <a:p>
          <a:pPr marL="0" lvl="0" indent="0" algn="ctr" defTabSz="1955800">
            <a:lnSpc>
              <a:spcPct val="90000"/>
            </a:lnSpc>
            <a:spcBef>
              <a:spcPct val="0"/>
            </a:spcBef>
            <a:spcAft>
              <a:spcPct val="35000"/>
            </a:spcAft>
            <a:buNone/>
          </a:pPr>
          <a:r>
            <a:rPr lang="en-US" sz="4400" kern="1200" dirty="0">
              <a:latin typeface="Berlin Sans FB" panose="020E0602020502020306" pitchFamily="34" charset="0"/>
            </a:rPr>
            <a:t>Reactionary</a:t>
          </a:r>
        </a:p>
      </dsp:txBody>
      <dsp:txXfrm>
        <a:off x="2315065" y="2380784"/>
        <a:ext cx="2916645" cy="29166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8048-1D13-4CC4-A28E-439C19431DB7}">
      <dsp:nvSpPr>
        <dsp:cNvPr id="0" name=""/>
        <dsp:cNvSpPr/>
      </dsp:nvSpPr>
      <dsp:spPr>
        <a:xfrm>
          <a:off x="6106413" y="1651424"/>
          <a:ext cx="4375454" cy="4375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3285B-A609-4265-9048-A1E681FF2BC2}">
      <dsp:nvSpPr>
        <dsp:cNvPr id="0" name=""/>
        <dsp:cNvSpPr/>
      </dsp:nvSpPr>
      <dsp:spPr>
        <a:xfrm>
          <a:off x="6252196" y="1797296"/>
          <a:ext cx="4082914" cy="4083647"/>
        </a:xfrm>
        <a:prstGeom prst="ellipse">
          <a:avLst/>
        </a:prstGeom>
        <a:solidFill>
          <a:srgbClr val="00FFC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en-US" sz="4600" b="1" kern="1200" dirty="0">
              <a:latin typeface="Berlin Sans FB" panose="020E0602020502020306" pitchFamily="34" charset="0"/>
            </a:rPr>
            <a:t>TO</a:t>
          </a:r>
        </a:p>
        <a:p>
          <a:pPr marL="0" lvl="0" indent="0" algn="ctr" defTabSz="2044700">
            <a:lnSpc>
              <a:spcPct val="90000"/>
            </a:lnSpc>
            <a:spcBef>
              <a:spcPct val="0"/>
            </a:spcBef>
            <a:spcAft>
              <a:spcPct val="35000"/>
            </a:spcAft>
            <a:buNone/>
          </a:pPr>
          <a:r>
            <a:rPr lang="en-US" sz="4600" kern="1200" dirty="0">
              <a:latin typeface="Berlin Sans FB" panose="020E0602020502020306" pitchFamily="34" charset="0"/>
            </a:rPr>
            <a:t>Disciplinary</a:t>
          </a:r>
        </a:p>
      </dsp:txBody>
      <dsp:txXfrm>
        <a:off x="6836303" y="2380784"/>
        <a:ext cx="2916645" cy="2916671"/>
      </dsp:txXfrm>
    </dsp:sp>
    <dsp:sp modelId="{B5CDEFAA-05E3-4B68-8A74-172905B88D6A}">
      <dsp:nvSpPr>
        <dsp:cNvPr id="0" name=""/>
        <dsp:cNvSpPr/>
      </dsp:nvSpPr>
      <dsp:spPr>
        <a:xfrm rot="2700000">
          <a:off x="1585588" y="1650936"/>
          <a:ext cx="4375598" cy="437559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D0421-C4B9-4A02-96DB-0EABFF83C0C0}">
      <dsp:nvSpPr>
        <dsp:cNvPr id="0" name=""/>
        <dsp:cNvSpPr/>
      </dsp:nvSpPr>
      <dsp:spPr>
        <a:xfrm>
          <a:off x="1800197" y="1772835"/>
          <a:ext cx="4082914" cy="40836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en-US" sz="4600" b="1" kern="1200" dirty="0">
              <a:latin typeface="Berlin Sans FB" panose="020E0602020502020306" pitchFamily="34" charset="0"/>
            </a:rPr>
            <a:t>FROM</a:t>
          </a:r>
        </a:p>
        <a:p>
          <a:pPr marL="0" lvl="0" indent="0" algn="ctr" defTabSz="2044700">
            <a:lnSpc>
              <a:spcPct val="90000"/>
            </a:lnSpc>
            <a:spcBef>
              <a:spcPct val="0"/>
            </a:spcBef>
            <a:spcAft>
              <a:spcPct val="35000"/>
            </a:spcAft>
            <a:buNone/>
          </a:pPr>
          <a:r>
            <a:rPr lang="en-US" sz="4600" kern="1200" dirty="0">
              <a:latin typeface="Berlin Sans FB" panose="020E0602020502020306" pitchFamily="34" charset="0"/>
            </a:rPr>
            <a:t>Punitive</a:t>
          </a:r>
        </a:p>
      </dsp:txBody>
      <dsp:txXfrm>
        <a:off x="2383331" y="2356323"/>
        <a:ext cx="2916645" cy="29166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8048-1D13-4CC4-A28E-439C19431DB7}">
      <dsp:nvSpPr>
        <dsp:cNvPr id="0" name=""/>
        <dsp:cNvSpPr/>
      </dsp:nvSpPr>
      <dsp:spPr>
        <a:xfrm>
          <a:off x="6106413" y="1651424"/>
          <a:ext cx="4375454" cy="4375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3285B-A609-4265-9048-A1E681FF2BC2}">
      <dsp:nvSpPr>
        <dsp:cNvPr id="0" name=""/>
        <dsp:cNvSpPr/>
      </dsp:nvSpPr>
      <dsp:spPr>
        <a:xfrm>
          <a:off x="6252196" y="1797296"/>
          <a:ext cx="4082914" cy="4083647"/>
        </a:xfrm>
        <a:prstGeom prst="ellipse">
          <a:avLst/>
        </a:prstGeom>
        <a:solidFill>
          <a:srgbClr val="00FFC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b="1" kern="1200" dirty="0">
              <a:latin typeface="Berlin Sans FB" panose="020E0602020502020306" pitchFamily="34" charset="0"/>
            </a:rPr>
            <a:t>TO</a:t>
          </a:r>
        </a:p>
        <a:p>
          <a:pPr marL="0" lvl="0" indent="0" algn="ctr" defTabSz="2133600">
            <a:lnSpc>
              <a:spcPct val="90000"/>
            </a:lnSpc>
            <a:spcBef>
              <a:spcPct val="0"/>
            </a:spcBef>
            <a:spcAft>
              <a:spcPct val="35000"/>
            </a:spcAft>
            <a:buNone/>
          </a:pPr>
          <a:r>
            <a:rPr lang="en-US" sz="4800" kern="1200" dirty="0">
              <a:latin typeface="Berlin Sans FB" panose="020E0602020502020306" pitchFamily="34" charset="0"/>
            </a:rPr>
            <a:t>“What we do with them.”</a:t>
          </a:r>
        </a:p>
      </dsp:txBody>
      <dsp:txXfrm>
        <a:off x="6836303" y="2380784"/>
        <a:ext cx="2916645" cy="2916671"/>
      </dsp:txXfrm>
    </dsp:sp>
    <dsp:sp modelId="{B5CDEFAA-05E3-4B68-8A74-172905B88D6A}">
      <dsp:nvSpPr>
        <dsp:cNvPr id="0" name=""/>
        <dsp:cNvSpPr/>
      </dsp:nvSpPr>
      <dsp:spPr>
        <a:xfrm rot="2700000">
          <a:off x="1585588" y="1650936"/>
          <a:ext cx="4375598" cy="437559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D0421-C4B9-4A02-96DB-0EABFF83C0C0}">
      <dsp:nvSpPr>
        <dsp:cNvPr id="0" name=""/>
        <dsp:cNvSpPr/>
      </dsp:nvSpPr>
      <dsp:spPr>
        <a:xfrm>
          <a:off x="1731930" y="1797296"/>
          <a:ext cx="4082914" cy="40836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b="1" kern="1200" dirty="0">
              <a:latin typeface="Berlin Sans FB" panose="020E0602020502020306" pitchFamily="34" charset="0"/>
            </a:rPr>
            <a:t>FROM</a:t>
          </a:r>
        </a:p>
        <a:p>
          <a:pPr marL="0" lvl="0" indent="0" algn="ctr" defTabSz="2133600">
            <a:lnSpc>
              <a:spcPct val="90000"/>
            </a:lnSpc>
            <a:spcBef>
              <a:spcPct val="0"/>
            </a:spcBef>
            <a:spcAft>
              <a:spcPct val="35000"/>
            </a:spcAft>
            <a:buNone/>
          </a:pPr>
          <a:r>
            <a:rPr lang="en-US" sz="4800" kern="1200" dirty="0">
              <a:latin typeface="Berlin Sans FB" panose="020E0602020502020306" pitchFamily="34" charset="0"/>
            </a:rPr>
            <a:t>“What we do to them.”</a:t>
          </a:r>
        </a:p>
      </dsp:txBody>
      <dsp:txXfrm>
        <a:off x="2315065" y="2380784"/>
        <a:ext cx="2916645" cy="29166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8048-1D13-4CC4-A28E-439C19431DB7}">
      <dsp:nvSpPr>
        <dsp:cNvPr id="0" name=""/>
        <dsp:cNvSpPr/>
      </dsp:nvSpPr>
      <dsp:spPr>
        <a:xfrm>
          <a:off x="6106413" y="1651424"/>
          <a:ext cx="4375454" cy="4375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3285B-A609-4265-9048-A1E681FF2BC2}">
      <dsp:nvSpPr>
        <dsp:cNvPr id="0" name=""/>
        <dsp:cNvSpPr/>
      </dsp:nvSpPr>
      <dsp:spPr>
        <a:xfrm>
          <a:off x="6252196" y="1797296"/>
          <a:ext cx="4082914" cy="4083647"/>
        </a:xfrm>
        <a:prstGeom prst="ellipse">
          <a:avLst/>
        </a:prstGeom>
        <a:solidFill>
          <a:srgbClr val="00FFC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Berlin Sans FB" panose="020E0602020502020306" pitchFamily="34" charset="0"/>
            </a:rPr>
            <a:t>TO</a:t>
          </a:r>
        </a:p>
        <a:p>
          <a:pPr marL="0" lvl="0" indent="0" algn="ctr" defTabSz="1822450">
            <a:lnSpc>
              <a:spcPct val="90000"/>
            </a:lnSpc>
            <a:spcBef>
              <a:spcPct val="0"/>
            </a:spcBef>
            <a:spcAft>
              <a:spcPct val="35000"/>
            </a:spcAft>
            <a:buNone/>
          </a:pPr>
          <a:r>
            <a:rPr lang="en-US" sz="4100" kern="1200" dirty="0">
              <a:latin typeface="Berlin Sans FB" panose="020E0602020502020306" pitchFamily="34" charset="0"/>
            </a:rPr>
            <a:t>Changing the Environment</a:t>
          </a:r>
        </a:p>
      </dsp:txBody>
      <dsp:txXfrm>
        <a:off x="6836303" y="2380784"/>
        <a:ext cx="2916645" cy="2916671"/>
      </dsp:txXfrm>
    </dsp:sp>
    <dsp:sp modelId="{B5CDEFAA-05E3-4B68-8A74-172905B88D6A}">
      <dsp:nvSpPr>
        <dsp:cNvPr id="0" name=""/>
        <dsp:cNvSpPr/>
      </dsp:nvSpPr>
      <dsp:spPr>
        <a:xfrm rot="2700000">
          <a:off x="1585588" y="1650936"/>
          <a:ext cx="4375598" cy="437559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D0421-C4B9-4A02-96DB-0EABFF83C0C0}">
      <dsp:nvSpPr>
        <dsp:cNvPr id="0" name=""/>
        <dsp:cNvSpPr/>
      </dsp:nvSpPr>
      <dsp:spPr>
        <a:xfrm>
          <a:off x="1731930" y="1797296"/>
          <a:ext cx="4082914" cy="40836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b="1" kern="1200" dirty="0">
              <a:latin typeface="Berlin Sans FB" panose="020E0602020502020306" pitchFamily="34" charset="0"/>
            </a:rPr>
            <a:t>FROM</a:t>
          </a:r>
        </a:p>
        <a:p>
          <a:pPr marL="0" lvl="0" indent="0" algn="ctr" defTabSz="1822450">
            <a:lnSpc>
              <a:spcPct val="90000"/>
            </a:lnSpc>
            <a:spcBef>
              <a:spcPct val="0"/>
            </a:spcBef>
            <a:spcAft>
              <a:spcPct val="35000"/>
            </a:spcAft>
            <a:buNone/>
          </a:pPr>
          <a:r>
            <a:rPr lang="en-US" sz="4100" kern="1200" dirty="0">
              <a:latin typeface="Berlin Sans FB" panose="020E0602020502020306" pitchFamily="34" charset="0"/>
            </a:rPr>
            <a:t>Changing the Student</a:t>
          </a:r>
        </a:p>
      </dsp:txBody>
      <dsp:txXfrm>
        <a:off x="2315065" y="2380784"/>
        <a:ext cx="2916645" cy="291667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D63D5444-F62C-42C3-A75A-D9DBA807730F}" type="datetimeFigureOut">
              <a:rPr lang="en-US" smtClean="0"/>
              <a:t>6/19/2019</a:t>
            </a:fld>
            <a:endParaRPr lang="en-US" dirty="0"/>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12CAA1FA-7B6A-47D2-8D61-F225D71B51FF}" type="datetimeFigureOut">
              <a:rPr lang="en-US" smtClean="0"/>
              <a:t>6/19/2019</a:t>
            </a:fld>
            <a:endParaRPr lang="en-US" dirty="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dirty="0"/>
          </a:p>
        </p:txBody>
      </p:sp>
    </p:spTree>
    <p:extLst>
      <p:ext uri="{BB962C8B-B14F-4D97-AF65-F5344CB8AC3E}">
        <p14:creationId xmlns:p14="http://schemas.microsoft.com/office/powerpoint/2010/main" val="154242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fundamental purpose of PBIS is to make schools more effective and equitable learning environments through establishing safe, positive and predictable behaviors. To make this happen, there must be a personal shift in our thinking, feelings and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From</a:t>
            </a:r>
            <a:r>
              <a:rPr lang="en-US" sz="1200" b="1" kern="1200" baseline="0" dirty="0">
                <a:solidFill>
                  <a:schemeClr val="tx1"/>
                </a:solidFill>
                <a:effectLst/>
                <a:latin typeface="+mn-lt"/>
                <a:ea typeface="+mn-ea"/>
                <a:cs typeface="+mn-cs"/>
              </a:rPr>
              <a:t> looking for what they are doing wrong to looking for what they are doing right</a:t>
            </a:r>
            <a:endParaRPr lang="en-US" sz="1200" b="1" kern="1200" dirty="0">
              <a:solidFill>
                <a:schemeClr val="tx1"/>
              </a:solidFill>
              <a:effectLst/>
              <a:latin typeface="+mn-lt"/>
              <a:ea typeface="+mn-ea"/>
              <a:cs typeface="+mn-cs"/>
            </a:endParaRPr>
          </a:p>
          <a:p>
            <a:endParaRPr lang="en-US" altLang="en-US" b="1"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BA7283-50DB-43DD-8A65-C80036E94656}" type="slidenum">
              <a:rPr lang="en-US" altLang="en-US" smtClean="0"/>
              <a:pPr/>
              <a:t>13</a:t>
            </a:fld>
            <a:endParaRPr lang="en-US" altLang="en-US"/>
          </a:p>
        </p:txBody>
      </p:sp>
    </p:spTree>
    <p:extLst>
      <p:ext uri="{BB962C8B-B14F-4D97-AF65-F5344CB8AC3E}">
        <p14:creationId xmlns:p14="http://schemas.microsoft.com/office/powerpoint/2010/main" val="56213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14</a:t>
            </a:fld>
            <a:endParaRPr lang="en-US"/>
          </a:p>
        </p:txBody>
      </p:sp>
    </p:spTree>
    <p:extLst>
      <p:ext uri="{BB962C8B-B14F-4D97-AF65-F5344CB8AC3E}">
        <p14:creationId xmlns:p14="http://schemas.microsoft.com/office/powerpoint/2010/main" val="121602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fundamental purpose of PBIS is to make schools more effective and equitable learning environments through establishing safe, positive and predictable behaviors. To make this happen, there must be a personal shift in our thinking, feelings and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From</a:t>
            </a:r>
            <a:r>
              <a:rPr lang="en-US" sz="1200" b="1" kern="1200" baseline="0" dirty="0">
                <a:solidFill>
                  <a:schemeClr val="tx1"/>
                </a:solidFill>
                <a:effectLst/>
                <a:latin typeface="+mn-lt"/>
                <a:ea typeface="+mn-ea"/>
                <a:cs typeface="+mn-cs"/>
              </a:rPr>
              <a:t> looking for what they are doing wrong to looking for what they are doing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altLang="en-US" b="1"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BA7283-50DB-43DD-8A65-C80036E94656}" type="slidenum">
              <a:rPr lang="en-US" altLang="en-US" smtClean="0"/>
              <a:pPr/>
              <a:t>15</a:t>
            </a:fld>
            <a:endParaRPr lang="en-US" altLang="en-US"/>
          </a:p>
        </p:txBody>
      </p:sp>
    </p:spTree>
    <p:extLst>
      <p:ext uri="{BB962C8B-B14F-4D97-AF65-F5344CB8AC3E}">
        <p14:creationId xmlns:p14="http://schemas.microsoft.com/office/powerpoint/2010/main" val="1846779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9300" indent="-287338">
              <a:defRPr>
                <a:solidFill>
                  <a:schemeClr val="tx1"/>
                </a:solidFill>
                <a:latin typeface="Arial" panose="020B0604020202020204" pitchFamily="34" charset="0"/>
                <a:cs typeface="Arial" panose="020B0604020202020204" pitchFamily="34" charset="0"/>
              </a:defRPr>
            </a:lvl2pPr>
            <a:lvl3pPr marL="1152525" indent="-230188">
              <a:defRPr>
                <a:solidFill>
                  <a:schemeClr val="tx1"/>
                </a:solidFill>
                <a:latin typeface="Arial" panose="020B0604020202020204" pitchFamily="34" charset="0"/>
                <a:cs typeface="Arial" panose="020B0604020202020204" pitchFamily="34" charset="0"/>
              </a:defRPr>
            </a:lvl3pPr>
            <a:lvl4pPr marL="1614488" indent="-230188">
              <a:defRPr>
                <a:solidFill>
                  <a:schemeClr val="tx1"/>
                </a:solidFill>
                <a:latin typeface="Arial" panose="020B0604020202020204" pitchFamily="34" charset="0"/>
                <a:cs typeface="Arial" panose="020B0604020202020204" pitchFamily="34" charset="0"/>
              </a:defRPr>
            </a:lvl4pPr>
            <a:lvl5pPr marL="2076450" indent="-230188">
              <a:defRPr>
                <a:solidFill>
                  <a:schemeClr val="tx1"/>
                </a:solidFill>
                <a:latin typeface="Arial" panose="020B0604020202020204" pitchFamily="34" charset="0"/>
                <a:cs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EF5045-7531-4FD9-B439-3DFDA7B24CDC}" type="slidenum">
              <a:rPr lang="en-US" altLang="en-US" smtClean="0"/>
              <a:pPr/>
              <a:t>16</a:t>
            </a:fld>
            <a:endParaRPr lang="en-US" altLang="en-US"/>
          </a:p>
        </p:txBody>
      </p:sp>
    </p:spTree>
    <p:extLst>
      <p:ext uri="{BB962C8B-B14F-4D97-AF65-F5344CB8AC3E}">
        <p14:creationId xmlns:p14="http://schemas.microsoft.com/office/powerpoint/2010/main" val="192668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17</a:t>
            </a:fld>
            <a:endParaRPr lang="en-US" dirty="0"/>
          </a:p>
        </p:txBody>
      </p:sp>
    </p:spTree>
    <p:extLst>
      <p:ext uri="{BB962C8B-B14F-4D97-AF65-F5344CB8AC3E}">
        <p14:creationId xmlns:p14="http://schemas.microsoft.com/office/powerpoint/2010/main" val="98194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18</a:t>
            </a:fld>
            <a:endParaRPr lang="en-US" dirty="0"/>
          </a:p>
        </p:txBody>
      </p:sp>
    </p:spTree>
    <p:extLst>
      <p:ext uri="{BB962C8B-B14F-4D97-AF65-F5344CB8AC3E}">
        <p14:creationId xmlns:p14="http://schemas.microsoft.com/office/powerpoint/2010/main" val="983844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19</a:t>
            </a:fld>
            <a:endParaRPr lang="en-US" dirty="0"/>
          </a:p>
        </p:txBody>
      </p:sp>
    </p:spTree>
    <p:extLst>
      <p:ext uri="{BB962C8B-B14F-4D97-AF65-F5344CB8AC3E}">
        <p14:creationId xmlns:p14="http://schemas.microsoft.com/office/powerpoint/2010/main" val="312447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Courier New" panose="02070309020205020404" pitchFamily="49" charset="0"/>
              <a:buChar char="o"/>
            </a:pPr>
            <a:r>
              <a:rPr lang="en-US" sz="1200" kern="1200" dirty="0">
                <a:effectLst/>
              </a:rPr>
              <a:t>An informative statement,</a:t>
            </a:r>
            <a:r>
              <a:rPr lang="en-US" sz="1200" kern="1200" baseline="0" dirty="0">
                <a:effectLst/>
              </a:rPr>
              <a:t> </a:t>
            </a:r>
            <a:r>
              <a:rPr lang="en-US" sz="1200" kern="1200" dirty="0">
                <a:effectLst/>
              </a:rPr>
              <a:t>typically provided by the</a:t>
            </a:r>
            <a:r>
              <a:rPr lang="en-US" sz="1200" kern="1200" baseline="0" dirty="0">
                <a:effectLst/>
              </a:rPr>
              <a:t> </a:t>
            </a:r>
            <a:r>
              <a:rPr lang="en-US" sz="1200" kern="1200" dirty="0">
                <a:effectLst/>
              </a:rPr>
              <a:t>teacher, that is given when</a:t>
            </a:r>
            <a:r>
              <a:rPr lang="en-US" sz="1200" kern="1200" baseline="0" dirty="0">
                <a:effectLst/>
              </a:rPr>
              <a:t> </a:t>
            </a:r>
            <a:r>
              <a:rPr lang="en-US" sz="1200" kern="1200" dirty="0">
                <a:effectLst/>
              </a:rPr>
              <a:t>an undesired behavior</a:t>
            </a:r>
            <a:r>
              <a:rPr lang="en-US" sz="1200" kern="1200" baseline="0" dirty="0">
                <a:effectLst/>
              </a:rPr>
              <a:t> </a:t>
            </a:r>
            <a:r>
              <a:rPr lang="en-US" sz="1200" kern="1200" dirty="0">
                <a:effectLst/>
              </a:rPr>
              <a:t>occurs, states the observed</a:t>
            </a:r>
            <a:r>
              <a:rPr lang="en-US" sz="1200" kern="1200" baseline="0" dirty="0">
                <a:effectLst/>
              </a:rPr>
              <a:t> </a:t>
            </a:r>
            <a:r>
              <a:rPr lang="en-US" sz="1200" kern="1200" dirty="0">
                <a:effectLst/>
              </a:rPr>
              <a:t>behavior, and tells the</a:t>
            </a:r>
            <a:r>
              <a:rPr lang="en-US" sz="1200" kern="1200" baseline="0" dirty="0">
                <a:effectLst/>
              </a:rPr>
              <a:t> </a:t>
            </a:r>
            <a:r>
              <a:rPr lang="en-US" sz="1200" kern="1200" dirty="0">
                <a:effectLst/>
              </a:rPr>
              <a:t>student exactly what the</a:t>
            </a:r>
            <a:r>
              <a:rPr lang="en-US" sz="1200" kern="1200" baseline="0" dirty="0">
                <a:effectLst/>
              </a:rPr>
              <a:t> </a:t>
            </a:r>
            <a:r>
              <a:rPr lang="en-US" sz="1200" kern="1200" dirty="0">
                <a:effectLst/>
              </a:rPr>
              <a:t>student should do in the</a:t>
            </a:r>
            <a:r>
              <a:rPr lang="en-US" sz="1200" kern="1200" baseline="0" dirty="0">
                <a:effectLst/>
              </a:rPr>
              <a:t> </a:t>
            </a:r>
            <a:r>
              <a:rPr lang="en-US" sz="1200" kern="1200" dirty="0">
                <a:effectLst/>
              </a:rPr>
              <a:t>future</a:t>
            </a:r>
          </a:p>
          <a:p>
            <a:pPr marL="457200" indent="-457200">
              <a:buFont typeface="Courier New" panose="02070309020205020404" pitchFamily="49" charset="0"/>
              <a:buChar char="o"/>
            </a:pPr>
            <a:r>
              <a:rPr lang="en-US" sz="1200" kern="1200" dirty="0">
                <a:effectLst/>
              </a:rPr>
              <a:t>Delivered in a brief, concise,</a:t>
            </a:r>
            <a:r>
              <a:rPr lang="en-US" sz="1200" kern="1200" baseline="0" dirty="0">
                <a:effectLst/>
              </a:rPr>
              <a:t> </a:t>
            </a:r>
            <a:r>
              <a:rPr lang="en-US" sz="1200" kern="1200" dirty="0">
                <a:effectLst/>
              </a:rPr>
              <a:t>calm, and respectful</a:t>
            </a:r>
            <a:r>
              <a:rPr lang="en-US" sz="1200" kern="1200" baseline="0" dirty="0">
                <a:effectLst/>
              </a:rPr>
              <a:t> m</a:t>
            </a:r>
            <a:r>
              <a:rPr lang="en-US" sz="1200" kern="1200" dirty="0">
                <a:effectLst/>
              </a:rPr>
              <a:t>anner, typically in private</a:t>
            </a:r>
          </a:p>
          <a:p>
            <a:pPr marL="457200" indent="-457200">
              <a:buFont typeface="Courier New" panose="02070309020205020404" pitchFamily="49" charset="0"/>
              <a:buChar char="o"/>
            </a:pPr>
            <a:r>
              <a:rPr lang="en-US" sz="1200" kern="1200" dirty="0">
                <a:effectLst/>
              </a:rPr>
              <a:t>Pair with specific contingent</a:t>
            </a:r>
            <a:r>
              <a:rPr lang="en-US" sz="1200" kern="1200" baseline="0" dirty="0">
                <a:effectLst/>
              </a:rPr>
              <a:t> </a:t>
            </a:r>
            <a:r>
              <a:rPr lang="en-US" sz="1200" kern="1200" dirty="0">
                <a:effectLst/>
              </a:rPr>
              <a:t>praise after the student</a:t>
            </a:r>
            <a:r>
              <a:rPr lang="en-US" sz="1200" kern="1200" baseline="0" dirty="0">
                <a:effectLst/>
              </a:rPr>
              <a:t> </a:t>
            </a:r>
            <a:r>
              <a:rPr lang="en-US" sz="1200" kern="1200" dirty="0">
                <a:effectLst/>
              </a:rPr>
              <a:t>engages in appropriate</a:t>
            </a:r>
            <a:r>
              <a:rPr lang="en-US" sz="1200" kern="1200" baseline="0" dirty="0">
                <a:effectLst/>
              </a:rPr>
              <a:t> </a:t>
            </a:r>
            <a:r>
              <a:rPr lang="en-US" sz="1200" kern="1200" dirty="0">
                <a:effectLst/>
              </a:rPr>
              <a:t>behavior</a:t>
            </a:r>
          </a:p>
          <a:p>
            <a:pPr marL="457200" indent="-457200">
              <a:buFont typeface="Courier New" panose="02070309020205020404" pitchFamily="49" charset="0"/>
              <a:buChar char="o"/>
            </a:pPr>
            <a:r>
              <a:rPr lang="en-US" sz="1200" kern="1200" dirty="0">
                <a:effectLst/>
              </a:rPr>
              <a:t>Disengage at end of error</a:t>
            </a:r>
            <a:r>
              <a:rPr lang="en-US" sz="1200" kern="1200" baseline="0" dirty="0">
                <a:effectLst/>
              </a:rPr>
              <a:t> </a:t>
            </a:r>
            <a:r>
              <a:rPr lang="en-US" sz="1200" kern="1200" dirty="0">
                <a:effectLst/>
              </a:rPr>
              <a:t>correction and redirection—avoid “power struggles</a:t>
            </a:r>
            <a:endParaRPr lang="en-US" sz="1200" b="1" dirty="0"/>
          </a:p>
          <a:p>
            <a:pPr marL="457200" indent="-457200">
              <a:buFont typeface="Courier New" panose="02070309020205020404" pitchFamily="49" charset="0"/>
              <a:buChar char="o"/>
            </a:pPr>
            <a:endParaRPr lang="en-US" sz="1200" kern="1200" dirty="0">
              <a:effectLst/>
            </a:endParaRPr>
          </a:p>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21</a:t>
            </a:fld>
            <a:endParaRPr lang="en-US" dirty="0"/>
          </a:p>
        </p:txBody>
      </p:sp>
    </p:spTree>
    <p:extLst>
      <p:ext uri="{BB962C8B-B14F-4D97-AF65-F5344CB8AC3E}">
        <p14:creationId xmlns:p14="http://schemas.microsoft.com/office/powerpoint/2010/main" val="459286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23</a:t>
            </a:fld>
            <a:endParaRPr lang="en-US" dirty="0"/>
          </a:p>
        </p:txBody>
      </p:sp>
    </p:spTree>
    <p:extLst>
      <p:ext uri="{BB962C8B-B14F-4D97-AF65-F5344CB8AC3E}">
        <p14:creationId xmlns:p14="http://schemas.microsoft.com/office/powerpoint/2010/main" val="809712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24</a:t>
            </a:fld>
            <a:endParaRPr lang="en-US"/>
          </a:p>
        </p:txBody>
      </p:sp>
    </p:spTree>
    <p:extLst>
      <p:ext uri="{BB962C8B-B14F-4D97-AF65-F5344CB8AC3E}">
        <p14:creationId xmlns:p14="http://schemas.microsoft.com/office/powerpoint/2010/main" val="4127002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a:t>
            </a:fld>
            <a:endParaRPr lang="en-US" dirty="0"/>
          </a:p>
        </p:txBody>
      </p:sp>
    </p:spTree>
    <p:extLst>
      <p:ext uri="{BB962C8B-B14F-4D97-AF65-F5344CB8AC3E}">
        <p14:creationId xmlns:p14="http://schemas.microsoft.com/office/powerpoint/2010/main" val="1542422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25</a:t>
            </a:fld>
            <a:endParaRPr lang="en-US" dirty="0"/>
          </a:p>
        </p:txBody>
      </p:sp>
    </p:spTree>
    <p:extLst>
      <p:ext uri="{BB962C8B-B14F-4D97-AF65-F5344CB8AC3E}">
        <p14:creationId xmlns:p14="http://schemas.microsoft.com/office/powerpoint/2010/main" val="2055055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26</a:t>
            </a:fld>
            <a:endParaRPr lang="en-US"/>
          </a:p>
        </p:txBody>
      </p:sp>
    </p:spTree>
    <p:extLst>
      <p:ext uri="{BB962C8B-B14F-4D97-AF65-F5344CB8AC3E}">
        <p14:creationId xmlns:p14="http://schemas.microsoft.com/office/powerpoint/2010/main" val="2564462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Facilitator:</a:t>
            </a:r>
            <a:r>
              <a:rPr lang="en-US" altLang="en-US" baseline="0" dirty="0"/>
              <a:t>  use the pictures to help explain what non-compliance is.</a:t>
            </a:r>
          </a:p>
          <a:p>
            <a:r>
              <a:rPr lang="en-US" altLang="en-US" baseline="0" dirty="0"/>
              <a:t>Those set of low-level behaviors teachers refer to as defiance, resistance to directions, not-minding, insubordination, and oppositional.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The work in Step 7 will help you develop agreed upon definitions of non-compliance(Defiance) and disruption</a:t>
            </a:r>
          </a:p>
          <a:p>
            <a:endParaRPr lang="en-US" altLang="en-US" baseline="0" dirty="0"/>
          </a:p>
          <a:p>
            <a:r>
              <a:rPr lang="en-US" altLang="en-US" baseline="0" dirty="0"/>
              <a:t>Planning for these behaviors in your lesson plan will support you when the problem behavior arises.  You need to practice this when not upset-so when it happens you can respond with your head and not your gut.</a:t>
            </a:r>
            <a:endParaRPr lang="en-US" altLang="en-US" dirty="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3419AA-C02C-45E0-B23A-7E1ABECCCD0F}" type="slidenum">
              <a:rPr lang="en-US" altLang="en-US" smtClean="0">
                <a:latin typeface="Arial" panose="020B0604020202020204" pitchFamily="34" charset="0"/>
              </a:rPr>
              <a:pPr>
                <a:spcBef>
                  <a:spcPct val="0"/>
                </a:spcBef>
              </a:pPr>
              <a:t>27</a:t>
            </a:fld>
            <a:endParaRPr lang="en-US" altLang="en-US">
              <a:latin typeface="Arial" panose="020B0604020202020204" pitchFamily="34" charset="0"/>
            </a:endParaRPr>
          </a:p>
        </p:txBody>
      </p:sp>
    </p:spTree>
    <p:extLst>
      <p:ext uri="{BB962C8B-B14F-4D97-AF65-F5344CB8AC3E}">
        <p14:creationId xmlns:p14="http://schemas.microsoft.com/office/powerpoint/2010/main" val="1616142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28</a:t>
            </a:fld>
            <a:endParaRPr lang="en-US"/>
          </a:p>
        </p:txBody>
      </p:sp>
    </p:spTree>
    <p:extLst>
      <p:ext uri="{BB962C8B-B14F-4D97-AF65-F5344CB8AC3E}">
        <p14:creationId xmlns:p14="http://schemas.microsoft.com/office/powerpoint/2010/main" val="2310350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29</a:t>
            </a:fld>
            <a:endParaRPr lang="en-US"/>
          </a:p>
        </p:txBody>
      </p:sp>
    </p:spTree>
    <p:extLst>
      <p:ext uri="{BB962C8B-B14F-4D97-AF65-F5344CB8AC3E}">
        <p14:creationId xmlns:p14="http://schemas.microsoft.com/office/powerpoint/2010/main" val="3210010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dirty="0"/>
              <a:t>Many teachers feel that too much  time is devoted to students who  have behavioral challenges. We  must stress that working to  prevent challenging behavior  improves the school climate and  provides educational benefit for  all students. Read the slide or  direct participants to read the  slide, then say, “Managing  challenging behavior relieves  stress within the entire school  culture, provides more focused  instructional time and increases  the likelihood all our children will  achieve academic and social  success!”</a:t>
            </a:r>
          </a:p>
          <a:p>
            <a:r>
              <a:rPr dirty="0"/>
              <a:t>“ ‘The focus of PBS is on assisting the school to achieve broad changes that facilitate more positive outcomes for all participants in the system. In this light, the reduction of challenging behaviors is viewed as an important . . . goal that is of value primarily because of its . . . effect on producing meaningful lifestyle and cultural changes that are stable and enduring.’ ” </a:t>
            </a:r>
            <a:r>
              <a:rPr dirty="0" err="1"/>
              <a:t>Carr</a:t>
            </a:r>
            <a:r>
              <a:rPr dirty="0"/>
              <a:t>, E.G., Dunlap, G., Horner, R.H., </a:t>
            </a:r>
            <a:r>
              <a:rPr dirty="0" err="1"/>
              <a:t>Koegel</a:t>
            </a:r>
            <a:r>
              <a:rPr dirty="0"/>
              <a:t>, R.L., Turnbull, A., Sailor, W., Anderson, J., Albin, R.W. &amp; Fox, L. Positive behavior support: Evolution of an applied science. Retrieved Nov. 26, 2013 from http:www.apbs.org/files/pbsevolutions.pdf</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33947-3F09-4BAF-8D64-AC3B2EA425F2}" type="slidenum">
              <a:rPr lang="en-US" smtClean="0"/>
              <a:t>33</a:t>
            </a:fld>
            <a:endParaRPr lang="en-US"/>
          </a:p>
        </p:txBody>
      </p:sp>
    </p:spTree>
    <p:extLst>
      <p:ext uri="{BB962C8B-B14F-4D97-AF65-F5344CB8AC3E}">
        <p14:creationId xmlns:p14="http://schemas.microsoft.com/office/powerpoint/2010/main" val="3880721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33947-3F09-4BAF-8D64-AC3B2EA425F2}" type="slidenum">
              <a:rPr lang="en-US" smtClean="0"/>
              <a:t>35</a:t>
            </a:fld>
            <a:endParaRPr lang="en-US"/>
          </a:p>
        </p:txBody>
      </p:sp>
    </p:spTree>
    <p:extLst>
      <p:ext uri="{BB962C8B-B14F-4D97-AF65-F5344CB8AC3E}">
        <p14:creationId xmlns:p14="http://schemas.microsoft.com/office/powerpoint/2010/main" val="386360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a:t>
            </a:fld>
            <a:endParaRPr lang="en-US" dirty="0"/>
          </a:p>
        </p:txBody>
      </p:sp>
    </p:spTree>
    <p:extLst>
      <p:ext uri="{BB962C8B-B14F-4D97-AF65-F5344CB8AC3E}">
        <p14:creationId xmlns:p14="http://schemas.microsoft.com/office/powerpoint/2010/main" val="888602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3946D02-279A-43B3-9372-7ED0822F899D}" type="slidenum">
              <a:rPr lang="en-US" smtClean="0"/>
              <a:t>36</a:t>
            </a:fld>
            <a:endParaRPr lang="en-US"/>
          </a:p>
        </p:txBody>
      </p:sp>
    </p:spTree>
    <p:extLst>
      <p:ext uri="{BB962C8B-B14F-4D97-AF65-F5344CB8AC3E}">
        <p14:creationId xmlns:p14="http://schemas.microsoft.com/office/powerpoint/2010/main" val="1338042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37</a:t>
            </a:fld>
            <a:endParaRPr lang="en-US" dirty="0"/>
          </a:p>
        </p:txBody>
      </p:sp>
    </p:spTree>
    <p:extLst>
      <p:ext uri="{BB962C8B-B14F-4D97-AF65-F5344CB8AC3E}">
        <p14:creationId xmlns:p14="http://schemas.microsoft.com/office/powerpoint/2010/main" val="3658908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33947-3F09-4BAF-8D64-AC3B2EA425F2}" type="slidenum">
              <a:rPr lang="en-US" smtClean="0"/>
              <a:t>38</a:t>
            </a:fld>
            <a:endParaRPr lang="en-US"/>
          </a:p>
        </p:txBody>
      </p:sp>
    </p:spTree>
    <p:extLst>
      <p:ext uri="{BB962C8B-B14F-4D97-AF65-F5344CB8AC3E}">
        <p14:creationId xmlns:p14="http://schemas.microsoft.com/office/powerpoint/2010/main" val="2308296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2017-05-24 21:48:55</a:t>
            </a:r>
          </a:p>
          <a:p>
            <a:r>
              <a:t>--------------------------------------------</a:t>
            </a:r>
          </a:p>
          <a:p>
            <a:r>
              <a:t>Direct participants to read the Hill  Walker quote, then say, “Please, turn  to a shoulder partner and share  your thoughts regarding the  meaning of this quote.” Provide  approximately 1 minute for the  discussion, then say,</a:t>
            </a:r>
          </a:p>
          <a:p>
            <a:r>
              <a:t>“. . . the number one reason that  teachers do not deal with or overlook  problem behavior is an  uncertainty of WHAT to do.  Many of the techniques used by  teachers–including reprimands,  raised voices, threats, or even  ignoring the behavior–actually  may, inadvertently, be  strengthening the problem  behavior.” “We’ll first focus on  what we can do to PREVENT  defiant and noncompliant  behavior.”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“So why do these children have  difficulty expressing emotions  when they are frustrated or  angry?” “Epinephrine and  norepinephrine - are released by  the adrenal medulla and  sympathetic nerve endings in  response to fear and anger.  These are also called ‘fight or  flight’ hormones. Lots of glucose  is generated, but not for use by  the brain primarily, but by  muscle. Since the brain is used  to avoid a confrontation like this,  the body has bypassed the  thinking organ and increased the  energy at the working organs;  thus, a person who is  experiencing anger, fear or  frustration is not operating in the  part of the thinking part of the  brain.”</a:t>
            </a:r>
          </a:p>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dirty="0"/>
              <a:t>, “The  Acting-Out Cycle provides a  model to represent behaviors in  an escalating chain. Using this  model can assist school teams  to develop procedures to  respond to students who engage  in acting-out behavior.”</a:t>
            </a:r>
            <a:endParaRPr lang="en-US" dirty="0"/>
          </a:p>
          <a:p>
            <a:r>
              <a:rPr lang="en-US" sz="1200" b="0" i="0" kern="1200" dirty="0">
                <a:solidFill>
                  <a:schemeClr val="tx1"/>
                </a:solidFill>
                <a:effectLst/>
                <a:latin typeface="+mn-lt"/>
                <a:ea typeface="+mn-ea"/>
                <a:cs typeface="+mn-cs"/>
              </a:rPr>
              <a:t>The acting-out cycle is proposed by Geoff Colvin and Hill Walker out of the University of Oregon, and it’s a really wonderful theoretical illustration about how problem behaviors occur. A lot of times teachers will say, “This child just started screaming out of control,” or, “This child just blatantly refused to do their work or just stormed out of the room for apparently no reason.” And what they’ve shown through this acting-out cycle is that behavior actually does occur in a chain and that what most teachers are noticing are either peak behaviors where kids are completely out of control either throwing a chair or using profanity or being verbally or physically aggressive or sometimes they know earlier symptoms. But, in general, teachers haven’t been taught that behavior problems or concerns actually happen much, much earlier within the cycle.</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r>
              <a:rPr dirty="0"/>
              <a:t>“We must respond quickly and  calmly to provide assistance  when a child makes a social  behavioral error to prevent the  likelihood that misbehaviors will  escalate into more disruptive  behavior.”</a:t>
            </a:r>
          </a:p>
          <a:p>
            <a:r>
              <a:rPr dirty="0"/>
              <a:t>Ask participants to recall a recent  teacher-student behavior chain, then say,  “Describe what you believe  could have been done  differently to “break the chain.”</a:t>
            </a:r>
            <a:endParaRPr lang="en-US" dirty="0"/>
          </a:p>
          <a:p>
            <a:pPr marL="241300" indent="-228600">
              <a:lnSpc>
                <a:spcPct val="100000"/>
              </a:lnSpc>
              <a:spcBef>
                <a:spcPts val="780"/>
              </a:spcBef>
              <a:buClr>
                <a:srgbClr val="9BAFB5"/>
              </a:buClr>
              <a:buFont typeface="Arial"/>
              <a:buChar char="•"/>
              <a:tabLst>
                <a:tab pos="241935" algn="l"/>
              </a:tabLst>
            </a:pPr>
            <a:r>
              <a:rPr lang="en-US" sz="1200" spc="-5" dirty="0">
                <a:solidFill>
                  <a:srgbClr val="212121"/>
                </a:solidFill>
                <a:cs typeface="Gill Sans MT"/>
              </a:rPr>
              <a:t>Series of stimuli/response</a:t>
            </a:r>
            <a:r>
              <a:rPr lang="en-US" sz="1200" spc="-85" dirty="0">
                <a:solidFill>
                  <a:srgbClr val="212121"/>
                </a:solidFill>
                <a:cs typeface="Gill Sans MT"/>
              </a:rPr>
              <a:t> </a:t>
            </a:r>
            <a:r>
              <a:rPr lang="en-US" sz="1200" spc="-10" dirty="0">
                <a:solidFill>
                  <a:srgbClr val="212121"/>
                </a:solidFill>
                <a:cs typeface="Gill Sans MT"/>
              </a:rPr>
              <a:t>reactions</a:t>
            </a:r>
            <a:endParaRPr lang="en-US" sz="1200" dirty="0">
              <a:cs typeface="Gill Sans MT"/>
            </a:endParaRPr>
          </a:p>
          <a:p>
            <a:pPr marL="241300" marR="5080" indent="-228600">
              <a:lnSpc>
                <a:spcPts val="2920"/>
              </a:lnSpc>
              <a:spcBef>
                <a:spcPts val="1050"/>
              </a:spcBef>
              <a:buClr>
                <a:srgbClr val="9BAFB5"/>
              </a:buClr>
              <a:buFont typeface="Arial"/>
              <a:buChar char="•"/>
              <a:tabLst>
                <a:tab pos="241935" algn="l"/>
              </a:tabLst>
            </a:pPr>
            <a:r>
              <a:rPr lang="en-US" sz="1200" spc="-10" dirty="0">
                <a:solidFill>
                  <a:srgbClr val="212121"/>
                </a:solidFill>
                <a:cs typeface="Gill Sans MT"/>
              </a:rPr>
              <a:t>Effective </a:t>
            </a:r>
            <a:r>
              <a:rPr lang="en-US" sz="1200" spc="-5" dirty="0">
                <a:solidFill>
                  <a:srgbClr val="212121"/>
                </a:solidFill>
                <a:cs typeface="Gill Sans MT"/>
              </a:rPr>
              <a:t>management of </a:t>
            </a:r>
            <a:r>
              <a:rPr lang="en-US" sz="1200" spc="-15" dirty="0">
                <a:solidFill>
                  <a:srgbClr val="212121"/>
                </a:solidFill>
                <a:cs typeface="Gill Sans MT"/>
              </a:rPr>
              <a:t>behaviors  </a:t>
            </a:r>
            <a:r>
              <a:rPr lang="en-US" sz="1200" dirty="0">
                <a:solidFill>
                  <a:srgbClr val="212121"/>
                </a:solidFill>
                <a:cs typeface="Gill Sans MT"/>
              </a:rPr>
              <a:t>during </a:t>
            </a:r>
            <a:r>
              <a:rPr lang="en-US" sz="1200" spc="-10" dirty="0">
                <a:solidFill>
                  <a:srgbClr val="212121"/>
                </a:solidFill>
                <a:cs typeface="Gill Sans MT"/>
              </a:rPr>
              <a:t>early </a:t>
            </a:r>
            <a:r>
              <a:rPr lang="en-US" sz="1200" dirty="0">
                <a:solidFill>
                  <a:srgbClr val="212121"/>
                </a:solidFill>
                <a:cs typeface="Gill Sans MT"/>
              </a:rPr>
              <a:t>phases </a:t>
            </a:r>
            <a:r>
              <a:rPr lang="en-US" sz="1200" spc="-5" dirty="0">
                <a:solidFill>
                  <a:srgbClr val="212121"/>
                </a:solidFill>
                <a:cs typeface="Gill Sans MT"/>
              </a:rPr>
              <a:t>will </a:t>
            </a:r>
            <a:r>
              <a:rPr lang="en-US" sz="1200" spc="-10" dirty="0">
                <a:solidFill>
                  <a:srgbClr val="212121"/>
                </a:solidFill>
                <a:cs typeface="Gill Sans MT"/>
              </a:rPr>
              <a:t>reduce </a:t>
            </a:r>
            <a:r>
              <a:rPr lang="en-US" sz="1200" dirty="0">
                <a:solidFill>
                  <a:srgbClr val="212121"/>
                </a:solidFill>
                <a:cs typeface="Gill Sans MT"/>
              </a:rPr>
              <a:t>the  </a:t>
            </a:r>
            <a:r>
              <a:rPr lang="en-US" sz="1200" spc="-15" dirty="0">
                <a:solidFill>
                  <a:srgbClr val="212121"/>
                </a:solidFill>
                <a:cs typeface="Gill Sans MT"/>
              </a:rPr>
              <a:t>likelihood </a:t>
            </a:r>
            <a:r>
              <a:rPr lang="en-US" sz="1200" dirty="0">
                <a:solidFill>
                  <a:srgbClr val="212121"/>
                </a:solidFill>
                <a:cs typeface="Gill Sans MT"/>
              </a:rPr>
              <a:t>the </a:t>
            </a:r>
            <a:r>
              <a:rPr lang="en-US" sz="1200" spc="-5" dirty="0">
                <a:solidFill>
                  <a:srgbClr val="212121"/>
                </a:solidFill>
                <a:cs typeface="Gill Sans MT"/>
              </a:rPr>
              <a:t>later </a:t>
            </a:r>
            <a:r>
              <a:rPr lang="en-US" sz="1200" dirty="0">
                <a:solidFill>
                  <a:srgbClr val="212121"/>
                </a:solidFill>
                <a:cs typeface="Gill Sans MT"/>
              </a:rPr>
              <a:t>phases when</a:t>
            </a:r>
            <a:r>
              <a:rPr lang="en-US" sz="1200" spc="-105" dirty="0">
                <a:solidFill>
                  <a:srgbClr val="212121"/>
                </a:solidFill>
                <a:cs typeface="Gill Sans MT"/>
              </a:rPr>
              <a:t> </a:t>
            </a:r>
            <a:r>
              <a:rPr lang="en-US" sz="1200" dirty="0">
                <a:solidFill>
                  <a:srgbClr val="212121"/>
                </a:solidFill>
                <a:cs typeface="Gill Sans MT"/>
              </a:rPr>
              <a:t>the  </a:t>
            </a:r>
            <a:r>
              <a:rPr lang="en-US" sz="1200" spc="-20" dirty="0">
                <a:solidFill>
                  <a:srgbClr val="212121"/>
                </a:solidFill>
                <a:cs typeface="Gill Sans MT"/>
              </a:rPr>
              <a:t>more </a:t>
            </a:r>
            <a:r>
              <a:rPr lang="en-US" sz="1200" spc="-5" dirty="0">
                <a:solidFill>
                  <a:srgbClr val="212121"/>
                </a:solidFill>
                <a:cs typeface="Gill Sans MT"/>
              </a:rPr>
              <a:t>serious </a:t>
            </a:r>
            <a:r>
              <a:rPr lang="en-US" sz="1200" spc="-15" dirty="0">
                <a:solidFill>
                  <a:srgbClr val="212121"/>
                </a:solidFill>
                <a:cs typeface="Gill Sans MT"/>
              </a:rPr>
              <a:t>behaviors </a:t>
            </a:r>
            <a:r>
              <a:rPr lang="en-US" sz="1200" spc="-5" dirty="0">
                <a:solidFill>
                  <a:srgbClr val="212121"/>
                </a:solidFill>
                <a:cs typeface="Gill Sans MT"/>
              </a:rPr>
              <a:t>will</a:t>
            </a:r>
            <a:r>
              <a:rPr lang="en-US" sz="1200" spc="-20" dirty="0">
                <a:solidFill>
                  <a:srgbClr val="212121"/>
                </a:solidFill>
                <a:cs typeface="Gill Sans MT"/>
              </a:rPr>
              <a:t> </a:t>
            </a:r>
            <a:r>
              <a:rPr lang="en-US" sz="1200" spc="-45" dirty="0">
                <a:solidFill>
                  <a:srgbClr val="212121"/>
                </a:solidFill>
                <a:cs typeface="Gill Sans MT"/>
              </a:rPr>
              <a:t>occur.</a:t>
            </a:r>
          </a:p>
          <a:p>
            <a:pPr marL="12700" marR="5080" indent="0">
              <a:lnSpc>
                <a:spcPts val="2920"/>
              </a:lnSpc>
              <a:spcBef>
                <a:spcPts val="1050"/>
              </a:spcBef>
              <a:buClr>
                <a:srgbClr val="9BAFB5"/>
              </a:buClr>
              <a:buFont typeface="Arial"/>
              <a:buNone/>
              <a:tabLst>
                <a:tab pos="241935" algn="l"/>
              </a:tabLst>
            </a:pPr>
            <a:r>
              <a:rPr lang="en-US" dirty="0"/>
              <a:t>Each behavior needs to be  prompted by a preceding behavior. If the  preceding behavior is not  present, or interrupted, the next  behavior will not occur. How can  we develop an effective system  to break the escalating chain of  behavior?” </a:t>
            </a:r>
          </a:p>
          <a:p>
            <a:pPr marL="12700" marR="1078230">
              <a:lnSpc>
                <a:spcPct val="100000"/>
              </a:lnSpc>
              <a:spcBef>
                <a:spcPts val="100"/>
              </a:spcBef>
              <a:buClr>
                <a:srgbClr val="9BAFB5"/>
              </a:buClr>
              <a:tabLst>
                <a:tab pos="241300" algn="l"/>
              </a:tabLst>
            </a:pPr>
            <a:r>
              <a:rPr lang="en-US" sz="1200" dirty="0">
                <a:cs typeface="Gill Sans MT"/>
              </a:rPr>
              <a:t>Identify </a:t>
            </a:r>
            <a:r>
              <a:rPr lang="en-US" sz="1200" spc="-15" dirty="0">
                <a:cs typeface="Gill Sans MT"/>
              </a:rPr>
              <a:t>how </a:t>
            </a:r>
            <a:r>
              <a:rPr lang="en-US" sz="1200" dirty="0">
                <a:cs typeface="Gill Sans MT"/>
              </a:rPr>
              <a:t>to </a:t>
            </a:r>
            <a:r>
              <a:rPr lang="en-US" sz="1200" i="1" spc="-15" dirty="0">
                <a:cs typeface="Gill Sans MT"/>
              </a:rPr>
              <a:t>accurately </a:t>
            </a:r>
            <a:r>
              <a:rPr lang="en-US" sz="1200" i="1" spc="-5" dirty="0">
                <a:cs typeface="Gill Sans MT"/>
              </a:rPr>
              <a:t>assess </a:t>
            </a:r>
            <a:r>
              <a:rPr lang="en-US" sz="1200" dirty="0">
                <a:cs typeface="Gill Sans MT"/>
              </a:rPr>
              <a:t>in </a:t>
            </a:r>
            <a:r>
              <a:rPr lang="en-US" sz="1200" spc="-5" dirty="0">
                <a:cs typeface="Gill Sans MT"/>
              </a:rPr>
              <a:t>which phase </a:t>
            </a:r>
            <a:r>
              <a:rPr lang="en-US" sz="1200" dirty="0">
                <a:cs typeface="Gill Sans MT"/>
              </a:rPr>
              <a:t>the  </a:t>
            </a:r>
            <a:r>
              <a:rPr lang="en-US" sz="1200" spc="-5" dirty="0">
                <a:cs typeface="Gill Sans MT"/>
              </a:rPr>
              <a:t>student </a:t>
            </a:r>
            <a:r>
              <a:rPr lang="en-US" sz="1200" dirty="0">
                <a:cs typeface="Gill Sans MT"/>
              </a:rPr>
              <a:t>is</a:t>
            </a:r>
            <a:r>
              <a:rPr lang="en-US" sz="1200" spc="-5" dirty="0">
                <a:cs typeface="Gill Sans MT"/>
              </a:rPr>
              <a:t> </a:t>
            </a:r>
            <a:r>
              <a:rPr lang="en-US" sz="1200" dirty="0">
                <a:cs typeface="Gill Sans MT"/>
              </a:rPr>
              <a:t>operating.</a:t>
            </a:r>
          </a:p>
          <a:p>
            <a:pPr marL="12700" marR="539115">
              <a:lnSpc>
                <a:spcPct val="100000"/>
              </a:lnSpc>
              <a:spcBef>
                <a:spcPts val="1005"/>
              </a:spcBef>
              <a:buClr>
                <a:srgbClr val="9BAFB5"/>
              </a:buClr>
              <a:tabLst>
                <a:tab pos="241300" algn="l"/>
              </a:tabLst>
            </a:pPr>
            <a:r>
              <a:rPr lang="en-US" sz="1200" dirty="0">
                <a:cs typeface="Gill Sans MT"/>
              </a:rPr>
              <a:t>Identify </a:t>
            </a:r>
            <a:r>
              <a:rPr lang="en-US" sz="1200" i="1" spc="-15" dirty="0">
                <a:cs typeface="Gill Sans MT"/>
              </a:rPr>
              <a:t>environmental </a:t>
            </a:r>
            <a:r>
              <a:rPr lang="en-US" sz="1200" i="1" spc="10" dirty="0">
                <a:cs typeface="Gill Sans MT"/>
              </a:rPr>
              <a:t>supports </a:t>
            </a:r>
            <a:r>
              <a:rPr lang="en-US" sz="1200" spc="-5" dirty="0">
                <a:cs typeface="Gill Sans MT"/>
              </a:rPr>
              <a:t>that can </a:t>
            </a:r>
            <a:r>
              <a:rPr lang="en-US" sz="1200" dirty="0">
                <a:cs typeface="Gill Sans MT"/>
              </a:rPr>
              <a:t>be </a:t>
            </a:r>
            <a:r>
              <a:rPr lang="en-US" sz="1200" spc="-20" dirty="0">
                <a:cs typeface="Gill Sans MT"/>
              </a:rPr>
              <a:t>provided </a:t>
            </a:r>
            <a:r>
              <a:rPr lang="en-US" sz="1200" dirty="0">
                <a:cs typeface="Gill Sans MT"/>
              </a:rPr>
              <a:t>to  intervene </a:t>
            </a:r>
            <a:r>
              <a:rPr lang="en-US" sz="1200" i="1" spc="-5" dirty="0">
                <a:cs typeface="Gill Sans MT"/>
              </a:rPr>
              <a:t>early </a:t>
            </a:r>
            <a:r>
              <a:rPr lang="en-US" sz="1200" dirty="0">
                <a:cs typeface="Gill Sans MT"/>
              </a:rPr>
              <a:t>in the</a:t>
            </a:r>
            <a:r>
              <a:rPr lang="en-US" sz="1200" spc="-25" dirty="0">
                <a:cs typeface="Gill Sans MT"/>
              </a:rPr>
              <a:t> </a:t>
            </a:r>
            <a:r>
              <a:rPr lang="en-US" sz="1200" spc="-5" dirty="0">
                <a:cs typeface="Gill Sans MT"/>
              </a:rPr>
              <a:t>escalation.</a:t>
            </a:r>
            <a:endParaRPr lang="en-US" sz="1200" dirty="0">
              <a:cs typeface="Gill Sans MT"/>
            </a:endParaRPr>
          </a:p>
          <a:p>
            <a:pPr marL="12700" marR="5080">
              <a:lnSpc>
                <a:spcPct val="100000"/>
              </a:lnSpc>
              <a:spcBef>
                <a:spcPts val="1000"/>
              </a:spcBef>
              <a:buClr>
                <a:srgbClr val="9BAFB5"/>
              </a:buClr>
              <a:tabLst>
                <a:tab pos="241935" algn="l"/>
              </a:tabLst>
            </a:pPr>
            <a:r>
              <a:rPr lang="en-US" sz="1200" dirty="0">
                <a:cs typeface="Gill Sans MT"/>
              </a:rPr>
              <a:t>Identify </a:t>
            </a:r>
            <a:r>
              <a:rPr lang="en-US" sz="1200" i="1" spc="-10" dirty="0">
                <a:cs typeface="Gill Sans MT"/>
              </a:rPr>
              <a:t>replacement </a:t>
            </a:r>
            <a:r>
              <a:rPr lang="en-US" sz="1200" spc="-15" dirty="0">
                <a:cs typeface="Gill Sans MT"/>
              </a:rPr>
              <a:t>behaviors </a:t>
            </a:r>
            <a:r>
              <a:rPr lang="en-US" sz="1200" spc="-5" dirty="0">
                <a:cs typeface="Gill Sans MT"/>
              </a:rPr>
              <a:t>that can </a:t>
            </a:r>
            <a:r>
              <a:rPr lang="en-US" sz="1200" dirty="0">
                <a:cs typeface="Gill Sans MT"/>
              </a:rPr>
              <a:t>be </a:t>
            </a:r>
            <a:r>
              <a:rPr lang="en-US" sz="1200" spc="-5" dirty="0">
                <a:cs typeface="Gill Sans MT"/>
              </a:rPr>
              <a:t>taught </a:t>
            </a:r>
            <a:r>
              <a:rPr lang="en-US" sz="1200" dirty="0">
                <a:cs typeface="Gill Sans MT"/>
              </a:rPr>
              <a:t>&amp; serve  </a:t>
            </a:r>
            <a:r>
              <a:rPr lang="en-US" sz="1200" spc="-5" dirty="0">
                <a:cs typeface="Gill Sans MT"/>
              </a:rPr>
              <a:t>similar </a:t>
            </a:r>
            <a:r>
              <a:rPr lang="en-US" sz="1200" dirty="0">
                <a:cs typeface="Gill Sans MT"/>
              </a:rPr>
              <a:t>function.</a:t>
            </a:r>
          </a:p>
          <a:p>
            <a:pPr marL="12700" marR="5080" indent="0">
              <a:lnSpc>
                <a:spcPts val="2920"/>
              </a:lnSpc>
              <a:spcBef>
                <a:spcPts val="1050"/>
              </a:spcBef>
              <a:buClr>
                <a:srgbClr val="9BAFB5"/>
              </a:buClr>
              <a:buFont typeface="Arial"/>
              <a:buNone/>
              <a:tabLst>
                <a:tab pos="241935" algn="l"/>
              </a:tabLst>
            </a:pPr>
            <a:endParaRPr lang="en-US" dirty="0"/>
          </a:p>
          <a:p>
            <a:pPr marL="12700" marR="5080" indent="0">
              <a:lnSpc>
                <a:spcPts val="2920"/>
              </a:lnSpc>
              <a:spcBef>
                <a:spcPts val="1050"/>
              </a:spcBef>
              <a:buClr>
                <a:srgbClr val="9BAFB5"/>
              </a:buClr>
              <a:buFont typeface="Arial"/>
              <a:buNone/>
              <a:tabLst>
                <a:tab pos="241935" algn="l"/>
              </a:tabLst>
            </a:pPr>
            <a:endParaRPr lang="en-US" sz="1200" dirty="0">
              <a:cs typeface="Gill Sans MT"/>
            </a:endParaRPr>
          </a:p>
          <a:p>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The cycle generally begins with this Calm Stage. And, although not every child comes to school calm, we’d think at some point in their life they have some calm experience. And then something sets that child off, and that’s called a trigger. And sometimes those are school-based things, like assemblies or a schedule change or being given a difficult assignment, something like that. Or it can be </a:t>
            </a:r>
            <a:r>
              <a:rPr lang="en-US" sz="1200" b="0" i="0" kern="1200" dirty="0" err="1">
                <a:solidFill>
                  <a:schemeClr val="tx1"/>
                </a:solidFill>
                <a:effectLst/>
                <a:latin typeface="+mn-lt"/>
                <a:ea typeface="+mn-ea"/>
                <a:cs typeface="+mn-cs"/>
              </a:rPr>
              <a:t>nonschool</a:t>
            </a:r>
            <a:r>
              <a:rPr lang="en-US" sz="1200" b="0" i="0" kern="1200" dirty="0">
                <a:solidFill>
                  <a:schemeClr val="tx1"/>
                </a:solidFill>
                <a:effectLst/>
                <a:latin typeface="+mn-lt"/>
                <a:ea typeface="+mn-ea"/>
                <a:cs typeface="+mn-cs"/>
              </a:rPr>
              <a:t>-based. It could be coming to school tired or hungry or having had an argument with your parents before you get there. And then, if those triggers aren’t noticed, then the behavior will move from signs of agitation to acceleration. And then acceleration can last for kind of a long phase. And then it will continue to escalate if it’s not nipped in the bud right there, and then eventually the behavior peaks out. Then there is a de-escalation and then a recovery. So it kind of looks like you are climbing a mountain. You’re going up and then down.</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90704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59712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4</a:t>
            </a:fld>
            <a:endParaRPr lang="en-US"/>
          </a:p>
        </p:txBody>
      </p:sp>
    </p:spTree>
    <p:extLst>
      <p:ext uri="{BB962C8B-B14F-4D97-AF65-F5344CB8AC3E}">
        <p14:creationId xmlns:p14="http://schemas.microsoft.com/office/powerpoint/2010/main" val="44941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85000" lnSpcReduction="10000"/>
          </a:bodyPr>
          <a:lstStyle/>
          <a:p>
            <a:r>
              <a:rPr lang="en-US" sz="1200" b="0" i="0" kern="1200" dirty="0">
                <a:solidFill>
                  <a:schemeClr val="tx1"/>
                </a:solidFill>
                <a:effectLst/>
                <a:latin typeface="+mn-lt"/>
                <a:ea typeface="+mn-ea"/>
                <a:cs typeface="+mn-cs"/>
              </a:rPr>
              <a:t>I would say that the very best discipline plan is a good lesson plan. And, really, it’s being attentive during this time. It’s providing children with both contingent and noncontingent attention. Most of us are learning about contingent attention: That when a child does something good, like when they complete their work or when they earn an A or when they do something nice for another child, we as teachers are trained to recognize that and say something very specific like, “I appreciated the fact you shared your eraser with Johnny because he had a problem and didn’t have an eraser.” But there’s also, during this Calm Phase, another way of maintaining that is just by offering children noncontingent attention. That just by virtue of being in your classroom there’s going to be some dialogue, some interaction. Whether you greet them at the door, and it doesn’t even have to be a compliment, it’s, “Hey, you know, I missed you yesterday,” or, “What’s going on? What’s going on with your family?” or, “Did you notice I did this new bulletin board?” Just something so they can recognize that you are a human being and you value them as a human being. And it creates this, again, calm, supportive, instructionally focused </a:t>
            </a:r>
            <a:r>
              <a:rPr lang="en-US" sz="1200" b="0" i="0" kern="1200" dirty="0" err="1">
                <a:solidFill>
                  <a:schemeClr val="tx1"/>
                </a:solidFill>
                <a:effectLst/>
                <a:latin typeface="+mn-lt"/>
                <a:ea typeface="+mn-ea"/>
                <a:cs typeface="+mn-cs"/>
              </a:rPr>
              <a:t>classroom.</a:t>
            </a:r>
            <a:r>
              <a:rPr dirty="0" err="1"/>
              <a:t>“To</a:t>
            </a:r>
            <a:r>
              <a:rPr dirty="0"/>
              <a:t> all outward appearances, their  behavior is appropriate,  generally cooperative, and  responsive to the teacher’s  directions and expectations.”  (Colvin, 2004)</a:t>
            </a:r>
            <a:endParaRPr lang="en-US" dirty="0"/>
          </a:p>
          <a:p>
            <a:r>
              <a:rPr lang="en-US" sz="1200" b="0" i="0" kern="1200" dirty="0">
                <a:solidFill>
                  <a:schemeClr val="tx1"/>
                </a:solidFill>
                <a:effectLst/>
                <a:latin typeface="+mn-lt"/>
                <a:ea typeface="+mn-ea"/>
                <a:cs typeface="+mn-cs"/>
              </a:rPr>
              <a:t>In the Calm Phase, student behavior is characterized as goal-directed, compliant, cooperative, and academically engaged. Students are responsive to teacher praise and are receptive to working with their peers. Overall, students are behaving in accordance with the guidelines specified in the classroom management plan.</a:t>
            </a:r>
          </a:p>
          <a:p>
            <a:r>
              <a:rPr lang="en-US" sz="1200" b="0" i="0" kern="1200" dirty="0">
                <a:solidFill>
                  <a:schemeClr val="tx1"/>
                </a:solidFill>
                <a:effectLst/>
                <a:latin typeface="+mn-lt"/>
                <a:ea typeface="+mn-ea"/>
                <a:cs typeface="+mn-cs"/>
              </a:rPr>
              <a:t>One of the best ways to prevent problem behaviors from occurring is to keep students in the Calm Phase. This can be done by:</a:t>
            </a:r>
          </a:p>
          <a:p>
            <a:r>
              <a:rPr lang="en-US" sz="1200" b="0" i="0" kern="1200" dirty="0">
                <a:solidFill>
                  <a:schemeClr val="tx1"/>
                </a:solidFill>
                <a:effectLst/>
                <a:latin typeface="+mn-lt"/>
                <a:ea typeface="+mn-ea"/>
                <a:cs typeface="+mn-cs"/>
              </a:rPr>
              <a:t>Creating a sound classroom structure of a kind specified in your classroom management plan</a:t>
            </a:r>
          </a:p>
          <a:p>
            <a:r>
              <a:rPr lang="en-US" sz="1200" b="0" i="0" kern="1200" dirty="0">
                <a:solidFill>
                  <a:schemeClr val="tx1"/>
                </a:solidFill>
                <a:effectLst/>
                <a:latin typeface="+mn-lt"/>
                <a:ea typeface="+mn-ea"/>
                <a:cs typeface="+mn-cs"/>
              </a:rPr>
              <a:t>Explicitly teaching social and behavioral expectations to students</a:t>
            </a:r>
          </a:p>
          <a:p>
            <a:r>
              <a:rPr lang="en-US" sz="1200" b="0" i="0" kern="1200" dirty="0">
                <a:solidFill>
                  <a:schemeClr val="tx1"/>
                </a:solidFill>
                <a:effectLst/>
                <a:latin typeface="+mn-lt"/>
                <a:ea typeface="+mn-ea"/>
                <a:cs typeface="+mn-cs"/>
              </a:rPr>
              <a:t>Giving students sufficient levels of attention for meeting your expectations</a:t>
            </a:r>
          </a:p>
          <a:p>
            <a:endParaRPr lang="en-US" dirty="0"/>
          </a:p>
          <a:p>
            <a:endParaRPr lang="en-US" dirty="0"/>
          </a:p>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49</a:t>
            </a:fld>
            <a:endParaRPr lang="en-US"/>
          </a:p>
        </p:txBody>
      </p:sp>
    </p:spTree>
    <p:extLst>
      <p:ext uri="{BB962C8B-B14F-4D97-AF65-F5344CB8AC3E}">
        <p14:creationId xmlns:p14="http://schemas.microsoft.com/office/powerpoint/2010/main" val="925578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50</a:t>
            </a:fld>
            <a:endParaRPr lang="en-US"/>
          </a:p>
        </p:txBody>
      </p:sp>
    </p:spTree>
    <p:extLst>
      <p:ext uri="{BB962C8B-B14F-4D97-AF65-F5344CB8AC3E}">
        <p14:creationId xmlns:p14="http://schemas.microsoft.com/office/powerpoint/2010/main" val="603098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“Triggers  are defined as those events that  set off the cycle of acting out  behavior. Other names for  triggers include: antecedents,  aversive stimuli or negative  circumstances.”</a:t>
            </a:r>
          </a:p>
          <a:p>
            <a:r>
              <a:rPr lang="en-US" sz="1200" b="0" i="0" kern="1200" dirty="0">
                <a:solidFill>
                  <a:schemeClr val="tx1"/>
                </a:solidFill>
                <a:effectLst/>
                <a:latin typeface="+mn-lt"/>
                <a:ea typeface="+mn-ea"/>
                <a:cs typeface="+mn-cs"/>
              </a:rPr>
              <a:t>During the Trigger Phase, student misbehavior can be triggered by a concern that is left unaddressed. Such concerns can take place either within or beyond the school day.</a:t>
            </a:r>
          </a:p>
          <a:p>
            <a:r>
              <a:rPr lang="en-US" sz="1200" b="0" i="0" kern="1200" dirty="0">
                <a:solidFill>
                  <a:schemeClr val="tx1"/>
                </a:solidFill>
                <a:effectLst/>
                <a:latin typeface="+mn-lt"/>
                <a:ea typeface="+mn-ea"/>
                <a:cs typeface="+mn-cs"/>
              </a:rPr>
              <a:t>School-based triggers may include:</a:t>
            </a:r>
          </a:p>
          <a:p>
            <a:r>
              <a:rPr lang="en-US" sz="1200" b="0" i="0" kern="1200" dirty="0">
                <a:solidFill>
                  <a:schemeClr val="tx1"/>
                </a:solidFill>
                <a:effectLst/>
                <a:latin typeface="+mn-lt"/>
                <a:ea typeface="+mn-ea"/>
                <a:cs typeface="+mn-cs"/>
              </a:rPr>
              <a:t>A negative interaction with a teacher</a:t>
            </a:r>
          </a:p>
          <a:p>
            <a:r>
              <a:rPr lang="en-US" sz="1200" b="0" i="0" kern="1200" dirty="0">
                <a:solidFill>
                  <a:schemeClr val="tx1"/>
                </a:solidFill>
                <a:effectLst/>
                <a:latin typeface="+mn-lt"/>
                <a:ea typeface="+mn-ea"/>
                <a:cs typeface="+mn-cs"/>
              </a:rPr>
              <a:t>An argument with a peer</a:t>
            </a:r>
          </a:p>
          <a:p>
            <a:r>
              <a:rPr lang="en-US" sz="1200" b="0" i="0" kern="1200" dirty="0">
                <a:solidFill>
                  <a:schemeClr val="tx1"/>
                </a:solidFill>
                <a:effectLst/>
                <a:latin typeface="+mn-lt"/>
                <a:ea typeface="+mn-ea"/>
                <a:cs typeface="+mn-cs"/>
              </a:rPr>
              <a:t>A change in the daily schedule (e.g., an assembly)</a:t>
            </a:r>
          </a:p>
          <a:p>
            <a:r>
              <a:rPr lang="en-US" sz="1200" b="0" i="0" kern="1200" dirty="0">
                <a:solidFill>
                  <a:schemeClr val="tx1"/>
                </a:solidFill>
                <a:effectLst/>
                <a:latin typeface="+mn-lt"/>
                <a:ea typeface="+mn-ea"/>
                <a:cs typeface="+mn-cs"/>
              </a:rPr>
              <a:t>High rate of failure on an academic task</a:t>
            </a:r>
          </a:p>
          <a:p>
            <a:r>
              <a:rPr lang="en-US" sz="1200" b="0" i="0" kern="1200" dirty="0">
                <a:solidFill>
                  <a:schemeClr val="tx1"/>
                </a:solidFill>
                <a:effectLst/>
                <a:latin typeface="+mn-lt"/>
                <a:ea typeface="+mn-ea"/>
                <a:cs typeface="+mn-cs"/>
              </a:rPr>
              <a:t>Confusion about an assignment</a:t>
            </a:r>
          </a:p>
          <a:p>
            <a:r>
              <a:rPr lang="en-US" sz="1200" b="0" i="0" kern="1200" dirty="0" err="1">
                <a:solidFill>
                  <a:schemeClr val="tx1"/>
                </a:solidFill>
                <a:effectLst/>
                <a:latin typeface="+mn-lt"/>
                <a:ea typeface="+mn-ea"/>
                <a:cs typeface="+mn-cs"/>
              </a:rPr>
              <a:t>Nonschool</a:t>
            </a:r>
            <a:r>
              <a:rPr lang="en-US" sz="1200" b="0" i="0" kern="1200" dirty="0">
                <a:solidFill>
                  <a:schemeClr val="tx1"/>
                </a:solidFill>
                <a:effectLst/>
                <a:latin typeface="+mn-lt"/>
                <a:ea typeface="+mn-ea"/>
                <a:cs typeface="+mn-cs"/>
              </a:rPr>
              <a:t>-based triggers may include:</a:t>
            </a:r>
          </a:p>
          <a:p>
            <a:r>
              <a:rPr lang="en-US" sz="1200" b="0" i="0" kern="1200" dirty="0">
                <a:solidFill>
                  <a:schemeClr val="tx1"/>
                </a:solidFill>
                <a:effectLst/>
                <a:latin typeface="+mn-lt"/>
                <a:ea typeface="+mn-ea"/>
                <a:cs typeface="+mn-cs"/>
              </a:rPr>
              <a:t>Hunger</a:t>
            </a:r>
          </a:p>
          <a:p>
            <a:r>
              <a:rPr lang="en-US" sz="1200" b="0" i="0" kern="1200" dirty="0">
                <a:solidFill>
                  <a:schemeClr val="tx1"/>
                </a:solidFill>
                <a:effectLst/>
                <a:latin typeface="+mn-lt"/>
                <a:ea typeface="+mn-ea"/>
                <a:cs typeface="+mn-cs"/>
              </a:rPr>
              <a:t>Lack of sleep</a:t>
            </a:r>
          </a:p>
          <a:p>
            <a:r>
              <a:rPr lang="en-US" sz="1200" b="0" i="0" kern="1200" dirty="0">
                <a:solidFill>
                  <a:schemeClr val="tx1"/>
                </a:solidFill>
                <a:effectLst/>
                <a:latin typeface="+mn-lt"/>
                <a:ea typeface="+mn-ea"/>
                <a:cs typeface="+mn-cs"/>
              </a:rPr>
              <a:t>Medical problems</a:t>
            </a:r>
          </a:p>
          <a:p>
            <a:r>
              <a:rPr lang="en-US" sz="1200" b="0" i="0" kern="1200" dirty="0">
                <a:solidFill>
                  <a:schemeClr val="tx1"/>
                </a:solidFill>
                <a:effectLst/>
                <a:latin typeface="+mn-lt"/>
                <a:ea typeface="+mn-ea"/>
                <a:cs typeface="+mn-cs"/>
              </a:rPr>
              <a:t>Stressful home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Fortunately, teachers can use formal problem-solving strategies and precorrection plans to help students anticipate and prevent, or effectively respond to, these triggers to prevent behavior from escalating into more serious phases of the acting-out cycle</a:t>
            </a:r>
            <a:endParaRPr lang="en-US" dirty="0"/>
          </a:p>
          <a:p>
            <a:endParaRPr dirty="0"/>
          </a:p>
        </p:txBody>
      </p:sp>
    </p:spTree>
    <p:extLst>
      <p:ext uri="{BB962C8B-B14F-4D97-AF65-F5344CB8AC3E}">
        <p14:creationId xmlns:p14="http://schemas.microsoft.com/office/powerpoint/2010/main" val="3528661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53</a:t>
            </a:fld>
            <a:endParaRPr lang="en-US"/>
          </a:p>
        </p:txBody>
      </p:sp>
    </p:spTree>
    <p:extLst>
      <p:ext uri="{BB962C8B-B14F-4D97-AF65-F5344CB8AC3E}">
        <p14:creationId xmlns:p14="http://schemas.microsoft.com/office/powerpoint/2010/main" val="3750656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r>
              <a:rPr lang="en-US" sz="1200" b="0" i="0" kern="1200" dirty="0">
                <a:solidFill>
                  <a:schemeClr val="tx1"/>
                </a:solidFill>
                <a:effectLst/>
                <a:latin typeface="+mn-lt"/>
                <a:ea typeface="+mn-ea"/>
                <a:cs typeface="+mn-cs"/>
              </a:rPr>
              <a:t>The Agitation Phase is often rather long. In general, behavior is unfocused. Some students demonstrate agitation by increasing behaviors such as darting their eyes or tapping their hands, moving in and out of groups, and starting and stopping activities. In contrast, other students decrease movement by disengaging from groups, staring off into space, or lowering their involvement in instructional activities. Both are evidence that they have disconnected from the learning experience.</a:t>
            </a:r>
          </a:p>
          <a:p>
            <a:r>
              <a:rPr lang="en-US" sz="1200" b="0" i="0" kern="1200" dirty="0">
                <a:solidFill>
                  <a:schemeClr val="tx1"/>
                </a:solidFill>
                <a:effectLst/>
                <a:latin typeface="+mn-lt"/>
                <a:ea typeface="+mn-ea"/>
                <a:cs typeface="+mn-cs"/>
              </a:rPr>
              <a:t>It is imperative that teachers identify and interrupt the acting-out cycle during, or preferably before, the Agitation Phase. If the cycle is not stopped, student behavior will likely increase to more severe forms of behavior such as verbal and physical aggression.</a:t>
            </a:r>
          </a:p>
          <a:p>
            <a:r>
              <a:rPr lang="en-US" sz="1200" b="0" i="0" kern="1200" dirty="0">
                <a:solidFill>
                  <a:schemeClr val="tx1"/>
                </a:solidFill>
                <a:effectLst/>
                <a:latin typeface="+mn-lt"/>
                <a:ea typeface="+mn-ea"/>
                <a:cs typeface="+mn-cs"/>
              </a:rPr>
              <a:t>Once you see these symptoms of agitation, there’s a couple of different strategies…and it’s important that you use these early on in this phase, because if they’re used later in the phase it could set the child off, to set them into the next stage of the acting-out cycle. But one approach is just to simply say, “It seems like you’re struggling right now and having a hard time staying on task,” or, “How can help you?”, “Would you like to go take your assignment and work in the back of the classroom?” or, “I’ve got this other area over here. Why don’t you move over here? Would you like to work with a partner on this?” So it’s before the behaviors become out of control. Because you don’t want to reinforce out-of-control behavior, but when you’re seeing that they’re struggling, they may not even be realizing yet that they’re having a hard time. Or sometimes you don’t ask them, you just simply say, “At this point we’re going to go ahead and grab a partner to finish up the last half of the activity and check your work, so I’d like you…” and then you’d number all of the children off, “One, two, one, two.” You kind of pair the kids up. But you need to shift something that’s happening in your instruction, and it doesn’t necessarily always have to be a change for the whole class. But, typically, if you have a child that’s disengaging like that, that’s not going to be the only child. And, as a teacher, hopefully you’re strong enough in your instruction and your talent to realize that, </a:t>
            </a:r>
            <a:r>
              <a:rPr lang="en-US" sz="1200" b="0" i="1" kern="1200" dirty="0">
                <a:solidFill>
                  <a:schemeClr val="tx1"/>
                </a:solidFill>
                <a:effectLst/>
                <a:latin typeface="+mn-lt"/>
                <a:ea typeface="+mn-ea"/>
                <a:cs typeface="+mn-cs"/>
              </a:rPr>
              <a:t>Maybe it’s time for me to shift something that I’m doing rather than it being a “within child” problem; it could be an instructional problem</a:t>
            </a:r>
            <a:r>
              <a:rPr lang="en-US" sz="1200" b="0" i="0" kern="1200" dirty="0">
                <a:solidFill>
                  <a:schemeClr val="tx1"/>
                </a:solidFill>
                <a:effectLst/>
                <a:latin typeface="+mn-lt"/>
                <a:ea typeface="+mn-ea"/>
                <a:cs typeface="+mn-cs"/>
              </a:rPr>
              <a:t>. So you would shift in that method. It’s much like wearing a necklace, like if you have a pearl necklace. Each little link is attached to the next, and all you have to do to stop the behavior problem from running the whole chain of your necklace, if you will, is cut it at one point. And it’s much easier to do that either at the Trigger Stage or the Agitation Phase. Because at that point, the discrepancy between where the behavior is and where the behavior you want it to be is so narrow that it’s much easier to get the kids back on track at that point.</a:t>
            </a:r>
            <a:endParaRPr dirty="0"/>
          </a:p>
        </p:txBody>
      </p:sp>
    </p:spTree>
    <p:extLst>
      <p:ext uri="{BB962C8B-B14F-4D97-AF65-F5344CB8AC3E}">
        <p14:creationId xmlns:p14="http://schemas.microsoft.com/office/powerpoint/2010/main" val="838134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55</a:t>
            </a:fld>
            <a:endParaRPr lang="en-US"/>
          </a:p>
        </p:txBody>
      </p:sp>
    </p:spTree>
    <p:extLst>
      <p:ext uri="{BB962C8B-B14F-4D97-AF65-F5344CB8AC3E}">
        <p14:creationId xmlns:p14="http://schemas.microsoft.com/office/powerpoint/2010/main" val="3249040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During the Acceleration Phase, student behavior becomes more focused in an effort to engage the teacher. Specifically, students use a variety of behaviors (e.g., questioning, arguing, refusing to work, committing minor property destruction) to engage the teacher and interfere with instruction. Sometimes students will complete the required assignments but will produce poor-quality work or will complete only a portion of the assignment. Although the Acceleration Phase is in the middle of the acting-out behavior cycle, indicating that the behavioral concern has been building for some time, this is often when teachers first recognize that a problem is occurring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“Triggers  are defined as those events that  set off the cycle of acting out  behavior. Other names for  triggers include: antecedents,  aversive stimuli or negative  circumstances.”</a:t>
            </a:r>
          </a:p>
          <a:p>
            <a:r>
              <a:rPr lang="en-US" sz="1200" b="0" i="0" kern="1200" dirty="0">
                <a:solidFill>
                  <a:schemeClr val="tx1"/>
                </a:solidFill>
                <a:effectLst/>
                <a:latin typeface="+mn-lt"/>
                <a:ea typeface="+mn-ea"/>
                <a:cs typeface="+mn-cs"/>
              </a:rPr>
              <a:t>Typically, without any kind of awareness training about the acting-out cycle, this is where teachers will notice that there’s a problem for the first time, and this is when the kid is trying to take you on. They’re making statements to try to engage you in an argument. It’s like, “This is so boring. I did this when I was in third grade. I cannot believe I have to do this again.” They’re trying to provoke you as a teacher. And your typical response is to say, you know, “You need to do this because I told you this is what needs to be done.” And then you find yourself engaged in an argument with a 12-year-old. But at this point, it’s critical that you not engage in sarcasm and that you allow the child time to kind of manage their behavior. And so you need to be able to say things like, “I know you’re upset right now, but I really need you to start these problems.” And maybe your intervention, at that point, is a highlighter. You underline the first three problems and you say, “When you get these three done, please check them with a partner, and I’ll be right back to check on you after that.” And they will probably make a comment when you walk away, but that’s not the time to deal with that comment. You’re going to have to lose the battle to win the war kind of a thing. Because if you engage them then you will propel them into the next stage. And another symptom that is going to show up for this is that a lot of kids will do partial compliance during this time. So if you tell them to do the assignment, they’ll do it in a very, very sloppy or rushed way and just turn it in and think that’s good enough. And sometimes as the teacher, and this is hard to do, you’re going to have to just say, “Okay, I appreciate that. However, this last one is so unreadable. I can’t do this, so please erase just this last one and finish it.” But if you told him to go back and re-do that whole assignment at that moment, you would push them over the edge.</a:t>
            </a:r>
          </a:p>
          <a:p>
            <a:r>
              <a:rPr lang="en-US" sz="1200" b="0" i="0" kern="1200" dirty="0">
                <a:solidFill>
                  <a:schemeClr val="tx1"/>
                </a:solidFill>
                <a:effectLst/>
                <a:latin typeface="+mn-lt"/>
                <a:ea typeface="+mn-ea"/>
                <a:cs typeface="+mn-cs"/>
              </a:rPr>
              <a:t>Interviewer: So, in summary, the best way a teacher can interrupt the Acceleration Phase is to…</a:t>
            </a:r>
          </a:p>
          <a:p>
            <a:r>
              <a:rPr lang="en-US" sz="1200" b="0" i="0" kern="1200" dirty="0">
                <a:solidFill>
                  <a:schemeClr val="tx1"/>
                </a:solidFill>
                <a:effectLst/>
                <a:latin typeface="+mn-lt"/>
                <a:ea typeface="+mn-ea"/>
                <a:cs typeface="+mn-cs"/>
              </a:rPr>
              <a:t>Kathleen Lane: Offer a prompt and walk away. Make the request known, and then give the child the opportunity to respond. And then give them immediate reinforcement as soon as you see them engage: “I really appreciate you getting back on track. That’s great.”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dirty="0"/>
          </a:p>
        </p:txBody>
      </p:sp>
    </p:spTree>
    <p:extLst>
      <p:ext uri="{BB962C8B-B14F-4D97-AF65-F5344CB8AC3E}">
        <p14:creationId xmlns:p14="http://schemas.microsoft.com/office/powerpoint/2010/main" val="2700004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31BCE-38AF-48EC-B02D-0712DC2ACFD9}" type="slidenum">
              <a:rPr lang="en-US" smtClean="0"/>
              <a:pPr/>
              <a:t>57</a:t>
            </a:fld>
            <a:endParaRPr lang="en-US"/>
          </a:p>
        </p:txBody>
      </p:sp>
    </p:spTree>
    <p:extLst>
      <p:ext uri="{BB962C8B-B14F-4D97-AF65-F5344CB8AC3E}">
        <p14:creationId xmlns:p14="http://schemas.microsoft.com/office/powerpoint/2010/main" val="3660906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85000" lnSpcReduction="20000"/>
          </a:bodyPr>
          <a:lstStyle/>
          <a:p>
            <a:r>
              <a:rPr lang="en-US" sz="1200" b="0" i="0" kern="1200" dirty="0">
                <a:solidFill>
                  <a:schemeClr val="tx1"/>
                </a:solidFill>
                <a:effectLst/>
                <a:latin typeface="+mn-lt"/>
                <a:ea typeface="+mn-ea"/>
                <a:cs typeface="+mn-cs"/>
              </a:rPr>
              <a:t>During the Peak Phase, behavior is clearly out of control. At this point, prevention of the problem behavior is not possible, and the teacher is forced to deal with it. Students may physically assault others, hurt themselves, cry hysterically, or destroy property–any of which might lead to devastating outcomes. Because the behavior at this point is often loud and explosive and then abruptly ends, the Peak Phase tends to be a short one. However, the aftermath of this critical event, or “behavioral earthquake,” is often quite serious. For obvious reasons, it is best to prevent behaviors from escalating to this point.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overriding consideration during this Peak Phase of the acting-out cycle is to maintain safety of both the child who is acting out and the other children in the classroom, to ensure that people are not getting hurt. And in order to do that, you need to find out at the onset what is your school’s plan for responding to this type of behavior. And this is specific to every school, as to what you’re supposed to do if a student is completely out-of-control. In some schools, what they’ll do is they will have the students who are in control line up and wait outside the door. Often times they’ll call a vice-principal or some other disciplinary figure to come remove the child who is acting out. So there’s a variety of different methods that respond. And what’s important for the teacher to know ahead of time, before the very first day of school, is find out </a:t>
            </a:r>
            <a:r>
              <a:rPr lang="en-US" sz="1200" b="0" i="1" kern="1200" dirty="0">
                <a:solidFill>
                  <a:schemeClr val="tx1"/>
                </a:solidFill>
                <a:effectLst/>
                <a:latin typeface="+mn-lt"/>
                <a:ea typeface="+mn-ea"/>
                <a:cs typeface="+mn-cs"/>
              </a:rPr>
              <a:t>how does your school want you to respond to those types of problems</a:t>
            </a:r>
            <a:r>
              <a:rPr lang="en-US" sz="1200" b="0" i="0" kern="1200" dirty="0">
                <a:solidFill>
                  <a:schemeClr val="tx1"/>
                </a:solidFill>
                <a:effectLst/>
                <a:latin typeface="+mn-lt"/>
                <a:ea typeface="+mn-ea"/>
                <a:cs typeface="+mn-cs"/>
              </a:rPr>
              <a:t>. Is the goal to keep all the kids in the classroom? Is the goal to remove the child who’s acting out? A lot of schools have a removal policy at that point, where they will send the child to on-campus suspension or phone a parent. The downside of that though, I have to say, is that you are teaching that child that if you act like this, you can escape my classroom. So if the child’s whole goal is to get out of a situation where they are not comfortable—either because they can’t do or don’t want to do what’s taking place in that classroom you’re in danger of reinforcing some very inappropriate behavior. So you have to be careful. Get it over with as quickly as possible, and get out of this phase so that you can restore the environment, debrief the child, and get back on track instructionally. But you have to keep everybody safe.</a:t>
            </a:r>
            <a:endParaRPr dirty="0"/>
          </a:p>
        </p:txBody>
      </p:sp>
    </p:spTree>
    <p:extLst>
      <p:ext uri="{BB962C8B-B14F-4D97-AF65-F5344CB8AC3E}">
        <p14:creationId xmlns:p14="http://schemas.microsoft.com/office/powerpoint/2010/main" val="114654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fundamental purpose of PBIS is to make schools more effective and equitable learning environments through establishing safe, positive and predictable behaviors. To make this happen, there must be a personal shift in our thinking, feelings and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From</a:t>
            </a:r>
            <a:r>
              <a:rPr lang="en-US" sz="1200" b="1" kern="1200" baseline="0" dirty="0">
                <a:solidFill>
                  <a:schemeClr val="tx1"/>
                </a:solidFill>
                <a:effectLst/>
                <a:latin typeface="+mn-lt"/>
                <a:ea typeface="+mn-ea"/>
                <a:cs typeface="+mn-cs"/>
              </a:rPr>
              <a:t> looking for what they are doing wrong to looking for what they are doing right</a:t>
            </a:r>
            <a:endParaRPr lang="en-US" sz="1200" b="1" kern="1200" dirty="0">
              <a:solidFill>
                <a:schemeClr val="tx1"/>
              </a:solidFill>
              <a:effectLst/>
              <a:latin typeface="+mn-lt"/>
              <a:ea typeface="+mn-ea"/>
              <a:cs typeface="+mn-cs"/>
            </a:endParaRPr>
          </a:p>
          <a:p>
            <a:endParaRPr lang="en-US" altLang="en-US" b="1"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BA7283-50DB-43DD-8A65-C80036E94656}" type="slidenum">
              <a:rPr lang="en-US" altLang="en-US" smtClean="0"/>
              <a:pPr/>
              <a:t>5</a:t>
            </a:fld>
            <a:endParaRPr lang="en-US" altLang="en-US"/>
          </a:p>
        </p:txBody>
      </p:sp>
    </p:spTree>
    <p:extLst>
      <p:ext uri="{BB962C8B-B14F-4D97-AF65-F5344CB8AC3E}">
        <p14:creationId xmlns:p14="http://schemas.microsoft.com/office/powerpoint/2010/main" val="454886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lnSpcReduction="10000"/>
          </a:bodyPr>
          <a:lstStyle/>
          <a:p>
            <a:r>
              <a:rPr lang="en-US" sz="1200" b="0" i="0" kern="1200" dirty="0">
                <a:solidFill>
                  <a:schemeClr val="tx1"/>
                </a:solidFill>
                <a:effectLst/>
                <a:latin typeface="+mn-lt"/>
                <a:ea typeface="+mn-ea"/>
                <a:cs typeface="+mn-cs"/>
              </a:rPr>
              <a:t>When students come out of the Peak Phase, they may be confused, disoriented, and far less agitated. Many students will withdraw, deny any responsibility or involvement, attempt to blame others, and even try to reconcile with those they harmed or offended. Although students will most likely not want to discuss the incident, they are often responsive to directions.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Most likely, during this time, they’re not going to want to talk about the incident. And most oftentimes, teachers don’t want to talk about it because they’re afraid of re-escalating the child. The good thing is, these children are pretty receptive to directions at this point. So you need to figure out a way to give them a way to get out of this with some dignity. So oftentimes what teachers will do is put the child in a different area, not a timeout area, but a separate area in the classroom. Then you give them an independent activity that’s at their instructional level. So it might be a worksheet, it could be writing their spelling words three times each, it could be—at the high school level—it could be a journal: “Go ahead and write about what just happened,” kind of a thing. But it’s a short assignment that removes the child from the attention of the other kids in the classroom. It gives you a couple minutes—not many, two to three—as a teacher to get the other kids back on task and then you can re-approach this child in the next stage</a:t>
            </a:r>
            <a:endParaRPr dirty="0"/>
          </a:p>
        </p:txBody>
      </p:sp>
    </p:spTree>
    <p:extLst>
      <p:ext uri="{BB962C8B-B14F-4D97-AF65-F5344CB8AC3E}">
        <p14:creationId xmlns:p14="http://schemas.microsoft.com/office/powerpoint/2010/main" val="3333430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3230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002060"/>
                </a:solidFill>
                <a:latin typeface="Eras Medium ITC" panose="020B0602030504020804" pitchFamily="34" charset="0"/>
              </a:rPr>
              <a:t>Major characteristic patterns of behavior commonly exhibited by </a:t>
            </a:r>
          </a:p>
          <a:p>
            <a:r>
              <a:rPr lang="en-US" sz="1400" b="1" dirty="0">
                <a:solidFill>
                  <a:srgbClr val="002060"/>
                </a:solidFill>
                <a:latin typeface="Eras Medium ITC" panose="020B0602030504020804" pitchFamily="34" charset="0"/>
              </a:rPr>
              <a:t>students with </a:t>
            </a:r>
            <a:r>
              <a:rPr lang="en-US" sz="1200" b="1" dirty="0">
                <a:solidFill>
                  <a:srgbClr val="3333CC"/>
                </a:solidFill>
                <a:latin typeface="Eras Medium ITC" panose="020B0602030504020804" pitchFamily="34" charset="0"/>
              </a:rPr>
              <a:t>ASD:</a:t>
            </a:r>
          </a:p>
          <a:p>
            <a:pPr algn="ctr"/>
            <a:endParaRPr lang="en-US" sz="1200" b="1" dirty="0">
              <a:solidFill>
                <a:srgbClr val="3333CC"/>
              </a:solidFill>
              <a:latin typeface="Eras Medium ITC" panose="020B0602030504020804" pitchFamily="34" charset="0"/>
            </a:endParaRPr>
          </a:p>
          <a:p>
            <a:r>
              <a:rPr lang="en-US" sz="1200" dirty="0">
                <a:solidFill>
                  <a:srgbClr val="3333CC"/>
                </a:solidFill>
                <a:latin typeface="Eras Medium ITC" panose="020B0602030504020804" pitchFamily="34" charset="0"/>
              </a:rPr>
              <a:t>Deficits in social interaction, communication and/or cognitive abilities</a:t>
            </a:r>
          </a:p>
          <a:p>
            <a:endParaRPr lang="en-US" sz="1200" dirty="0">
              <a:solidFill>
                <a:srgbClr val="3333CC"/>
              </a:solidFill>
              <a:latin typeface="Eras Medium ITC" panose="020B0602030504020804" pitchFamily="34" charset="0"/>
            </a:endParaRPr>
          </a:p>
          <a:p>
            <a:r>
              <a:rPr lang="en-US" sz="1200" dirty="0">
                <a:solidFill>
                  <a:srgbClr val="3333CC"/>
                </a:solidFill>
                <a:latin typeface="Eras Medium ITC" panose="020B0602030504020804" pitchFamily="34" charset="0"/>
              </a:rPr>
              <a:t>Restricted, repetitive patterns of behavior, interests, and activities</a:t>
            </a:r>
          </a:p>
          <a:p>
            <a:endParaRPr lang="en-US" sz="1200" dirty="0">
              <a:solidFill>
                <a:srgbClr val="3333CC"/>
              </a:solidFill>
              <a:latin typeface="Eras Medium ITC" panose="020B0602030504020804" pitchFamily="34" charset="0"/>
            </a:endParaRPr>
          </a:p>
          <a:p>
            <a:r>
              <a:rPr lang="en-US" sz="1200" dirty="0">
                <a:solidFill>
                  <a:srgbClr val="3333CC"/>
                </a:solidFill>
                <a:latin typeface="Eras Medium ITC" panose="020B0602030504020804" pitchFamily="34" charset="0"/>
              </a:rPr>
              <a:t>Atypical responses to sensory experiences</a:t>
            </a:r>
          </a:p>
          <a:p>
            <a:endParaRPr lang="en-US" sz="1200" dirty="0">
              <a:solidFill>
                <a:srgbClr val="3333CC"/>
              </a:solidFill>
              <a:latin typeface="Eras Medium ITC" panose="020B0602030504020804" pitchFamily="34" charset="0"/>
            </a:endParaRPr>
          </a:p>
          <a:p>
            <a:r>
              <a:rPr lang="en-US" sz="1200" dirty="0">
                <a:solidFill>
                  <a:srgbClr val="3333CC"/>
                </a:solidFill>
                <a:latin typeface="Eras Medium ITC" panose="020B0602030504020804" pitchFamily="34" charset="0"/>
              </a:rPr>
              <a:t>Physical and emotional health</a:t>
            </a:r>
          </a:p>
          <a:p>
            <a:endParaRPr lang="en-US" dirty="0"/>
          </a:p>
        </p:txBody>
      </p:sp>
      <p:sp>
        <p:nvSpPr>
          <p:cNvPr id="4" name="Slide Number Placeholder 3"/>
          <p:cNvSpPr>
            <a:spLocks noGrp="1"/>
          </p:cNvSpPr>
          <p:nvPr>
            <p:ph type="sldNum" sz="quarter" idx="10"/>
          </p:nvPr>
        </p:nvSpPr>
        <p:spPr/>
        <p:txBody>
          <a:bodyPr/>
          <a:lstStyle/>
          <a:p>
            <a:fld id="{638F1FF9-8A9C-4CBF-8FD6-7006E76929C9}" type="slidenum">
              <a:rPr lang="en-US" smtClean="0"/>
              <a:pPr/>
              <a:t>63</a:t>
            </a:fld>
            <a:endParaRPr lang="en-US" dirty="0"/>
          </a:p>
        </p:txBody>
      </p:sp>
    </p:spTree>
    <p:extLst>
      <p:ext uri="{BB962C8B-B14F-4D97-AF65-F5344CB8AC3E}">
        <p14:creationId xmlns:p14="http://schemas.microsoft.com/office/powerpoint/2010/main" val="767306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300" b="1" dirty="0">
                <a:latin typeface="Maiandra GD" pitchFamily="34" charset="0"/>
              </a:rPr>
              <a:t>CRISTY </a:t>
            </a:r>
          </a:p>
          <a:p>
            <a:pPr lvl="1" eaLnBrk="1" hangingPunct="1"/>
            <a:endParaRPr lang="en-US" altLang="en-US" dirty="0">
              <a:latin typeface="Maiandra GD" pitchFamily="34" charset="0"/>
            </a:endParaRPr>
          </a:p>
          <a:p>
            <a:endParaRPr lang="en-US" dirty="0">
              <a:latin typeface="Maiandra GD" pitchFamily="34" charset="0"/>
            </a:endParaRPr>
          </a:p>
          <a:p>
            <a:endParaRPr lang="en-US" dirty="0">
              <a:latin typeface="Maiandra GD" pitchFamily="34" charset="0"/>
            </a:endParaRPr>
          </a:p>
        </p:txBody>
      </p:sp>
      <p:sp>
        <p:nvSpPr>
          <p:cNvPr id="4" name="Slide Number Placeholder 3"/>
          <p:cNvSpPr>
            <a:spLocks noGrp="1"/>
          </p:cNvSpPr>
          <p:nvPr>
            <p:ph type="sldNum" sz="quarter" idx="10"/>
          </p:nvPr>
        </p:nvSpPr>
        <p:spPr/>
        <p:txBody>
          <a:bodyPr/>
          <a:lstStyle/>
          <a:p>
            <a:fld id="{DAE58BA1-0FA6-4536-A31E-B5BCBF78318E}" type="slidenum">
              <a:rPr lang="en-US" smtClean="0"/>
              <a:pPr/>
              <a:t>64</a:t>
            </a:fld>
            <a:endParaRPr lang="en-US"/>
          </a:p>
        </p:txBody>
      </p:sp>
    </p:spTree>
    <p:extLst>
      <p:ext uri="{BB962C8B-B14F-4D97-AF65-F5344CB8AC3E}">
        <p14:creationId xmlns:p14="http://schemas.microsoft.com/office/powerpoint/2010/main" val="1144079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latin typeface="Maiandra GD" pitchFamily="34" charset="0"/>
            </a:endParaRPr>
          </a:p>
        </p:txBody>
      </p:sp>
      <p:sp>
        <p:nvSpPr>
          <p:cNvPr id="4" name="Slide Number Placeholder 3"/>
          <p:cNvSpPr>
            <a:spLocks noGrp="1"/>
          </p:cNvSpPr>
          <p:nvPr>
            <p:ph type="sldNum" sz="quarter" idx="10"/>
          </p:nvPr>
        </p:nvSpPr>
        <p:spPr/>
        <p:txBody>
          <a:bodyPr/>
          <a:lstStyle/>
          <a:p>
            <a:fld id="{DAE58BA1-0FA6-4536-A31E-B5BCBF78318E}" type="slidenum">
              <a:rPr lang="en-US" smtClean="0"/>
              <a:pPr/>
              <a:t>65</a:t>
            </a:fld>
            <a:endParaRPr lang="en-US"/>
          </a:p>
        </p:txBody>
      </p:sp>
    </p:spTree>
    <p:extLst>
      <p:ext uri="{BB962C8B-B14F-4D97-AF65-F5344CB8AC3E}">
        <p14:creationId xmlns:p14="http://schemas.microsoft.com/office/powerpoint/2010/main" val="200986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latin typeface="Maiandra GD" pitchFamily="34" charset="0"/>
              </a:rPr>
              <a:t>CRISTY</a:t>
            </a:r>
          </a:p>
        </p:txBody>
      </p:sp>
      <p:sp>
        <p:nvSpPr>
          <p:cNvPr id="4" name="Slide Number Placeholder 3"/>
          <p:cNvSpPr>
            <a:spLocks noGrp="1"/>
          </p:cNvSpPr>
          <p:nvPr>
            <p:ph type="sldNum" sz="quarter" idx="10"/>
          </p:nvPr>
        </p:nvSpPr>
        <p:spPr/>
        <p:txBody>
          <a:bodyPr/>
          <a:lstStyle/>
          <a:p>
            <a:fld id="{DAE58BA1-0FA6-4536-A31E-B5BCBF78318E}" type="slidenum">
              <a:rPr lang="en-US" smtClean="0"/>
              <a:pPr/>
              <a:t>66</a:t>
            </a:fld>
            <a:endParaRPr lang="en-US"/>
          </a:p>
        </p:txBody>
      </p:sp>
    </p:spTree>
    <p:extLst>
      <p:ext uri="{BB962C8B-B14F-4D97-AF65-F5344CB8AC3E}">
        <p14:creationId xmlns:p14="http://schemas.microsoft.com/office/powerpoint/2010/main" val="30950284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latin typeface="Maiandra GD" pitchFamily="34" charset="0"/>
              </a:rPr>
              <a:t>BARB</a:t>
            </a:r>
          </a:p>
        </p:txBody>
      </p:sp>
      <p:sp>
        <p:nvSpPr>
          <p:cNvPr id="4" name="Slide Number Placeholder 3"/>
          <p:cNvSpPr>
            <a:spLocks noGrp="1"/>
          </p:cNvSpPr>
          <p:nvPr>
            <p:ph type="sldNum" sz="quarter" idx="10"/>
          </p:nvPr>
        </p:nvSpPr>
        <p:spPr/>
        <p:txBody>
          <a:bodyPr/>
          <a:lstStyle/>
          <a:p>
            <a:fld id="{DAE58BA1-0FA6-4536-A31E-B5BCBF78318E}" type="slidenum">
              <a:rPr lang="en-US" smtClean="0"/>
              <a:pPr/>
              <a:t>67</a:t>
            </a:fld>
            <a:endParaRPr lang="en-US"/>
          </a:p>
        </p:txBody>
      </p:sp>
    </p:spTree>
    <p:extLst>
      <p:ext uri="{BB962C8B-B14F-4D97-AF65-F5344CB8AC3E}">
        <p14:creationId xmlns:p14="http://schemas.microsoft.com/office/powerpoint/2010/main" val="2189750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latin typeface="Maiandra GD" pitchFamily="34" charset="0"/>
              </a:rPr>
              <a:t>BARB</a:t>
            </a:r>
          </a:p>
        </p:txBody>
      </p:sp>
      <p:sp>
        <p:nvSpPr>
          <p:cNvPr id="4" name="Slide Number Placeholder 3"/>
          <p:cNvSpPr>
            <a:spLocks noGrp="1"/>
          </p:cNvSpPr>
          <p:nvPr>
            <p:ph type="sldNum" sz="quarter" idx="10"/>
          </p:nvPr>
        </p:nvSpPr>
        <p:spPr/>
        <p:txBody>
          <a:bodyPr/>
          <a:lstStyle/>
          <a:p>
            <a:fld id="{DAE58BA1-0FA6-4536-A31E-B5BCBF78318E}" type="slidenum">
              <a:rPr lang="en-US" smtClean="0"/>
              <a:pPr/>
              <a:t>68</a:t>
            </a:fld>
            <a:endParaRPr lang="en-US"/>
          </a:p>
        </p:txBody>
      </p:sp>
    </p:spTree>
    <p:extLst>
      <p:ext uri="{BB962C8B-B14F-4D97-AF65-F5344CB8AC3E}">
        <p14:creationId xmlns:p14="http://schemas.microsoft.com/office/powerpoint/2010/main" val="16047254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latin typeface="Maiandra GD" pitchFamily="34" charset="0"/>
              </a:rPr>
              <a:t>BARB</a:t>
            </a:r>
          </a:p>
        </p:txBody>
      </p:sp>
      <p:sp>
        <p:nvSpPr>
          <p:cNvPr id="4" name="Slide Number Placeholder 3"/>
          <p:cNvSpPr>
            <a:spLocks noGrp="1"/>
          </p:cNvSpPr>
          <p:nvPr>
            <p:ph type="sldNum" sz="quarter" idx="10"/>
          </p:nvPr>
        </p:nvSpPr>
        <p:spPr/>
        <p:txBody>
          <a:bodyPr/>
          <a:lstStyle/>
          <a:p>
            <a:fld id="{DAE58BA1-0FA6-4536-A31E-B5BCBF78318E}" type="slidenum">
              <a:rPr lang="en-US" smtClean="0"/>
              <a:pPr/>
              <a:t>69</a:t>
            </a:fld>
            <a:endParaRPr lang="en-US"/>
          </a:p>
        </p:txBody>
      </p:sp>
    </p:spTree>
    <p:extLst>
      <p:ext uri="{BB962C8B-B14F-4D97-AF65-F5344CB8AC3E}">
        <p14:creationId xmlns:p14="http://schemas.microsoft.com/office/powerpoint/2010/main" val="1198030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fundamental purpose of PBIS is to make schools more effective and equitable learning environments through establishing safe, positive and predictable behaviors. To make this happen, there must be a personal shift in our thinking, feelings and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From</a:t>
            </a:r>
            <a:r>
              <a:rPr lang="en-US" sz="1200" b="1" kern="1200" baseline="0" dirty="0">
                <a:solidFill>
                  <a:schemeClr val="tx1"/>
                </a:solidFill>
                <a:effectLst/>
                <a:latin typeface="+mn-lt"/>
                <a:ea typeface="+mn-ea"/>
                <a:cs typeface="+mn-cs"/>
              </a:rPr>
              <a:t> looking for what they are doing wrong to looking for what they are doing right</a:t>
            </a:r>
            <a:endParaRPr lang="en-US" sz="1200" b="1" kern="1200" dirty="0">
              <a:solidFill>
                <a:schemeClr val="tx1"/>
              </a:solidFill>
              <a:effectLst/>
              <a:latin typeface="+mn-lt"/>
              <a:ea typeface="+mn-ea"/>
              <a:cs typeface="+mn-cs"/>
            </a:endParaRPr>
          </a:p>
          <a:p>
            <a:endParaRPr lang="en-US" altLang="en-US" b="1"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BA7283-50DB-43DD-8A65-C80036E94656}" type="slidenum">
              <a:rPr lang="en-US" altLang="en-US" smtClean="0"/>
              <a:pPr/>
              <a:t>7</a:t>
            </a:fld>
            <a:endParaRPr lang="en-US" altLang="en-US"/>
          </a:p>
        </p:txBody>
      </p:sp>
    </p:spTree>
    <p:extLst>
      <p:ext uri="{BB962C8B-B14F-4D97-AF65-F5344CB8AC3E}">
        <p14:creationId xmlns:p14="http://schemas.microsoft.com/office/powerpoint/2010/main" val="3908148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latin typeface="Maiandra GD" pitchFamily="34" charset="0"/>
              </a:rPr>
              <a:t>BARB</a:t>
            </a:r>
          </a:p>
        </p:txBody>
      </p:sp>
      <p:sp>
        <p:nvSpPr>
          <p:cNvPr id="4" name="Slide Number Placeholder 3"/>
          <p:cNvSpPr>
            <a:spLocks noGrp="1"/>
          </p:cNvSpPr>
          <p:nvPr>
            <p:ph type="sldNum" sz="quarter" idx="10"/>
          </p:nvPr>
        </p:nvSpPr>
        <p:spPr/>
        <p:txBody>
          <a:bodyPr/>
          <a:lstStyle/>
          <a:p>
            <a:fld id="{DAE58BA1-0FA6-4536-A31E-B5BCBF78318E}" type="slidenum">
              <a:rPr lang="en-US" smtClean="0"/>
              <a:pPr/>
              <a:t>70</a:t>
            </a:fld>
            <a:endParaRPr lang="en-US"/>
          </a:p>
        </p:txBody>
      </p:sp>
    </p:spTree>
    <p:extLst>
      <p:ext uri="{BB962C8B-B14F-4D97-AF65-F5344CB8AC3E}">
        <p14:creationId xmlns:p14="http://schemas.microsoft.com/office/powerpoint/2010/main" val="28499071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8F1FF9-8A9C-4CBF-8FD6-7006E76929C9}" type="slidenum">
              <a:rPr lang="en-US" smtClean="0"/>
              <a:pPr/>
              <a:t>71</a:t>
            </a:fld>
            <a:endParaRPr lang="en-US" dirty="0"/>
          </a:p>
        </p:txBody>
      </p:sp>
    </p:spTree>
    <p:extLst>
      <p:ext uri="{BB962C8B-B14F-4D97-AF65-F5344CB8AC3E}">
        <p14:creationId xmlns:p14="http://schemas.microsoft.com/office/powerpoint/2010/main" val="34267243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72</a:t>
            </a:fld>
            <a:endParaRPr lang="en-US" dirty="0"/>
          </a:p>
        </p:txBody>
      </p:sp>
    </p:spTree>
    <p:extLst>
      <p:ext uri="{BB962C8B-B14F-4D97-AF65-F5344CB8AC3E}">
        <p14:creationId xmlns:p14="http://schemas.microsoft.com/office/powerpoint/2010/main" val="15971285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73</a:t>
            </a:fld>
            <a:endParaRPr lang="en-US"/>
          </a:p>
        </p:txBody>
      </p:sp>
    </p:spTree>
    <p:extLst>
      <p:ext uri="{BB962C8B-B14F-4D97-AF65-F5344CB8AC3E}">
        <p14:creationId xmlns:p14="http://schemas.microsoft.com/office/powerpoint/2010/main" val="304227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goal is to include all students,</a:t>
            </a:r>
            <a:r>
              <a:rPr lang="en-US" altLang="en-US" baseline="0" dirty="0"/>
              <a:t> not have them change their behavior to fit into our circle, but to</a:t>
            </a:r>
            <a:r>
              <a:rPr lang="en-US" altLang="en-US" dirty="0"/>
              <a:t> widen the circle to include then diverse needs of </a:t>
            </a:r>
            <a:r>
              <a:rPr lang="en-US" altLang="en-US"/>
              <a:t>more students</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86CB14A-79BA-47F4-9977-181476E297ED}" type="slidenum">
              <a:rPr lang="en-US" altLang="en-US" smtClean="0"/>
              <a:pPr/>
              <a:t>8</a:t>
            </a:fld>
            <a:endParaRPr lang="en-US" altLang="en-US"/>
          </a:p>
        </p:txBody>
      </p:sp>
    </p:spTree>
    <p:extLst>
      <p:ext uri="{BB962C8B-B14F-4D97-AF65-F5344CB8AC3E}">
        <p14:creationId xmlns:p14="http://schemas.microsoft.com/office/powerpoint/2010/main" val="910823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fundamental purpose of PBIS is to make schools more effective and equitable learning environments through establishing safe, positive and predictable behaviors. To make this happen, there must be a personal shift in our thinking, feelings and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From</a:t>
            </a:r>
            <a:r>
              <a:rPr lang="en-US" sz="1200" b="1" kern="1200" baseline="0" dirty="0">
                <a:solidFill>
                  <a:schemeClr val="tx1"/>
                </a:solidFill>
                <a:effectLst/>
                <a:latin typeface="+mn-lt"/>
                <a:ea typeface="+mn-ea"/>
                <a:cs typeface="+mn-cs"/>
              </a:rPr>
              <a:t> looking for what they are doing wrong to looking for what they are doing right</a:t>
            </a:r>
            <a:endParaRPr lang="en-US" sz="1200" b="1" kern="1200" dirty="0">
              <a:solidFill>
                <a:schemeClr val="tx1"/>
              </a:solidFill>
              <a:effectLst/>
              <a:latin typeface="+mn-lt"/>
              <a:ea typeface="+mn-ea"/>
              <a:cs typeface="+mn-cs"/>
            </a:endParaRPr>
          </a:p>
          <a:p>
            <a:endParaRPr lang="en-US" altLang="en-US" b="1"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BA7283-50DB-43DD-8A65-C80036E94656}" type="slidenum">
              <a:rPr lang="en-US" altLang="en-US" smtClean="0"/>
              <a:pPr/>
              <a:t>9</a:t>
            </a:fld>
            <a:endParaRPr lang="en-US" altLang="en-US"/>
          </a:p>
        </p:txBody>
      </p:sp>
    </p:spTree>
    <p:extLst>
      <p:ext uri="{BB962C8B-B14F-4D97-AF65-F5344CB8AC3E}">
        <p14:creationId xmlns:p14="http://schemas.microsoft.com/office/powerpoint/2010/main" val="156418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fundamental purpose of PBIS is to make schools more effective and equitable learning environments through establishing safe, positive and predictable behaviors. To make this happen, there must be a personal shift in our thinking, feelings and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From</a:t>
            </a:r>
            <a:r>
              <a:rPr lang="en-US" sz="1200" b="1" kern="1200" baseline="0" dirty="0">
                <a:solidFill>
                  <a:schemeClr val="tx1"/>
                </a:solidFill>
                <a:effectLst/>
                <a:latin typeface="+mn-lt"/>
                <a:ea typeface="+mn-ea"/>
                <a:cs typeface="+mn-cs"/>
              </a:rPr>
              <a:t> looking for what they are doing wrong to looking for what they are doing right</a:t>
            </a:r>
            <a:endParaRPr lang="en-US" sz="1200" b="1" kern="1200" dirty="0">
              <a:solidFill>
                <a:schemeClr val="tx1"/>
              </a:solidFill>
              <a:effectLst/>
              <a:latin typeface="+mn-lt"/>
              <a:ea typeface="+mn-ea"/>
              <a:cs typeface="+mn-cs"/>
            </a:endParaRPr>
          </a:p>
          <a:p>
            <a:endParaRPr lang="en-US" altLang="en-US" b="1"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BA7283-50DB-43DD-8A65-C80036E94656}" type="slidenum">
              <a:rPr lang="en-US" altLang="en-US" smtClean="0"/>
              <a:pPr/>
              <a:t>11</a:t>
            </a:fld>
            <a:endParaRPr lang="en-US" altLang="en-US"/>
          </a:p>
        </p:txBody>
      </p:sp>
    </p:spTree>
    <p:extLst>
      <p:ext uri="{BB962C8B-B14F-4D97-AF65-F5344CB8AC3E}">
        <p14:creationId xmlns:p14="http://schemas.microsoft.com/office/powerpoint/2010/main" val="2440657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dirty="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12139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6/19/2019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6/19/2019</a:t>
            </a:fld>
            <a:endParaRPr lang="en-US" dirty="0"/>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5.jpeg"/><Relationship Id="rId7"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gi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stayingontask1.wmv"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youtube.com/watch?v=UIn-3Uk6m-w&amp;list=PLPEP4s9fhKWnRszybX4mgXvQs-NquFx2-&amp;index=8" TargetMode="External"/><Relationship Id="rId5" Type="http://schemas.openxmlformats.org/officeDocument/2006/relationships/hyperlink" Target="https://www.youtube.com/watch?v=qN7gVlpjvNo&amp;list=PLPEP4s9fhKWnRszybX4mgXvQs-NquFx2-&amp;index=7" TargetMode="Externa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9.gif"/><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8" Type="http://schemas.openxmlformats.org/officeDocument/2006/relationships/hyperlink" Target="../IUSD%20HS%20%20DAY%203/NonCompliance.wmv" TargetMode="External"/><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5.png"/><Relationship Id="rId5" Type="http://schemas.openxmlformats.org/officeDocument/2006/relationships/hyperlink" Target="../NonCompliance.wmv" TargetMode="External"/><Relationship Id="rId4" Type="http://schemas.openxmlformats.org/officeDocument/2006/relationships/notesSlide" Target="../notesSlides/notesSlide22.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hyperlink" Target="https://www.youtube.com/watch?v=-qnS7IoIHK0&amp;list=PLPEP4s9fhKWnRszybX4mgXvQs-NquFx2-&amp;index=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jp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64.gif"/></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64.gif"/></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4.gif"/></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4.gif"/></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64.gif"/></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64.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64.gi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s://www.google.com/url?sa=i&amp;rct=j&amp;q=&amp;esrc=s&amp;frm=1&amp;source=images&amp;cd=&amp;cad=rja&amp;docid=Eh8ed4iHtMkxJM&amp;tbnid=Sph0ttJCbAKBbM:&amp;ved=0CAUQjRw&amp;url=https://www.facebook.com/autism.awareness2011&amp;ei=-D2uUeG2NYPq8wSR5ICgAw&amp;bvm=bv.47244034,d.dmg&amp;psig=AFQjCNEWFid1iy-XGHOZQg6oCcK5IN-PaA&amp;ust=1370459971406658"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www.youtube.com/watch?v=rGHLYr6BWcs&amp;list=PLPEP4s9fhKWnRszybX4mgXvQs-NquFx2-&amp;index=10" TargetMode="External"/><Relationship Id="rId5" Type="http://schemas.openxmlformats.org/officeDocument/2006/relationships/image" Target="../media/image69.png"/><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70.emf"/><Relationship Id="rId4" Type="http://schemas.openxmlformats.org/officeDocument/2006/relationships/oleObject" Target="NUL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www.google.com/url?sa=i&amp;rct=j&amp;q=High+Five&amp;source=images&amp;cd=&amp;cad=rja&amp;docid=NvKubceUcZovkM&amp;tbnid=pqjNDYUCAMXvYM:&amp;ved=0CAUQjRw&amp;url=https://dueprops.com/props/high-five&amp;ei=k6hZUqWhBpCWjAKlqoCADQ&amp;bvm=bv.53899372,d.cGE&amp;psig=AFQjCNF1a0iwsCXvuxmlksZ-a8f3uEawmw&amp;ust=1381693843383367" TargetMode="External"/><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image" Target="../media/image15.jpeg"/><Relationship Id="rId5" Type="http://schemas.openxmlformats.org/officeDocument/2006/relationships/diagramQuickStyle" Target="../diagrams/quickStyle3.xml"/><Relationship Id="rId10" Type="http://schemas.openxmlformats.org/officeDocument/2006/relationships/image" Target="../media/image14.jpeg"/><Relationship Id="rId4" Type="http://schemas.openxmlformats.org/officeDocument/2006/relationships/diagramLayout" Target="../diagrams/layout3.xml"/><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7.gif"/><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07580" y="4754788"/>
            <a:ext cx="5999645" cy="1600200"/>
          </a:xfrm>
        </p:spPr>
        <p:txBody>
          <a:bodyPr>
            <a:noAutofit/>
          </a:bodyPr>
          <a:lstStyle/>
          <a:p>
            <a:pPr algn="ctr">
              <a:lnSpc>
                <a:spcPct val="100000"/>
              </a:lnSpc>
              <a:spcBef>
                <a:spcPts val="0"/>
              </a:spcBef>
            </a:pPr>
            <a:r>
              <a:rPr lang="en-US" sz="3600" b="1" dirty="0">
                <a:solidFill>
                  <a:schemeClr val="tx2"/>
                </a:solidFill>
              </a:rPr>
              <a:t>Summer Academy</a:t>
            </a:r>
          </a:p>
          <a:p>
            <a:pPr algn="ctr">
              <a:lnSpc>
                <a:spcPct val="100000"/>
              </a:lnSpc>
              <a:spcBef>
                <a:spcPts val="0"/>
              </a:spcBef>
            </a:pPr>
            <a:r>
              <a:rPr lang="en-US" sz="3600" b="1" dirty="0">
                <a:solidFill>
                  <a:schemeClr val="tx2"/>
                </a:solidFill>
              </a:rPr>
              <a:t>Day 2</a:t>
            </a:r>
          </a:p>
        </p:txBody>
      </p:sp>
      <p:pic>
        <p:nvPicPr>
          <p:cNvPr id="12" name="Picture Placeholder 11">
            <a:extLst>
              <a:ext uri="{FF2B5EF4-FFF2-40B4-BE49-F238E27FC236}">
                <a16:creationId xmlns:a16="http://schemas.microsoft.com/office/drawing/2014/main" id="{643336F5-308C-4B65-8DBD-09511591686E}"/>
              </a:ext>
            </a:extLst>
          </p:cNvPr>
          <p:cNvPicPr>
            <a:picLocks noGrp="1" noChangeAspect="1"/>
          </p:cNvPicPr>
          <p:nvPr>
            <p:ph type="pic" sz="quarter" idx="10"/>
          </p:nvPr>
        </p:nvPicPr>
        <p:blipFill>
          <a:blip r:embed="rId3"/>
          <a:srcRect l="22194" r="22194"/>
          <a:stretch>
            <a:fillRect/>
          </a:stretch>
        </p:blipFill>
        <p:spPr/>
      </p:pic>
      <p:sp>
        <p:nvSpPr>
          <p:cNvPr id="16" name="Text Box 4">
            <a:extLst>
              <a:ext uri="{FF2B5EF4-FFF2-40B4-BE49-F238E27FC236}">
                <a16:creationId xmlns:a16="http://schemas.microsoft.com/office/drawing/2014/main" id="{7D38ACE7-CDED-4DA2-A259-178C358E5398}"/>
              </a:ext>
            </a:extLst>
          </p:cNvPr>
          <p:cNvSpPr txBox="1"/>
          <p:nvPr/>
        </p:nvSpPr>
        <p:spPr>
          <a:xfrm>
            <a:off x="7783943" y="-48505"/>
            <a:ext cx="7337425" cy="560339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r>
              <a:rPr lang="en-US" sz="8000" b="1" spc="50"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P</a:t>
            </a:r>
            <a:r>
              <a:rPr lang="en-US" sz="8000"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ositive</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0" b="1" spc="50"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C</a:t>
            </a:r>
            <a:r>
              <a:rPr lang="en-US" sz="8000"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lassroom</a:t>
            </a:r>
            <a:r>
              <a:rPr lang="en-US" sz="8000" b="1"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0" b="1" spc="50"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B</a:t>
            </a:r>
            <a:r>
              <a:rPr lang="en-US" sz="8000"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ehavioral</a:t>
            </a:r>
            <a:r>
              <a:rPr lang="en-US" sz="8000" b="1"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0" b="1" spc="50"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S</a:t>
            </a:r>
            <a:r>
              <a:rPr lang="en-US" sz="8000" spc="50"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upports</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4258E4B-7A65-4A87-8733-8A721783E692}"/>
              </a:ext>
            </a:extLst>
          </p:cNvPr>
          <p:cNvPicPr>
            <a:picLocks noChangeAspect="1"/>
          </p:cNvPicPr>
          <p:nvPr/>
        </p:nvPicPr>
        <p:blipFill>
          <a:blip r:embed="rId4"/>
          <a:stretch>
            <a:fillRect/>
          </a:stretch>
        </p:blipFill>
        <p:spPr>
          <a:xfrm>
            <a:off x="0" y="-1"/>
            <a:ext cx="5999644" cy="4800295"/>
          </a:xfrm>
          <a:prstGeom prst="rect">
            <a:avLst/>
          </a:prstGeom>
        </p:spPr>
      </p:pic>
      <p:pic>
        <p:nvPicPr>
          <p:cNvPr id="26" name="Picture 25">
            <a:extLst>
              <a:ext uri="{FF2B5EF4-FFF2-40B4-BE49-F238E27FC236}">
                <a16:creationId xmlns:a16="http://schemas.microsoft.com/office/drawing/2014/main" id="{322EA1D2-1343-42D6-8D45-FD3B41CFFC92}"/>
              </a:ext>
            </a:extLst>
          </p:cNvPr>
          <p:cNvPicPr>
            <a:picLocks noChangeAspect="1"/>
          </p:cNvPicPr>
          <p:nvPr/>
        </p:nvPicPr>
        <p:blipFill>
          <a:blip r:embed="rId5"/>
          <a:stretch>
            <a:fillRect/>
          </a:stretch>
        </p:blipFill>
        <p:spPr>
          <a:xfrm>
            <a:off x="8125264" y="5940650"/>
            <a:ext cx="2748698" cy="594018"/>
          </a:xfrm>
          <a:prstGeom prst="rect">
            <a:avLst/>
          </a:prstGeom>
        </p:spPr>
      </p:pic>
      <p:sp>
        <p:nvSpPr>
          <p:cNvPr id="4" name="Rectangle 3">
            <a:extLst>
              <a:ext uri="{FF2B5EF4-FFF2-40B4-BE49-F238E27FC236}">
                <a16:creationId xmlns:a16="http://schemas.microsoft.com/office/drawing/2014/main" id="{8A074E0C-065C-445D-A729-08AE12D2AD23}"/>
              </a:ext>
            </a:extLst>
          </p:cNvPr>
          <p:cNvSpPr/>
          <p:nvPr/>
        </p:nvSpPr>
        <p:spPr>
          <a:xfrm>
            <a:off x="8293918" y="6459799"/>
            <a:ext cx="2198038" cy="338554"/>
          </a:xfrm>
          <a:prstGeom prst="rect">
            <a:avLst/>
          </a:prstGeom>
          <a:noFill/>
        </p:spPr>
        <p:txBody>
          <a:bodyPr wrap="none" lIns="91440" tIns="45720" rIns="91440" bIns="45720">
            <a:spAutoFit/>
          </a:bodyPr>
          <a:lstStyle/>
          <a:p>
            <a:pPr algn="ctr"/>
            <a:r>
              <a:rPr lang="en-US" sz="1600" b="0" cap="none" spc="0" dirty="0">
                <a:ln w="0"/>
                <a:solidFill>
                  <a:schemeClr val="tx2"/>
                </a:solidFill>
                <a:effectLst>
                  <a:outerShdw blurRad="38100" dist="19050" dir="2700000" algn="tl" rotWithShape="0">
                    <a:schemeClr val="dk1">
                      <a:alpha val="40000"/>
                    </a:schemeClr>
                  </a:outerShdw>
                </a:effectLst>
              </a:rPr>
              <a:t>www.pbiscaltac.org</a:t>
            </a:r>
          </a:p>
        </p:txBody>
      </p:sp>
      <p:sp>
        <p:nvSpPr>
          <p:cNvPr id="14" name="Rectangle 13">
            <a:extLst>
              <a:ext uri="{FF2B5EF4-FFF2-40B4-BE49-F238E27FC236}">
                <a16:creationId xmlns:a16="http://schemas.microsoft.com/office/drawing/2014/main" id="{3039ED8A-065B-40C1-9748-0B31E770E9A9}"/>
              </a:ext>
            </a:extLst>
          </p:cNvPr>
          <p:cNvSpPr/>
          <p:nvPr/>
        </p:nvSpPr>
        <p:spPr>
          <a:xfrm>
            <a:off x="1851678" y="306726"/>
            <a:ext cx="3925313" cy="1615827"/>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3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Supporting &amp;</a:t>
            </a:r>
          </a:p>
          <a:p>
            <a:pPr algn="ctr"/>
            <a:r>
              <a:rPr lang="en-US" sz="33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Responding to Behavior </a:t>
            </a:r>
          </a:p>
        </p:txBody>
      </p:sp>
      <p:sp>
        <p:nvSpPr>
          <p:cNvPr id="21" name="Rectangle 20">
            <a:extLst>
              <a:ext uri="{FF2B5EF4-FFF2-40B4-BE49-F238E27FC236}">
                <a16:creationId xmlns:a16="http://schemas.microsoft.com/office/drawing/2014/main" id="{F9D6C5B6-5B6F-4C5A-8F2E-9844AD741CAC}"/>
              </a:ext>
            </a:extLst>
          </p:cNvPr>
          <p:cNvSpPr/>
          <p:nvPr/>
        </p:nvSpPr>
        <p:spPr>
          <a:xfrm>
            <a:off x="1851677" y="2901459"/>
            <a:ext cx="4029980" cy="1384995"/>
          </a:xfrm>
          <a:prstGeom prst="rect">
            <a:avLst/>
          </a:prstGeom>
          <a:solidFill>
            <a:schemeClr val="bg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dirty="0">
                <a:ln w="0"/>
                <a:solidFill>
                  <a:schemeClr val="bg1">
                    <a:lumMod val="50000"/>
                  </a:schemeClr>
                </a:solidFill>
                <a:effectLst>
                  <a:outerShdw blurRad="38100" dist="19050" dir="2700000" algn="tl" rotWithShape="0">
                    <a:schemeClr val="dk1">
                      <a:alpha val="40000"/>
                    </a:schemeClr>
                  </a:outerShdw>
                </a:effectLst>
              </a:rPr>
              <a:t>Evidence-based Strategies for Classroom Teachers</a:t>
            </a: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3">
            <a:extLst>
              <a:ext uri="{FF2B5EF4-FFF2-40B4-BE49-F238E27FC236}">
                <a16:creationId xmlns:a16="http://schemas.microsoft.com/office/drawing/2014/main" id="{E95E4BFB-1FEE-491F-87DF-9652507A764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758"/>
            <a:ext cx="12192000" cy="6806242"/>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a:sp3d>
        </p:spPr>
      </p:pic>
      <p:pic>
        <p:nvPicPr>
          <p:cNvPr id="3" name="Picture 2">
            <a:extLst>
              <a:ext uri="{FF2B5EF4-FFF2-40B4-BE49-F238E27FC236}">
                <a16:creationId xmlns:a16="http://schemas.microsoft.com/office/drawing/2014/main" id="{4C44E961-FC05-4035-A8D5-EE8EE82FABE0}"/>
              </a:ext>
            </a:extLst>
          </p:cNvPr>
          <p:cNvPicPr>
            <a:picLocks noChangeAspect="1"/>
          </p:cNvPicPr>
          <p:nvPr/>
        </p:nvPicPr>
        <p:blipFill>
          <a:blip r:embed="rId3"/>
          <a:stretch>
            <a:fillRect/>
          </a:stretch>
        </p:blipFill>
        <p:spPr>
          <a:xfrm>
            <a:off x="932097" y="1066447"/>
            <a:ext cx="10435959" cy="4419953"/>
          </a:xfrm>
          <a:prstGeom prst="rect">
            <a:avLst/>
          </a:prstGeom>
        </p:spPr>
      </p:pic>
    </p:spTree>
    <p:extLst>
      <p:ext uri="{BB962C8B-B14F-4D97-AF65-F5344CB8AC3E}">
        <p14:creationId xmlns:p14="http://schemas.microsoft.com/office/powerpoint/2010/main" val="31563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7E729863-0FE9-4E93-841A-36A2ED77E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4990" y="4852086"/>
            <a:ext cx="2948747" cy="1927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p:nvPr>
        </p:nvSpPr>
        <p:spPr>
          <a:xfrm>
            <a:off x="583170" y="585153"/>
            <a:ext cx="11277600" cy="1143000"/>
          </a:xfrm>
        </p:spPr>
        <p:txBody>
          <a:bodyPr>
            <a:noAutofit/>
          </a:bodyPr>
          <a:lstStyle/>
          <a:p>
            <a:pPr algn="ctr">
              <a:defRPr/>
            </a:pPr>
            <a:endParaRPr lang="en-US" altLang="en-US" sz="5400" dirty="0">
              <a:solidFill>
                <a:schemeClr val="tx1"/>
              </a:solidFill>
              <a:latin typeface="+mn-lt"/>
            </a:endParaRPr>
          </a:p>
        </p:txBody>
      </p:sp>
      <p:graphicFrame>
        <p:nvGraphicFramePr>
          <p:cNvPr id="5" name="Diagram 4">
            <a:extLst>
              <a:ext uri="{FF2B5EF4-FFF2-40B4-BE49-F238E27FC236}">
                <a16:creationId xmlns:a16="http://schemas.microsoft.com/office/drawing/2014/main" id="{AF65A6D5-0E0E-4D73-93EA-3533A5A7AE3B}"/>
              </a:ext>
            </a:extLst>
          </p:cNvPr>
          <p:cNvGraphicFramePr/>
          <p:nvPr/>
        </p:nvGraphicFramePr>
        <p:xfrm>
          <a:off x="176104" y="314960"/>
          <a:ext cx="11161240" cy="7677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68C6D732-AC28-476D-AE74-13B3CF7B6C3F}"/>
              </a:ext>
            </a:extLst>
          </p:cNvPr>
          <p:cNvSpPr txBox="1">
            <a:spLocks/>
          </p:cNvSpPr>
          <p:nvPr/>
        </p:nvSpPr>
        <p:spPr>
          <a:xfrm>
            <a:off x="457200" y="274602"/>
            <a:ext cx="11277600" cy="1143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defRPr/>
            </a:pPr>
            <a:r>
              <a:rPr lang="en-US" altLang="en-US" sz="4800" b="1">
                <a:latin typeface="+mn-lt"/>
              </a:rPr>
              <a:t>SOCIAL CULTURAL SHIFTS</a:t>
            </a:r>
            <a:br>
              <a:rPr lang="en-US" altLang="en-US" sz="4800" b="1">
                <a:latin typeface="+mn-lt"/>
              </a:rPr>
            </a:br>
            <a:r>
              <a:rPr lang="en-US" altLang="en-US" sz="4800">
                <a:latin typeface="+mn-lt"/>
              </a:rPr>
              <a:t>A shift in how we think, feel and act</a:t>
            </a:r>
            <a:endParaRPr lang="en-US" altLang="en-US" sz="4800" dirty="0">
              <a:latin typeface="+mn-lt"/>
            </a:endParaRPr>
          </a:p>
        </p:txBody>
      </p:sp>
    </p:spTree>
    <p:extLst>
      <p:ext uri="{BB962C8B-B14F-4D97-AF65-F5344CB8AC3E}">
        <p14:creationId xmlns:p14="http://schemas.microsoft.com/office/powerpoint/2010/main" val="425614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graphicEl>
                                              <a:dgm id="{B5CDEFAA-05E3-4B68-8A74-172905B88D6A}"/>
                                            </p:graphicEl>
                                          </p:spTgt>
                                        </p:tgtEl>
                                        <p:attrNameLst>
                                          <p:attrName>style.visibility</p:attrName>
                                        </p:attrNameLst>
                                      </p:cBhvr>
                                      <p:to>
                                        <p:strVal val="visible"/>
                                      </p:to>
                                    </p:set>
                                    <p:animEffect transition="in" filter="wheel(1)">
                                      <p:cBhvr>
                                        <p:cTn id="7" dur="2000"/>
                                        <p:tgtEl>
                                          <p:spTgt spid="5">
                                            <p:graphicEl>
                                              <a:dgm id="{B5CDEFAA-05E3-4B68-8A74-172905B88D6A}"/>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graphicEl>
                                              <a:dgm id="{27ED0421-C4B9-4A02-96DB-0EABFF83C0C0}"/>
                                            </p:graphicEl>
                                          </p:spTgt>
                                        </p:tgtEl>
                                        <p:attrNameLst>
                                          <p:attrName>style.visibility</p:attrName>
                                        </p:attrNameLst>
                                      </p:cBhvr>
                                      <p:to>
                                        <p:strVal val="visible"/>
                                      </p:to>
                                    </p:set>
                                    <p:animEffect transition="in" filter="wheel(1)">
                                      <p:cBhvr>
                                        <p:cTn id="10" dur="2000"/>
                                        <p:tgtEl>
                                          <p:spTgt spid="5">
                                            <p:graphicEl>
                                              <a:dgm id="{27ED0421-C4B9-4A02-96DB-0EABFF83C0C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graphicEl>
                                              <a:dgm id="{38098048-1D13-4CC4-A28E-439C19431DB7}"/>
                                            </p:graphicEl>
                                          </p:spTgt>
                                        </p:tgtEl>
                                        <p:attrNameLst>
                                          <p:attrName>style.visibility</p:attrName>
                                        </p:attrNameLst>
                                      </p:cBhvr>
                                      <p:to>
                                        <p:strVal val="visible"/>
                                      </p:to>
                                    </p:set>
                                    <p:animEffect transition="in" filter="wheel(1)">
                                      <p:cBhvr>
                                        <p:cTn id="15" dur="2000"/>
                                        <p:tgtEl>
                                          <p:spTgt spid="5">
                                            <p:graphicEl>
                                              <a:dgm id="{38098048-1D13-4CC4-A28E-439C19431DB7}"/>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
                                            <p:graphicEl>
                                              <a:dgm id="{6233285B-A609-4265-9048-A1E681FF2BC2}"/>
                                            </p:graphicEl>
                                          </p:spTgt>
                                        </p:tgtEl>
                                        <p:attrNameLst>
                                          <p:attrName>style.visibility</p:attrName>
                                        </p:attrNameLst>
                                      </p:cBhvr>
                                      <p:to>
                                        <p:strVal val="visible"/>
                                      </p:to>
                                    </p:set>
                                    <p:animEffect transition="in" filter="wheel(1)">
                                      <p:cBhvr>
                                        <p:cTn id="18" dur="2000"/>
                                        <p:tgtEl>
                                          <p:spTgt spid="5">
                                            <p:graphicEl>
                                              <a:dgm id="{6233285B-A609-4265-9048-A1E681FF2B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68AD-0F7A-4E18-BEF2-062815C0C842}"/>
              </a:ext>
            </a:extLst>
          </p:cNvPr>
          <p:cNvSpPr>
            <a:spLocks noGrp="1"/>
          </p:cNvSpPr>
          <p:nvPr>
            <p:ph type="title"/>
          </p:nvPr>
        </p:nvSpPr>
        <p:spPr>
          <a:xfrm>
            <a:off x="516835" y="925960"/>
            <a:ext cx="11426025" cy="706964"/>
          </a:xfrm>
        </p:spPr>
        <p:txBody>
          <a:bodyPr>
            <a:normAutofit fontScale="90000"/>
          </a:bodyPr>
          <a:lstStyle/>
          <a:p>
            <a:pPr algn="ctr"/>
            <a:r>
              <a:rPr lang="en-US" sz="9600" b="1" dirty="0"/>
              <a:t>Behavioral Science</a:t>
            </a:r>
          </a:p>
        </p:txBody>
      </p:sp>
      <p:graphicFrame>
        <p:nvGraphicFramePr>
          <p:cNvPr id="3" name="Table 2">
            <a:extLst>
              <a:ext uri="{FF2B5EF4-FFF2-40B4-BE49-F238E27FC236}">
                <a16:creationId xmlns:a16="http://schemas.microsoft.com/office/drawing/2014/main" id="{8621247A-A381-4BD0-961F-2CA5C7F62A29}"/>
              </a:ext>
            </a:extLst>
          </p:cNvPr>
          <p:cNvGraphicFramePr>
            <a:graphicFrameLocks noGrp="1"/>
          </p:cNvGraphicFramePr>
          <p:nvPr/>
        </p:nvGraphicFramePr>
        <p:xfrm>
          <a:off x="1864197" y="1632923"/>
          <a:ext cx="10078665" cy="5212080"/>
        </p:xfrm>
        <a:graphic>
          <a:graphicData uri="http://schemas.openxmlformats.org/drawingml/2006/table">
            <a:tbl>
              <a:tblPr firstRow="1" bandRow="1">
                <a:tableStyleId>{5940675A-B579-460E-94D1-54222C63F5DA}</a:tableStyleId>
              </a:tblPr>
              <a:tblGrid>
                <a:gridCol w="3359555">
                  <a:extLst>
                    <a:ext uri="{9D8B030D-6E8A-4147-A177-3AD203B41FA5}">
                      <a16:colId xmlns:a16="http://schemas.microsoft.com/office/drawing/2014/main" val="3083592789"/>
                    </a:ext>
                  </a:extLst>
                </a:gridCol>
                <a:gridCol w="3359555">
                  <a:extLst>
                    <a:ext uri="{9D8B030D-6E8A-4147-A177-3AD203B41FA5}">
                      <a16:colId xmlns:a16="http://schemas.microsoft.com/office/drawing/2014/main" val="2226976623"/>
                    </a:ext>
                  </a:extLst>
                </a:gridCol>
                <a:gridCol w="3359555">
                  <a:extLst>
                    <a:ext uri="{9D8B030D-6E8A-4147-A177-3AD203B41FA5}">
                      <a16:colId xmlns:a16="http://schemas.microsoft.com/office/drawing/2014/main" val="3638580000"/>
                    </a:ext>
                  </a:extLst>
                </a:gridCol>
              </a:tblGrid>
              <a:tr h="1228264">
                <a:tc>
                  <a:txBody>
                    <a:bodyPr/>
                    <a:lstStyle/>
                    <a:p>
                      <a:pPr algn="ctr"/>
                      <a:r>
                        <a:rPr lang="en-US" sz="3000" b="1" dirty="0"/>
                        <a:t>ANTECEDENTS</a:t>
                      </a:r>
                    </a:p>
                    <a:p>
                      <a:pPr algn="ctr"/>
                      <a:r>
                        <a:rPr lang="en-US" sz="3000" b="1" dirty="0"/>
                        <a:t>“Prevent”</a:t>
                      </a:r>
                    </a:p>
                  </a:txBody>
                  <a:tcPr>
                    <a:solidFill>
                      <a:srgbClr val="00B0F0"/>
                    </a:solidFill>
                  </a:tcPr>
                </a:tc>
                <a:tc>
                  <a:txBody>
                    <a:bodyPr/>
                    <a:lstStyle/>
                    <a:p>
                      <a:pPr algn="ctr"/>
                      <a:r>
                        <a:rPr lang="en-US" sz="3000" b="1" dirty="0">
                          <a:solidFill>
                            <a:schemeClr val="bg1"/>
                          </a:solidFill>
                        </a:rPr>
                        <a:t>BEHAVIOR</a:t>
                      </a:r>
                    </a:p>
                    <a:p>
                      <a:pPr algn="ctr"/>
                      <a:r>
                        <a:rPr lang="en-US" sz="3000" b="1" dirty="0">
                          <a:solidFill>
                            <a:schemeClr val="bg1"/>
                          </a:solidFill>
                        </a:rPr>
                        <a:t>“Teach”</a:t>
                      </a:r>
                    </a:p>
                  </a:txBody>
                  <a:tcPr>
                    <a:solidFill>
                      <a:schemeClr val="tx2"/>
                    </a:solidFill>
                  </a:tcPr>
                </a:tc>
                <a:tc>
                  <a:txBody>
                    <a:bodyPr/>
                    <a:lstStyle/>
                    <a:p>
                      <a:pPr algn="ctr"/>
                      <a:r>
                        <a:rPr lang="en-US" sz="3000" b="1" dirty="0"/>
                        <a:t>CONSEQUENCE</a:t>
                      </a:r>
                    </a:p>
                    <a:p>
                      <a:pPr algn="ctr"/>
                      <a:r>
                        <a:rPr lang="en-US" sz="3000" b="1" dirty="0"/>
                        <a:t>“Reinforce”</a:t>
                      </a:r>
                    </a:p>
                    <a:p>
                      <a:pPr algn="ctr"/>
                      <a:r>
                        <a:rPr lang="en-US" sz="3000" b="1" dirty="0"/>
                        <a:t>“Respond”</a:t>
                      </a:r>
                    </a:p>
                  </a:txBody>
                  <a:tcPr>
                    <a:solidFill>
                      <a:srgbClr val="FF6600"/>
                    </a:solidFill>
                  </a:tcPr>
                </a:tc>
                <a:extLst>
                  <a:ext uri="{0D108BD9-81ED-4DB2-BD59-A6C34878D82A}">
                    <a16:rowId xmlns:a16="http://schemas.microsoft.com/office/drawing/2014/main" val="691061715"/>
                  </a:ext>
                </a:extLst>
              </a:tr>
              <a:tr h="3126669">
                <a:tc>
                  <a:txBody>
                    <a:bodyPr/>
                    <a:lstStyle/>
                    <a:p>
                      <a:r>
                        <a:rPr lang="en-US" sz="2400" b="1" dirty="0">
                          <a:latin typeface="Century Gothic" panose="020B0502020202020204" pitchFamily="34" charset="0"/>
                        </a:rPr>
                        <a:t>Design</a:t>
                      </a:r>
                      <a:r>
                        <a:rPr lang="en-US" sz="2400" dirty="0">
                          <a:latin typeface="Century Gothic" panose="020B0502020202020204" pitchFamily="34" charset="0"/>
                        </a:rPr>
                        <a:t> supportive environments using antecedent strategies promoting a positive and safe school  climate and classroom.</a:t>
                      </a:r>
                    </a:p>
                  </a:txBody>
                  <a:tcPr/>
                </a:tc>
                <a:tc>
                  <a:txBody>
                    <a:bodyPr/>
                    <a:lstStyle/>
                    <a:p>
                      <a:r>
                        <a:rPr lang="en-US" sz="2400" b="1" dirty="0">
                          <a:latin typeface="Century Gothic" panose="020B0502020202020204" pitchFamily="34" charset="0"/>
                        </a:rPr>
                        <a:t>Teach</a:t>
                      </a:r>
                      <a:r>
                        <a:rPr lang="en-US" sz="2400" dirty="0">
                          <a:latin typeface="Century Gothic" panose="020B0502020202020204" pitchFamily="34" charset="0"/>
                        </a:rPr>
                        <a:t> positive expectations, self-management and social appropriate peer interactions supporting a positive and safe school climate and classroom for ALL students.</a:t>
                      </a:r>
                    </a:p>
                  </a:txBody>
                  <a:tcPr/>
                </a:tc>
                <a:tc>
                  <a:txBody>
                    <a:bodyPr/>
                    <a:lstStyle/>
                    <a:p>
                      <a:r>
                        <a:rPr lang="en-US" sz="2400" b="1" dirty="0">
                          <a:latin typeface="Century Gothic" panose="020B0502020202020204" pitchFamily="34" charset="0"/>
                        </a:rPr>
                        <a:t>Provide</a:t>
                      </a:r>
                      <a:r>
                        <a:rPr lang="en-US" sz="2400" dirty="0">
                          <a:latin typeface="Century Gothic" panose="020B0502020202020204" pitchFamily="34" charset="0"/>
                        </a:rPr>
                        <a:t> a continuum of positive, intrinsically motivating feedback responses and error correction for ALL students that encourages socially appropriate behaviors.</a:t>
                      </a:r>
                    </a:p>
                  </a:txBody>
                  <a:tcPr/>
                </a:tc>
                <a:extLst>
                  <a:ext uri="{0D108BD9-81ED-4DB2-BD59-A6C34878D82A}">
                    <a16:rowId xmlns:a16="http://schemas.microsoft.com/office/drawing/2014/main" val="3660249209"/>
                  </a:ext>
                </a:extLst>
              </a:tr>
            </a:tbl>
          </a:graphicData>
        </a:graphic>
      </p:graphicFrame>
      <p:pic>
        <p:nvPicPr>
          <p:cNvPr id="6" name="Picture 5" descr="http://www.proverbs66.com/wp-content/uploads/how-to-speak-abc.-e1322005660329.jpg">
            <a:extLst>
              <a:ext uri="{FF2B5EF4-FFF2-40B4-BE49-F238E27FC236}">
                <a16:creationId xmlns:a16="http://schemas.microsoft.com/office/drawing/2014/main" id="{1E4A96FD-ED93-43F2-AEDA-4C00C1694C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75" y="2014505"/>
            <a:ext cx="2255962" cy="1858585"/>
          </a:xfrm>
          <a:prstGeom prst="ellipse">
            <a:avLst/>
          </a:prstGeom>
          <a:ln>
            <a:noFill/>
          </a:ln>
          <a:effectLst>
            <a:softEdge rad="112500"/>
          </a:effectLst>
        </p:spPr>
      </p:pic>
    </p:spTree>
    <p:extLst>
      <p:ext uri="{BB962C8B-B14F-4D97-AF65-F5344CB8AC3E}">
        <p14:creationId xmlns:p14="http://schemas.microsoft.com/office/powerpoint/2010/main" val="379335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F5D47C0-7B1A-4F17-BF02-E098942CC0AF}"/>
              </a:ext>
            </a:extLst>
          </p:cNvPr>
          <p:cNvGraphicFramePr/>
          <p:nvPr/>
        </p:nvGraphicFramePr>
        <p:xfrm>
          <a:off x="91440" y="284480"/>
          <a:ext cx="11161240" cy="767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5" descr="boy_yelling_into_microphone_hg_clr.gif">
            <a:extLst>
              <a:ext uri="{FF2B5EF4-FFF2-40B4-BE49-F238E27FC236}">
                <a16:creationId xmlns:a16="http://schemas.microsoft.com/office/drawing/2014/main" id="{52B53F5B-76CC-4BC1-A0DC-4900B813B3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7866" y="4641850"/>
            <a:ext cx="189470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272DE6D-B16D-417E-8892-0C5B45795B68}"/>
              </a:ext>
            </a:extLst>
          </p:cNvPr>
          <p:cNvSpPr>
            <a:spLocks noGrp="1"/>
          </p:cNvSpPr>
          <p:nvPr>
            <p:ph type="title"/>
          </p:nvPr>
        </p:nvSpPr>
        <p:spPr>
          <a:xfrm>
            <a:off x="565360" y="326996"/>
            <a:ext cx="11277600" cy="1143000"/>
          </a:xfrm>
        </p:spPr>
        <p:txBody>
          <a:bodyPr>
            <a:noAutofit/>
          </a:bodyPr>
          <a:lstStyle/>
          <a:p>
            <a:pPr algn="ctr">
              <a:defRPr/>
            </a:pPr>
            <a:r>
              <a:rPr lang="en-US" altLang="en-US" sz="4800" b="1" dirty="0">
                <a:latin typeface="+mn-lt"/>
              </a:rPr>
              <a:t>CULTURAL SHIFTS</a:t>
            </a:r>
            <a:br>
              <a:rPr lang="en-US" altLang="en-US" sz="4800" b="1" dirty="0">
                <a:latin typeface="+mn-lt"/>
              </a:rPr>
            </a:br>
            <a:r>
              <a:rPr lang="en-US" altLang="en-US" sz="4800" dirty="0">
                <a:latin typeface="+mn-lt"/>
              </a:rPr>
              <a:t>A shift in how we think, feel and act</a:t>
            </a:r>
          </a:p>
        </p:txBody>
      </p:sp>
    </p:spTree>
    <p:extLst>
      <p:ext uri="{BB962C8B-B14F-4D97-AF65-F5344CB8AC3E}">
        <p14:creationId xmlns:p14="http://schemas.microsoft.com/office/powerpoint/2010/main" val="74409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graphicEl>
                                              <a:dgm id="{B5CDEFAA-05E3-4B68-8A74-172905B88D6A}"/>
                                            </p:graphicEl>
                                          </p:spTgt>
                                        </p:tgtEl>
                                        <p:attrNameLst>
                                          <p:attrName>style.visibility</p:attrName>
                                        </p:attrNameLst>
                                      </p:cBhvr>
                                      <p:to>
                                        <p:strVal val="visible"/>
                                      </p:to>
                                    </p:set>
                                    <p:animEffect transition="in" filter="wheel(1)">
                                      <p:cBhvr>
                                        <p:cTn id="7" dur="2000"/>
                                        <p:tgtEl>
                                          <p:spTgt spid="7">
                                            <p:graphicEl>
                                              <a:dgm id="{B5CDEFAA-05E3-4B68-8A74-172905B88D6A}"/>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graphicEl>
                                              <a:dgm id="{27ED0421-C4B9-4A02-96DB-0EABFF83C0C0}"/>
                                            </p:graphicEl>
                                          </p:spTgt>
                                        </p:tgtEl>
                                        <p:attrNameLst>
                                          <p:attrName>style.visibility</p:attrName>
                                        </p:attrNameLst>
                                      </p:cBhvr>
                                      <p:to>
                                        <p:strVal val="visible"/>
                                      </p:to>
                                    </p:set>
                                    <p:animEffect transition="in" filter="wheel(1)">
                                      <p:cBhvr>
                                        <p:cTn id="10" dur="2000"/>
                                        <p:tgtEl>
                                          <p:spTgt spid="7">
                                            <p:graphicEl>
                                              <a:dgm id="{27ED0421-C4B9-4A02-96DB-0EABFF83C0C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graphicEl>
                                              <a:dgm id="{38098048-1D13-4CC4-A28E-439C19431DB7}"/>
                                            </p:graphicEl>
                                          </p:spTgt>
                                        </p:tgtEl>
                                        <p:attrNameLst>
                                          <p:attrName>style.visibility</p:attrName>
                                        </p:attrNameLst>
                                      </p:cBhvr>
                                      <p:to>
                                        <p:strVal val="visible"/>
                                      </p:to>
                                    </p:set>
                                    <p:animEffect transition="in" filter="wheel(1)">
                                      <p:cBhvr>
                                        <p:cTn id="15" dur="2000"/>
                                        <p:tgtEl>
                                          <p:spTgt spid="7">
                                            <p:graphicEl>
                                              <a:dgm id="{38098048-1D13-4CC4-A28E-439C19431DB7}"/>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graphicEl>
                                              <a:dgm id="{6233285B-A609-4265-9048-A1E681FF2BC2}"/>
                                            </p:graphicEl>
                                          </p:spTgt>
                                        </p:tgtEl>
                                        <p:attrNameLst>
                                          <p:attrName>style.visibility</p:attrName>
                                        </p:attrNameLst>
                                      </p:cBhvr>
                                      <p:to>
                                        <p:strVal val="visible"/>
                                      </p:to>
                                    </p:set>
                                    <p:animEffect transition="in" filter="wheel(1)">
                                      <p:cBhvr>
                                        <p:cTn id="18" dur="2000"/>
                                        <p:tgtEl>
                                          <p:spTgt spid="7">
                                            <p:graphicEl>
                                              <a:dgm id="{6233285B-A609-4265-9048-A1E681FF2B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756FDD4-F673-4C7F-B378-D22FEA8EF18C}"/>
              </a:ext>
            </a:extLst>
          </p:cNvPr>
          <p:cNvSpPr>
            <a:spLocks noGrp="1"/>
          </p:cNvSpPr>
          <p:nvPr>
            <p:ph type="subTitle" idx="4294967295"/>
          </p:nvPr>
        </p:nvSpPr>
        <p:spPr>
          <a:xfrm>
            <a:off x="1221167" y="231129"/>
            <a:ext cx="10376965" cy="872049"/>
          </a:xfrm>
        </p:spPr>
        <p:txBody>
          <a:bodyPr>
            <a:normAutofit fontScale="47500" lnSpcReduction="20000"/>
          </a:bodyPr>
          <a:lstStyle/>
          <a:p>
            <a:pPr marL="0" indent="0" algn="ctr">
              <a:buNone/>
            </a:pPr>
            <a:r>
              <a:rPr lang="en-US" sz="9300" b="1" dirty="0"/>
              <a:t>Designing Your Classroom Matrix</a:t>
            </a:r>
          </a:p>
          <a:p>
            <a:endParaRPr lang="en-US" sz="21600" b="1" dirty="0">
              <a:latin typeface="Poor Richard" panose="02080502050505020702" pitchFamily="18" charset="0"/>
            </a:endParaRPr>
          </a:p>
          <a:p>
            <a:endParaRPr lang="en-US" sz="7100" b="1" dirty="0">
              <a:latin typeface="Poor Richard" panose="02080502050505020702" pitchFamily="18" charset="0"/>
            </a:endParaRPr>
          </a:p>
          <a:p>
            <a:endParaRPr lang="en-US" sz="5800" b="1" dirty="0">
              <a:solidFill>
                <a:schemeClr val="bg1"/>
              </a:solidFill>
              <a:latin typeface="Poor Richard" panose="02080502050505020702" pitchFamily="18" charset="0"/>
            </a:endParaRPr>
          </a:p>
          <a:p>
            <a:endParaRPr lang="en-US" sz="5800" b="1" dirty="0">
              <a:solidFill>
                <a:schemeClr val="bg1"/>
              </a:solidFill>
              <a:latin typeface="Poor Richard" panose="02080502050505020702" pitchFamily="18" charset="0"/>
            </a:endParaRPr>
          </a:p>
        </p:txBody>
      </p:sp>
      <p:sp>
        <p:nvSpPr>
          <p:cNvPr id="3" name="Rectangle 2">
            <a:extLst>
              <a:ext uri="{FF2B5EF4-FFF2-40B4-BE49-F238E27FC236}">
                <a16:creationId xmlns:a16="http://schemas.microsoft.com/office/drawing/2014/main" id="{3DB03739-34A7-4FDF-884F-1F5C2BA277DA}"/>
              </a:ext>
            </a:extLst>
          </p:cNvPr>
          <p:cNvSpPr/>
          <p:nvPr/>
        </p:nvSpPr>
        <p:spPr>
          <a:xfrm>
            <a:off x="851515" y="667154"/>
            <a:ext cx="5952450" cy="1569660"/>
          </a:xfrm>
          <a:prstGeom prst="rect">
            <a:avLst/>
          </a:prstGeom>
        </p:spPr>
        <p:txBody>
          <a:bodyPr wrap="square">
            <a:spAutoFit/>
          </a:bodyPr>
          <a:lstStyle/>
          <a:p>
            <a:r>
              <a:rPr lang="en-US" sz="4800" b="1" dirty="0">
                <a:ln w="9525">
                  <a:solidFill>
                    <a:schemeClr val="bg1"/>
                  </a:solidFill>
                  <a:prstDash val="solid"/>
                </a:ln>
                <a:latin typeface="Poor Richard" panose="02080502050505020702" pitchFamily="18" charset="0"/>
              </a:rPr>
              <a:t>STEP 1:  Frame it</a:t>
            </a:r>
          </a:p>
          <a:p>
            <a:r>
              <a:rPr lang="en-US" sz="4800" b="1" dirty="0">
                <a:ln w="9525">
                  <a:solidFill>
                    <a:schemeClr val="bg1"/>
                  </a:solidFill>
                  <a:prstDash val="solid"/>
                </a:ln>
                <a:latin typeface="Poor Richard" panose="02080502050505020702" pitchFamily="18" charset="0"/>
              </a:rPr>
              <a:t>STEP 2:  Doing it together</a:t>
            </a:r>
          </a:p>
        </p:txBody>
      </p:sp>
      <p:pic>
        <p:nvPicPr>
          <p:cNvPr id="10" name="Picture 9" descr="Image result for blue flag">
            <a:extLst>
              <a:ext uri="{FF2B5EF4-FFF2-40B4-BE49-F238E27FC236}">
                <a16:creationId xmlns:a16="http://schemas.microsoft.com/office/drawing/2014/main" id="{08C8F88C-6E5C-48D4-BF71-601BA71730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27" y="71817"/>
            <a:ext cx="1718197" cy="1449908"/>
          </a:xfrm>
          <a:prstGeom prst="rect">
            <a:avLst/>
          </a:prstGeom>
          <a:noFill/>
          <a:ln>
            <a:noFill/>
          </a:ln>
        </p:spPr>
      </p:pic>
      <p:graphicFrame>
        <p:nvGraphicFramePr>
          <p:cNvPr id="11" name="Table 10">
            <a:extLst>
              <a:ext uri="{FF2B5EF4-FFF2-40B4-BE49-F238E27FC236}">
                <a16:creationId xmlns:a16="http://schemas.microsoft.com/office/drawing/2014/main" id="{2937BE7B-8013-456B-AFF6-2EF874ED9B87}"/>
              </a:ext>
            </a:extLst>
          </p:cNvPr>
          <p:cNvGraphicFramePr>
            <a:graphicFrameLocks noGrp="1"/>
          </p:cNvGraphicFramePr>
          <p:nvPr>
            <p:extLst>
              <p:ext uri="{D42A27DB-BD31-4B8C-83A1-F6EECF244321}">
                <p14:modId xmlns:p14="http://schemas.microsoft.com/office/powerpoint/2010/main" val="1736093802"/>
              </p:ext>
            </p:extLst>
          </p:nvPr>
        </p:nvGraphicFramePr>
        <p:xfrm>
          <a:off x="789293" y="2236814"/>
          <a:ext cx="6792595" cy="4390582"/>
        </p:xfrm>
        <a:graphic>
          <a:graphicData uri="http://schemas.openxmlformats.org/drawingml/2006/table">
            <a:tbl>
              <a:tblPr bandRow="1">
                <a:tableStyleId>{073A0DAA-6AF3-43AB-8588-CEC1D06C72B9}</a:tableStyleId>
              </a:tblPr>
              <a:tblGrid>
                <a:gridCol w="1712253">
                  <a:extLst>
                    <a:ext uri="{9D8B030D-6E8A-4147-A177-3AD203B41FA5}">
                      <a16:colId xmlns:a16="http://schemas.microsoft.com/office/drawing/2014/main" val="3920393159"/>
                    </a:ext>
                  </a:extLst>
                </a:gridCol>
                <a:gridCol w="1501254">
                  <a:extLst>
                    <a:ext uri="{9D8B030D-6E8A-4147-A177-3AD203B41FA5}">
                      <a16:colId xmlns:a16="http://schemas.microsoft.com/office/drawing/2014/main" val="2128159753"/>
                    </a:ext>
                  </a:extLst>
                </a:gridCol>
                <a:gridCol w="1726442">
                  <a:extLst>
                    <a:ext uri="{9D8B030D-6E8A-4147-A177-3AD203B41FA5}">
                      <a16:colId xmlns:a16="http://schemas.microsoft.com/office/drawing/2014/main" val="937862807"/>
                    </a:ext>
                  </a:extLst>
                </a:gridCol>
                <a:gridCol w="1852646">
                  <a:extLst>
                    <a:ext uri="{9D8B030D-6E8A-4147-A177-3AD203B41FA5}">
                      <a16:colId xmlns:a16="http://schemas.microsoft.com/office/drawing/2014/main" val="3152076672"/>
                    </a:ext>
                  </a:extLst>
                </a:gridCol>
              </a:tblGrid>
              <a:tr h="172085">
                <a:tc>
                  <a:txBody>
                    <a:bodyPr/>
                    <a:lstStyle/>
                    <a:p>
                      <a:pPr marL="0" marR="0" algn="ctr">
                        <a:lnSpc>
                          <a:spcPct val="107000"/>
                        </a:lnSpc>
                        <a:spcBef>
                          <a:spcPts val="0"/>
                        </a:spcBef>
                        <a:spcAft>
                          <a:spcPts val="0"/>
                        </a:spcAft>
                      </a:pPr>
                      <a:r>
                        <a:rPr lang="en-US" sz="1000">
                          <a:effectLst/>
                        </a:rPr>
                        <a:t>Guidelines:</a:t>
                      </a:r>
                      <a:endParaRPr lang="en-US" sz="1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This means:</a:t>
                      </a:r>
                      <a:endParaRPr lang="en-US" sz="1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rPr>
                        <a:t>Example:</a:t>
                      </a:r>
                      <a:endParaRPr lang="en-US" sz="100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Non-example:</a:t>
                      </a:r>
                      <a:endParaRPr lang="en-US" sz="1000"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0275181"/>
                  </a:ext>
                </a:extLst>
              </a:tr>
              <a:tr h="344805">
                <a:tc>
                  <a:txBody>
                    <a:bodyPr/>
                    <a:lstStyle/>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Observable</a:t>
                      </a: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I can see it</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Raise hand and wait to be called on</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Be your best</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21726681"/>
                  </a:ext>
                </a:extLst>
              </a:tr>
              <a:tr h="172085">
                <a:tc>
                  <a:txBody>
                    <a:bodyPr/>
                    <a:lstStyle/>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Measurable</a:t>
                      </a:r>
                    </a:p>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I can count it</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Bring materials </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dirty="0">
                          <a:solidFill>
                            <a:srgbClr val="000000"/>
                          </a:solidFill>
                          <a:effectLst/>
                        </a:rPr>
                        <a:t>Be ready to learn</a:t>
                      </a:r>
                      <a:endParaRPr lang="en-US" sz="14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242764326"/>
                  </a:ext>
                </a:extLst>
              </a:tr>
              <a:tr h="344805">
                <a:tc>
                  <a:txBody>
                    <a:bodyPr/>
                    <a:lstStyle/>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Positively Stated</a:t>
                      </a: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I tell students what TO do</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dirty="0">
                          <a:solidFill>
                            <a:srgbClr val="000000"/>
                          </a:solidFill>
                          <a:effectLst/>
                        </a:rPr>
                        <a:t>Hands and feet to self</a:t>
                      </a:r>
                      <a:endParaRPr lang="en-US" sz="14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No fighting</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812903647"/>
                  </a:ext>
                </a:extLst>
              </a:tr>
              <a:tr h="382270">
                <a:tc>
                  <a:txBody>
                    <a:bodyPr/>
                    <a:lstStyle/>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endParaRPr lang="en-US" sz="1600" b="1" dirty="0">
                        <a:solidFill>
                          <a:srgbClr val="000000"/>
                        </a:solidFill>
                        <a:effectLst>
                          <a:outerShdw blurRad="38100" dist="38100" dir="2700000" algn="tl">
                            <a:srgbClr val="000000">
                              <a:alpha val="43137"/>
                            </a:srgbClr>
                          </a:outerShdw>
                        </a:effectLst>
                      </a:endParaRPr>
                    </a:p>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Understandable</a:t>
                      </a: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The vocabulary is appropriate for age/grade level</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Hands and feet to self</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Maintain personal space (K_1 rule) </a:t>
                      </a:r>
                    </a:p>
                    <a:p>
                      <a:pPr marL="0" marR="0">
                        <a:lnSpc>
                          <a:spcPct val="107000"/>
                        </a:lnSpc>
                        <a:spcBef>
                          <a:spcPts val="0"/>
                        </a:spcBef>
                        <a:spcAft>
                          <a:spcPts val="0"/>
                        </a:spcAft>
                      </a:pPr>
                      <a:r>
                        <a:rPr lang="en-US" sz="1400" i="1">
                          <a:solidFill>
                            <a:srgbClr val="000000"/>
                          </a:solidFill>
                          <a:effectLst/>
                        </a:rPr>
                        <a:t>*children this age do not have a concept of “personal space.”</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159175539"/>
                  </a:ext>
                </a:extLst>
              </a:tr>
              <a:tr h="344805">
                <a:tc>
                  <a:txBody>
                    <a:bodyPr/>
                    <a:lstStyle/>
                    <a:p>
                      <a:pPr marL="0" marR="0" algn="ctr">
                        <a:lnSpc>
                          <a:spcPct val="107000"/>
                        </a:lnSpc>
                        <a:spcBef>
                          <a:spcPts val="0"/>
                        </a:spcBef>
                        <a:spcAft>
                          <a:spcPts val="0"/>
                        </a:spcAft>
                      </a:pPr>
                      <a:r>
                        <a:rPr lang="en-US" sz="1600" b="1" dirty="0">
                          <a:solidFill>
                            <a:srgbClr val="000000"/>
                          </a:solidFill>
                          <a:effectLst>
                            <a:outerShdw blurRad="38100" dist="38100" dir="2700000" algn="tl">
                              <a:srgbClr val="000000">
                                <a:alpha val="43137"/>
                              </a:srgbClr>
                            </a:outerShdw>
                          </a:effectLst>
                        </a:rPr>
                        <a:t>Always Applicable</a:t>
                      </a:r>
                      <a:endParaRPr lang="en-US" sz="1600" b="1" dirty="0">
                        <a:solidFill>
                          <a:srgbClr val="000000"/>
                        </a:solidFill>
                        <a:effectLst>
                          <a:outerShdw blurRad="38100" dist="38100" dir="2700000" algn="tl">
                            <a:srgbClr val="000000">
                              <a:alpha val="43137"/>
                            </a:srgbClr>
                          </a:outerShdw>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I am able to consistently enforce</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a:solidFill>
                            <a:srgbClr val="000000"/>
                          </a:solidFill>
                          <a:effectLst/>
                        </a:rPr>
                        <a:t>Stay in assigned area</a:t>
                      </a:r>
                      <a:endParaRPr lang="en-US" sz="1400" i="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i="1" dirty="0">
                          <a:solidFill>
                            <a:srgbClr val="000000"/>
                          </a:solidFill>
                          <a:effectLst/>
                        </a:rPr>
                        <a:t>Remain seated until given permission to leave</a:t>
                      </a:r>
                      <a:endParaRPr lang="en-US" sz="1400" i="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020997288"/>
                  </a:ext>
                </a:extLst>
              </a:tr>
            </a:tbl>
          </a:graphicData>
        </a:graphic>
      </p:graphicFrame>
      <p:sp>
        <p:nvSpPr>
          <p:cNvPr id="6" name="Rectangle 5">
            <a:extLst>
              <a:ext uri="{FF2B5EF4-FFF2-40B4-BE49-F238E27FC236}">
                <a16:creationId xmlns:a16="http://schemas.microsoft.com/office/drawing/2014/main" id="{6DB4CD54-2D2B-4BB2-AA12-A57DB09AADBE}"/>
              </a:ext>
            </a:extLst>
          </p:cNvPr>
          <p:cNvSpPr/>
          <p:nvPr/>
        </p:nvSpPr>
        <p:spPr>
          <a:xfrm>
            <a:off x="0" y="174438"/>
            <a:ext cx="851515" cy="769441"/>
          </a:xfrm>
          <a:prstGeom prst="rect">
            <a:avLst/>
          </a:prstGeom>
          <a:noFill/>
        </p:spPr>
        <p:txBody>
          <a:bodyPr wrap="none" lIns="91440" tIns="45720" rIns="91440" bIns="45720">
            <a:spAutoFit/>
          </a:bodyPr>
          <a:lstStyle/>
          <a:p>
            <a:pPr algn="ctr"/>
            <a:r>
              <a:rPr lang="en-US" sz="4400" b="1" spc="50" dirty="0">
                <a:ln w="0"/>
                <a:solidFill>
                  <a:schemeClr val="bg2"/>
                </a:solidFill>
                <a:effectLst>
                  <a:innerShdw blurRad="63500" dist="50800" dir="13500000">
                    <a:srgbClr val="000000">
                      <a:alpha val="50000"/>
                    </a:srgbClr>
                  </a:innerShdw>
                </a:effectLst>
              </a:rPr>
              <a:t>#2</a:t>
            </a:r>
          </a:p>
        </p:txBody>
      </p:sp>
      <p:pic>
        <p:nvPicPr>
          <p:cNvPr id="8" name="Picture 7" descr="A drawing of a face&#10;&#10;Description generated with high confidence">
            <a:extLst>
              <a:ext uri="{FF2B5EF4-FFF2-40B4-BE49-F238E27FC236}">
                <a16:creationId xmlns:a16="http://schemas.microsoft.com/office/drawing/2014/main" id="{74BE2AB9-B0BD-443A-8100-9AEACED72FEC}"/>
              </a:ext>
            </a:extLst>
          </p:cNvPr>
          <p:cNvPicPr>
            <a:picLocks noChangeAspect="1"/>
          </p:cNvPicPr>
          <p:nvPr/>
        </p:nvPicPr>
        <p:blipFill>
          <a:blip r:embed="rId4"/>
          <a:stretch>
            <a:fillRect/>
          </a:stretch>
        </p:blipFill>
        <p:spPr>
          <a:xfrm>
            <a:off x="7196522" y="991797"/>
            <a:ext cx="4896087" cy="3291135"/>
          </a:xfrm>
          <a:prstGeom prst="rect">
            <a:avLst/>
          </a:prstGeom>
        </p:spPr>
      </p:pic>
    </p:spTree>
    <p:extLst>
      <p:ext uri="{BB962C8B-B14F-4D97-AF65-F5344CB8AC3E}">
        <p14:creationId xmlns:p14="http://schemas.microsoft.com/office/powerpoint/2010/main" val="283140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EF3921D-2FB4-4F6B-944A-0169637AF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2552" y="4320707"/>
            <a:ext cx="3278659" cy="25372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a:extLst>
              <a:ext uri="{FF2B5EF4-FFF2-40B4-BE49-F238E27FC236}">
                <a16:creationId xmlns:a16="http://schemas.microsoft.com/office/drawing/2014/main" id="{1D257C6A-CA85-4B31-A2DC-7ED9031715BC}"/>
              </a:ext>
            </a:extLst>
          </p:cNvPr>
          <p:cNvGraphicFramePr/>
          <p:nvPr/>
        </p:nvGraphicFramePr>
        <p:xfrm>
          <a:off x="87273" y="331847"/>
          <a:ext cx="11161240" cy="7677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A00118B1-7645-4293-A760-AE006356B74C}"/>
              </a:ext>
            </a:extLst>
          </p:cNvPr>
          <p:cNvSpPr>
            <a:spLocks noGrp="1"/>
          </p:cNvSpPr>
          <p:nvPr>
            <p:ph type="title"/>
          </p:nvPr>
        </p:nvSpPr>
        <p:spPr>
          <a:xfrm>
            <a:off x="588364" y="331847"/>
            <a:ext cx="11277600" cy="1143000"/>
          </a:xfrm>
        </p:spPr>
        <p:txBody>
          <a:bodyPr>
            <a:noAutofit/>
          </a:bodyPr>
          <a:lstStyle/>
          <a:p>
            <a:pPr algn="ctr">
              <a:defRPr/>
            </a:pPr>
            <a:r>
              <a:rPr lang="en-US" altLang="en-US" sz="4800" b="1" dirty="0">
                <a:latin typeface="+mn-lt"/>
              </a:rPr>
              <a:t>CULTURAL SHIFTS</a:t>
            </a:r>
            <a:br>
              <a:rPr lang="en-US" altLang="en-US" sz="4800" b="1" dirty="0">
                <a:latin typeface="+mn-lt"/>
              </a:rPr>
            </a:br>
            <a:r>
              <a:rPr lang="en-US" altLang="en-US" sz="4800" dirty="0">
                <a:latin typeface="+mn-lt"/>
              </a:rPr>
              <a:t>A shift in how we think, feel and act</a:t>
            </a:r>
          </a:p>
        </p:txBody>
      </p:sp>
    </p:spTree>
    <p:extLst>
      <p:ext uri="{BB962C8B-B14F-4D97-AF65-F5344CB8AC3E}">
        <p14:creationId xmlns:p14="http://schemas.microsoft.com/office/powerpoint/2010/main" val="406745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graphicEl>
                                              <a:dgm id="{B5CDEFAA-05E3-4B68-8A74-172905B88D6A}"/>
                                            </p:graphicEl>
                                          </p:spTgt>
                                        </p:tgtEl>
                                        <p:attrNameLst>
                                          <p:attrName>style.visibility</p:attrName>
                                        </p:attrNameLst>
                                      </p:cBhvr>
                                      <p:to>
                                        <p:strVal val="visible"/>
                                      </p:to>
                                    </p:set>
                                    <p:animEffect transition="in" filter="wheel(1)">
                                      <p:cBhvr>
                                        <p:cTn id="7" dur="2000"/>
                                        <p:tgtEl>
                                          <p:spTgt spid="5">
                                            <p:graphicEl>
                                              <a:dgm id="{B5CDEFAA-05E3-4B68-8A74-172905B88D6A}"/>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graphicEl>
                                              <a:dgm id="{27ED0421-C4B9-4A02-96DB-0EABFF83C0C0}"/>
                                            </p:graphicEl>
                                          </p:spTgt>
                                        </p:tgtEl>
                                        <p:attrNameLst>
                                          <p:attrName>style.visibility</p:attrName>
                                        </p:attrNameLst>
                                      </p:cBhvr>
                                      <p:to>
                                        <p:strVal val="visible"/>
                                      </p:to>
                                    </p:set>
                                    <p:animEffect transition="in" filter="wheel(1)">
                                      <p:cBhvr>
                                        <p:cTn id="10" dur="2000"/>
                                        <p:tgtEl>
                                          <p:spTgt spid="5">
                                            <p:graphicEl>
                                              <a:dgm id="{27ED0421-C4B9-4A02-96DB-0EABFF83C0C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graphicEl>
                                              <a:dgm id="{38098048-1D13-4CC4-A28E-439C19431DB7}"/>
                                            </p:graphicEl>
                                          </p:spTgt>
                                        </p:tgtEl>
                                        <p:attrNameLst>
                                          <p:attrName>style.visibility</p:attrName>
                                        </p:attrNameLst>
                                      </p:cBhvr>
                                      <p:to>
                                        <p:strVal val="visible"/>
                                      </p:to>
                                    </p:set>
                                    <p:animEffect transition="in" filter="wheel(1)">
                                      <p:cBhvr>
                                        <p:cTn id="15" dur="2000"/>
                                        <p:tgtEl>
                                          <p:spTgt spid="5">
                                            <p:graphicEl>
                                              <a:dgm id="{38098048-1D13-4CC4-A28E-439C19431DB7}"/>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
                                            <p:graphicEl>
                                              <a:dgm id="{6233285B-A609-4265-9048-A1E681FF2BC2}"/>
                                            </p:graphicEl>
                                          </p:spTgt>
                                        </p:tgtEl>
                                        <p:attrNameLst>
                                          <p:attrName>style.visibility</p:attrName>
                                        </p:attrNameLst>
                                      </p:cBhvr>
                                      <p:to>
                                        <p:strVal val="visible"/>
                                      </p:to>
                                    </p:set>
                                    <p:animEffect transition="in" filter="wheel(1)">
                                      <p:cBhvr>
                                        <p:cTn id="18" dur="2000"/>
                                        <p:tgtEl>
                                          <p:spTgt spid="5">
                                            <p:graphicEl>
                                              <a:dgm id="{6233285B-A609-4265-9048-A1E681FF2B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AC7EF-2FED-4EEA-8E77-6C59552623B2}"/>
              </a:ext>
            </a:extLst>
          </p:cNvPr>
          <p:cNvPicPr>
            <a:picLocks noChangeAspect="1"/>
          </p:cNvPicPr>
          <p:nvPr/>
        </p:nvPicPr>
        <p:blipFill>
          <a:blip r:embed="rId3"/>
          <a:stretch>
            <a:fillRect/>
          </a:stretch>
        </p:blipFill>
        <p:spPr>
          <a:xfrm>
            <a:off x="543100" y="258344"/>
            <a:ext cx="4989973" cy="6012669"/>
          </a:xfrm>
          <a:prstGeom prst="rect">
            <a:avLst/>
          </a:prstGeom>
          <a:ln>
            <a:noFill/>
          </a:ln>
          <a:effectLst>
            <a:softEdge rad="112500"/>
          </a:effectLst>
        </p:spPr>
      </p:pic>
      <p:pic>
        <p:nvPicPr>
          <p:cNvPr id="3074" name="Picture 2" descr="Ryan Adams Week Sticker">
            <a:extLst>
              <a:ext uri="{FF2B5EF4-FFF2-40B4-BE49-F238E27FC236}">
                <a16:creationId xmlns:a16="http://schemas.microsoft.com/office/drawing/2014/main" id="{1A8CBCF7-F534-4EC0-BBBA-FDE5B2AB3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073" y="-555191"/>
            <a:ext cx="6115827" cy="732765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Off-page Connector 3">
            <a:extLst>
              <a:ext uri="{FF2B5EF4-FFF2-40B4-BE49-F238E27FC236}">
                <a16:creationId xmlns:a16="http://schemas.microsoft.com/office/drawing/2014/main" id="{448F6A77-4109-43B0-99CA-9EC563C5386B}"/>
              </a:ext>
            </a:extLst>
          </p:cNvPr>
          <p:cNvSpPr/>
          <p:nvPr/>
        </p:nvSpPr>
        <p:spPr>
          <a:xfrm rot="20883410">
            <a:off x="8187725" y="2622177"/>
            <a:ext cx="696471" cy="497840"/>
          </a:xfrm>
          <a:prstGeom prst="flowChartOffpageConnector">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9050">
                  <a:solidFill>
                    <a:sysClr val="windowText" lastClr="000000"/>
                  </a:solidFill>
                </a:ln>
                <a:solidFill>
                  <a:srgbClr val="FF0000"/>
                </a:solidFill>
                <a:effectLst>
                  <a:outerShdw blurRad="38100" dist="19050" dir="2700000" algn="tl" rotWithShape="0">
                    <a:schemeClr val="dk1">
                      <a:alpha val="40000"/>
                    </a:schemeClr>
                  </a:outerShdw>
                </a:effectLst>
              </a:rPr>
              <a:t>T</a:t>
            </a:r>
          </a:p>
        </p:txBody>
      </p:sp>
    </p:spTree>
    <p:extLst>
      <p:ext uri="{BB962C8B-B14F-4D97-AF65-F5344CB8AC3E}">
        <p14:creationId xmlns:p14="http://schemas.microsoft.com/office/powerpoint/2010/main" val="343994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DB32-DB01-4353-B974-4BDA4C864E0D}"/>
              </a:ext>
            </a:extLst>
          </p:cNvPr>
          <p:cNvSpPr>
            <a:spLocks noGrp="1"/>
          </p:cNvSpPr>
          <p:nvPr>
            <p:ph type="title"/>
          </p:nvPr>
        </p:nvSpPr>
        <p:spPr>
          <a:xfrm>
            <a:off x="1295400" y="579599"/>
            <a:ext cx="9601200" cy="1036850"/>
          </a:xfrm>
        </p:spPr>
        <p:txBody>
          <a:bodyPr>
            <a:noAutofit/>
          </a:bodyPr>
          <a:lstStyle/>
          <a:p>
            <a:pPr algn="ctr"/>
            <a:r>
              <a:rPr lang="en-US" sz="6000" dirty="0"/>
              <a:t>“Diving Deeper”  Prevention Practices</a:t>
            </a:r>
          </a:p>
        </p:txBody>
      </p:sp>
      <p:graphicFrame>
        <p:nvGraphicFramePr>
          <p:cNvPr id="5" name="Table 4">
            <a:extLst>
              <a:ext uri="{FF2B5EF4-FFF2-40B4-BE49-F238E27FC236}">
                <a16:creationId xmlns:a16="http://schemas.microsoft.com/office/drawing/2014/main" id="{C2857C29-BFDE-4F71-A66C-E04802529A89}"/>
              </a:ext>
            </a:extLst>
          </p:cNvPr>
          <p:cNvGraphicFramePr>
            <a:graphicFrameLocks noGrp="1"/>
          </p:cNvGraphicFramePr>
          <p:nvPr>
            <p:extLst>
              <p:ext uri="{D42A27DB-BD31-4B8C-83A1-F6EECF244321}">
                <p14:modId xmlns:p14="http://schemas.microsoft.com/office/powerpoint/2010/main" val="3110255484"/>
              </p:ext>
            </p:extLst>
          </p:nvPr>
        </p:nvGraphicFramePr>
        <p:xfrm>
          <a:off x="1801153" y="1518122"/>
          <a:ext cx="6633960" cy="5339878"/>
        </p:xfrm>
        <a:graphic>
          <a:graphicData uri="http://schemas.openxmlformats.org/drawingml/2006/table">
            <a:tbl>
              <a:tblPr firstRow="1" bandRow="1">
                <a:tableStyleId>{C4B1156A-380E-4F78-BDF5-A606A8083BF9}</a:tableStyleId>
              </a:tblPr>
              <a:tblGrid>
                <a:gridCol w="4935324">
                  <a:extLst>
                    <a:ext uri="{9D8B030D-6E8A-4147-A177-3AD203B41FA5}">
                      <a16:colId xmlns:a16="http://schemas.microsoft.com/office/drawing/2014/main" val="1666308540"/>
                    </a:ext>
                  </a:extLst>
                </a:gridCol>
                <a:gridCol w="1698636">
                  <a:extLst>
                    <a:ext uri="{9D8B030D-6E8A-4147-A177-3AD203B41FA5}">
                      <a16:colId xmlns:a16="http://schemas.microsoft.com/office/drawing/2014/main" val="4223181535"/>
                    </a:ext>
                  </a:extLst>
                </a:gridCol>
              </a:tblGrid>
              <a:tr h="1740299">
                <a:tc>
                  <a:txBody>
                    <a:bodyPr/>
                    <a:lstStyle/>
                    <a:p>
                      <a:pPr algn="ctr"/>
                      <a:r>
                        <a:rPr lang="en-US" sz="3200" b="1" dirty="0"/>
                        <a:t>Active Supervision in the Classroom</a:t>
                      </a:r>
                    </a:p>
                    <a:p>
                      <a:pPr algn="ctr"/>
                      <a:r>
                        <a:rPr lang="en-US" sz="2000" b="0" dirty="0"/>
                        <a:t>Circulating/Scanning/</a:t>
                      </a:r>
                    </a:p>
                    <a:p>
                      <a:pPr algn="ctr"/>
                      <a:r>
                        <a:rPr lang="en-US" sz="2000" b="0" dirty="0"/>
                        <a:t>Encouraging/Choices</a:t>
                      </a:r>
                    </a:p>
                  </a:txBody>
                  <a:tcPr/>
                </a:tc>
                <a:tc>
                  <a:txBody>
                    <a:bodyPr/>
                    <a:lstStyle/>
                    <a:p>
                      <a:endParaRPr lang="en-US" dirty="0"/>
                    </a:p>
                  </a:txBody>
                  <a:tcPr/>
                </a:tc>
                <a:extLst>
                  <a:ext uri="{0D108BD9-81ED-4DB2-BD59-A6C34878D82A}">
                    <a16:rowId xmlns:a16="http://schemas.microsoft.com/office/drawing/2014/main" val="60922277"/>
                  </a:ext>
                </a:extLst>
              </a:tr>
              <a:tr h="1740299">
                <a:tc>
                  <a:txBody>
                    <a:bodyPr/>
                    <a:lstStyle/>
                    <a:p>
                      <a:pPr algn="ctr"/>
                      <a:r>
                        <a:rPr lang="en-US" sz="3200" b="1" dirty="0"/>
                        <a:t>Specific Positive Acknowledgement</a:t>
                      </a:r>
                    </a:p>
                    <a:p>
                      <a:pPr algn="ctr"/>
                      <a:r>
                        <a:rPr lang="en-US" sz="2000" b="0" dirty="0"/>
                        <a:t>What would you say when…</a:t>
                      </a:r>
                    </a:p>
                    <a:p>
                      <a:pPr algn="ctr"/>
                      <a:endParaRPr lang="en-US" sz="3200" b="1" dirty="0"/>
                    </a:p>
                  </a:txBody>
                  <a:tcPr/>
                </a:tc>
                <a:tc>
                  <a:txBody>
                    <a:bodyPr/>
                    <a:lstStyle/>
                    <a:p>
                      <a:endParaRPr lang="en-US" dirty="0"/>
                    </a:p>
                  </a:txBody>
                  <a:tcPr/>
                </a:tc>
                <a:extLst>
                  <a:ext uri="{0D108BD9-81ED-4DB2-BD59-A6C34878D82A}">
                    <a16:rowId xmlns:a16="http://schemas.microsoft.com/office/drawing/2014/main" val="2150757578"/>
                  </a:ext>
                </a:extLst>
              </a:tr>
              <a:tr h="1740299">
                <a:tc>
                  <a:txBody>
                    <a:bodyPr/>
                    <a:lstStyle/>
                    <a:p>
                      <a:pPr algn="ctr"/>
                      <a:r>
                        <a:rPr lang="en-US" sz="3200" b="1" dirty="0"/>
                        <a:t>Positive Teacher-Student Interactions</a:t>
                      </a:r>
                    </a:p>
                    <a:p>
                      <a:pPr algn="ctr"/>
                      <a:r>
                        <a:rPr lang="en-US" sz="2000" b="0" dirty="0"/>
                        <a:t>Three Types of Feedback</a:t>
                      </a:r>
                    </a:p>
                  </a:txBody>
                  <a:tcPr/>
                </a:tc>
                <a:tc>
                  <a:txBody>
                    <a:bodyPr/>
                    <a:lstStyle/>
                    <a:p>
                      <a:endParaRPr lang="en-US" dirty="0"/>
                    </a:p>
                  </a:txBody>
                  <a:tcPr/>
                </a:tc>
                <a:extLst>
                  <a:ext uri="{0D108BD9-81ED-4DB2-BD59-A6C34878D82A}">
                    <a16:rowId xmlns:a16="http://schemas.microsoft.com/office/drawing/2014/main" val="141917667"/>
                  </a:ext>
                </a:extLst>
              </a:tr>
            </a:tbl>
          </a:graphicData>
        </a:graphic>
      </p:graphicFrame>
      <p:pic>
        <p:nvPicPr>
          <p:cNvPr id="6" name="Picture 5" descr="Image result for green flag">
            <a:extLst>
              <a:ext uri="{FF2B5EF4-FFF2-40B4-BE49-F238E27FC236}">
                <a16:creationId xmlns:a16="http://schemas.microsoft.com/office/drawing/2014/main" id="{ADBFE57D-E13F-43B9-A74E-2CC99401D6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47036" y="5236996"/>
            <a:ext cx="1812610" cy="1315556"/>
          </a:xfrm>
          <a:prstGeom prst="rect">
            <a:avLst/>
          </a:prstGeom>
          <a:noFill/>
          <a:ln>
            <a:noFill/>
          </a:ln>
        </p:spPr>
      </p:pic>
      <p:pic>
        <p:nvPicPr>
          <p:cNvPr id="7" name="Picture 6" descr="Image result for green flag">
            <a:extLst>
              <a:ext uri="{FF2B5EF4-FFF2-40B4-BE49-F238E27FC236}">
                <a16:creationId xmlns:a16="http://schemas.microsoft.com/office/drawing/2014/main" id="{BD0AC14B-F9BA-44DA-90AB-C7415B10F5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50773" y="3373392"/>
            <a:ext cx="1812610" cy="1315556"/>
          </a:xfrm>
          <a:prstGeom prst="rect">
            <a:avLst/>
          </a:prstGeom>
          <a:noFill/>
          <a:ln>
            <a:noFill/>
          </a:ln>
        </p:spPr>
      </p:pic>
      <p:pic>
        <p:nvPicPr>
          <p:cNvPr id="8" name="Picture 7" descr="Image result for green flag">
            <a:extLst>
              <a:ext uri="{FF2B5EF4-FFF2-40B4-BE49-F238E27FC236}">
                <a16:creationId xmlns:a16="http://schemas.microsoft.com/office/drawing/2014/main" id="{539B69B1-5FB9-4C32-A59B-AD4CCEAF8E2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33465" y="1710065"/>
            <a:ext cx="1800603" cy="1355187"/>
          </a:xfrm>
          <a:prstGeom prst="rect">
            <a:avLst/>
          </a:prstGeom>
          <a:noFill/>
          <a:ln>
            <a:noFill/>
          </a:ln>
        </p:spPr>
      </p:pic>
      <p:sp>
        <p:nvSpPr>
          <p:cNvPr id="9" name="Rectangle 8">
            <a:extLst>
              <a:ext uri="{FF2B5EF4-FFF2-40B4-BE49-F238E27FC236}">
                <a16:creationId xmlns:a16="http://schemas.microsoft.com/office/drawing/2014/main" id="{F39B8350-E9E2-41D2-9E9B-C8BFDBA8591A}"/>
              </a:ext>
            </a:extLst>
          </p:cNvPr>
          <p:cNvSpPr/>
          <p:nvPr/>
        </p:nvSpPr>
        <p:spPr>
          <a:xfrm>
            <a:off x="6873146" y="2940567"/>
            <a:ext cx="1502334" cy="369332"/>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Page 11-12</a:t>
            </a:r>
            <a:r>
              <a:rPr lang="en-US" b="0" cap="none" spc="0" dirty="0">
                <a:ln w="0"/>
                <a:solidFill>
                  <a:schemeClr val="tx1"/>
                </a:solidFill>
                <a:effectLst>
                  <a:outerShdw blurRad="38100" dist="19050" dir="2700000" algn="tl" rotWithShape="0">
                    <a:schemeClr val="dk1">
                      <a:alpha val="40000"/>
                    </a:schemeClr>
                  </a:outerShdw>
                </a:effectLst>
              </a:rPr>
              <a:t> </a:t>
            </a:r>
          </a:p>
        </p:txBody>
      </p:sp>
      <p:sp>
        <p:nvSpPr>
          <p:cNvPr id="12" name="Rectangle 11">
            <a:extLst>
              <a:ext uri="{FF2B5EF4-FFF2-40B4-BE49-F238E27FC236}">
                <a16:creationId xmlns:a16="http://schemas.microsoft.com/office/drawing/2014/main" id="{C14AF2F9-DF11-4ECC-B76A-30B92792C671}"/>
              </a:ext>
            </a:extLst>
          </p:cNvPr>
          <p:cNvSpPr/>
          <p:nvPr/>
        </p:nvSpPr>
        <p:spPr>
          <a:xfrm>
            <a:off x="7285685" y="1928945"/>
            <a:ext cx="57579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#3</a:t>
            </a:r>
          </a:p>
        </p:txBody>
      </p:sp>
      <p:sp>
        <p:nvSpPr>
          <p:cNvPr id="13" name="Rectangle 12">
            <a:extLst>
              <a:ext uri="{FF2B5EF4-FFF2-40B4-BE49-F238E27FC236}">
                <a16:creationId xmlns:a16="http://schemas.microsoft.com/office/drawing/2014/main" id="{A67B0826-7EBB-424A-B600-3EDF2C9B169F}"/>
              </a:ext>
            </a:extLst>
          </p:cNvPr>
          <p:cNvSpPr/>
          <p:nvPr/>
        </p:nvSpPr>
        <p:spPr>
          <a:xfrm>
            <a:off x="7546110" y="5470617"/>
            <a:ext cx="57579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#5</a:t>
            </a:r>
          </a:p>
        </p:txBody>
      </p:sp>
      <p:sp>
        <p:nvSpPr>
          <p:cNvPr id="14" name="Rectangle 13">
            <a:extLst>
              <a:ext uri="{FF2B5EF4-FFF2-40B4-BE49-F238E27FC236}">
                <a16:creationId xmlns:a16="http://schemas.microsoft.com/office/drawing/2014/main" id="{9D5CCC70-9944-4E12-B4B9-ED577A0C71C5}"/>
              </a:ext>
            </a:extLst>
          </p:cNvPr>
          <p:cNvSpPr/>
          <p:nvPr/>
        </p:nvSpPr>
        <p:spPr>
          <a:xfrm>
            <a:off x="7420885" y="3583923"/>
            <a:ext cx="57579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#4</a:t>
            </a:r>
          </a:p>
        </p:txBody>
      </p:sp>
      <p:pic>
        <p:nvPicPr>
          <p:cNvPr id="15" name="Picture 2" descr="Related image">
            <a:extLst>
              <a:ext uri="{FF2B5EF4-FFF2-40B4-BE49-F238E27FC236}">
                <a16:creationId xmlns:a16="http://schemas.microsoft.com/office/drawing/2014/main" id="{680D9E50-C982-4761-BF6E-79975AD3BA2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460" y="3309899"/>
            <a:ext cx="3111458" cy="35437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1CD79B2-D8F1-45A4-8A00-E5C4C3ABF8AE}"/>
              </a:ext>
            </a:extLst>
          </p:cNvPr>
          <p:cNvSpPr/>
          <p:nvPr/>
        </p:nvSpPr>
        <p:spPr>
          <a:xfrm>
            <a:off x="6989129" y="4746882"/>
            <a:ext cx="1168910" cy="369332"/>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Page 13</a:t>
            </a:r>
            <a:r>
              <a:rPr lang="en-US" b="0" cap="none" spc="0" dirty="0">
                <a:ln w="0"/>
                <a:solidFill>
                  <a:schemeClr val="tx1"/>
                </a:solidFill>
                <a:effectLst>
                  <a:outerShdw blurRad="38100" dist="19050" dir="2700000" algn="tl" rotWithShape="0">
                    <a:schemeClr val="dk1">
                      <a:alpha val="40000"/>
                    </a:schemeClr>
                  </a:outerShdw>
                </a:effectLst>
              </a:rPr>
              <a:t> </a:t>
            </a:r>
          </a:p>
        </p:txBody>
      </p:sp>
      <p:sp>
        <p:nvSpPr>
          <p:cNvPr id="17" name="Rectangle 16">
            <a:extLst>
              <a:ext uri="{FF2B5EF4-FFF2-40B4-BE49-F238E27FC236}">
                <a16:creationId xmlns:a16="http://schemas.microsoft.com/office/drawing/2014/main" id="{218CACBA-B464-46C3-A089-490D2012CFAC}"/>
              </a:ext>
            </a:extLst>
          </p:cNvPr>
          <p:cNvSpPr/>
          <p:nvPr/>
        </p:nvSpPr>
        <p:spPr>
          <a:xfrm>
            <a:off x="6905206" y="6549059"/>
            <a:ext cx="1438214" cy="369332"/>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Page 15-16</a:t>
            </a:r>
            <a:endParaRPr lang="en-US" b="0" cap="none" spc="0" dirty="0">
              <a:ln w="0"/>
              <a:solidFill>
                <a:schemeClr val="tx1"/>
              </a:solidFill>
              <a:effectLst>
                <a:outerShdw blurRad="38100" dist="19050" dir="2700000" algn="tl" rotWithShape="0">
                  <a:schemeClr val="dk1">
                    <a:alpha val="40000"/>
                  </a:schemeClr>
                </a:outerShdw>
              </a:effectLst>
            </a:endParaRPr>
          </a:p>
        </p:txBody>
      </p:sp>
      <p:pic>
        <p:nvPicPr>
          <p:cNvPr id="18" name="Picture 17">
            <a:extLst>
              <a:ext uri="{FF2B5EF4-FFF2-40B4-BE49-F238E27FC236}">
                <a16:creationId xmlns:a16="http://schemas.microsoft.com/office/drawing/2014/main" id="{CD011035-56AD-484A-ABBF-3DABD9C73343}"/>
              </a:ext>
            </a:extLst>
          </p:cNvPr>
          <p:cNvPicPr>
            <a:picLocks noChangeAspect="1"/>
          </p:cNvPicPr>
          <p:nvPr/>
        </p:nvPicPr>
        <p:blipFill>
          <a:blip r:embed="rId5"/>
          <a:stretch>
            <a:fillRect/>
          </a:stretch>
        </p:blipFill>
        <p:spPr>
          <a:xfrm>
            <a:off x="8435113" y="1928945"/>
            <a:ext cx="3774227" cy="4886430"/>
          </a:xfrm>
          <a:prstGeom prst="rect">
            <a:avLst/>
          </a:prstGeom>
        </p:spPr>
      </p:pic>
      <p:sp>
        <p:nvSpPr>
          <p:cNvPr id="19" name="Rectangle 18">
            <a:extLst>
              <a:ext uri="{FF2B5EF4-FFF2-40B4-BE49-F238E27FC236}">
                <a16:creationId xmlns:a16="http://schemas.microsoft.com/office/drawing/2014/main" id="{2AE5A0FA-1C00-4D73-BD9E-0C43232F488D}"/>
              </a:ext>
            </a:extLst>
          </p:cNvPr>
          <p:cNvSpPr/>
          <p:nvPr/>
        </p:nvSpPr>
        <p:spPr>
          <a:xfrm>
            <a:off x="9731684" y="1516988"/>
            <a:ext cx="1168910" cy="369332"/>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Page 19</a:t>
            </a:r>
            <a:r>
              <a:rPr lang="en-US"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1651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DB32-DB01-4353-B974-4BDA4C864E0D}"/>
              </a:ext>
            </a:extLst>
          </p:cNvPr>
          <p:cNvSpPr>
            <a:spLocks noGrp="1"/>
          </p:cNvSpPr>
          <p:nvPr>
            <p:ph type="title"/>
          </p:nvPr>
        </p:nvSpPr>
        <p:spPr>
          <a:xfrm>
            <a:off x="1295400" y="579599"/>
            <a:ext cx="9601200" cy="1036850"/>
          </a:xfrm>
        </p:spPr>
        <p:txBody>
          <a:bodyPr>
            <a:noAutofit/>
          </a:bodyPr>
          <a:lstStyle/>
          <a:p>
            <a:pPr algn="ctr"/>
            <a:r>
              <a:rPr lang="en-US" sz="6000" dirty="0"/>
              <a:t>Super Hero Assignments</a:t>
            </a:r>
            <a:br>
              <a:rPr lang="en-US" sz="6000" dirty="0"/>
            </a:br>
            <a:r>
              <a:rPr lang="en-US" sz="6000" dirty="0"/>
              <a:t>STACK &amp; PACK</a:t>
            </a:r>
          </a:p>
        </p:txBody>
      </p:sp>
      <p:pic>
        <p:nvPicPr>
          <p:cNvPr id="4" name="Picture 3">
            <a:extLst>
              <a:ext uri="{FF2B5EF4-FFF2-40B4-BE49-F238E27FC236}">
                <a16:creationId xmlns:a16="http://schemas.microsoft.com/office/drawing/2014/main" id="{710CA2C0-6544-439B-8114-17E3783860B1}"/>
              </a:ext>
            </a:extLst>
          </p:cNvPr>
          <p:cNvPicPr>
            <a:picLocks noChangeAspect="1"/>
          </p:cNvPicPr>
          <p:nvPr/>
        </p:nvPicPr>
        <p:blipFill>
          <a:blip r:embed="rId3"/>
          <a:stretch>
            <a:fillRect/>
          </a:stretch>
        </p:blipFill>
        <p:spPr>
          <a:xfrm>
            <a:off x="1295400" y="1531395"/>
            <a:ext cx="3708171" cy="5326605"/>
          </a:xfrm>
          <a:prstGeom prst="rect">
            <a:avLst/>
          </a:prstGeom>
        </p:spPr>
      </p:pic>
      <p:graphicFrame>
        <p:nvGraphicFramePr>
          <p:cNvPr id="5" name="Table 4">
            <a:extLst>
              <a:ext uri="{FF2B5EF4-FFF2-40B4-BE49-F238E27FC236}">
                <a16:creationId xmlns:a16="http://schemas.microsoft.com/office/drawing/2014/main" id="{C2857C29-BFDE-4F71-A66C-E04802529A89}"/>
              </a:ext>
            </a:extLst>
          </p:cNvPr>
          <p:cNvGraphicFramePr>
            <a:graphicFrameLocks noGrp="1"/>
          </p:cNvGraphicFramePr>
          <p:nvPr>
            <p:extLst>
              <p:ext uri="{D42A27DB-BD31-4B8C-83A1-F6EECF244321}">
                <p14:modId xmlns:p14="http://schemas.microsoft.com/office/powerpoint/2010/main" val="532680973"/>
              </p:ext>
            </p:extLst>
          </p:nvPr>
        </p:nvGraphicFramePr>
        <p:xfrm>
          <a:off x="5003571" y="1531395"/>
          <a:ext cx="4669380" cy="5339878"/>
        </p:xfrm>
        <a:graphic>
          <a:graphicData uri="http://schemas.openxmlformats.org/drawingml/2006/table">
            <a:tbl>
              <a:tblPr firstRow="1" bandRow="1">
                <a:tableStyleId>{C4B1156A-380E-4F78-BDF5-A606A8083BF9}</a:tableStyleId>
              </a:tblPr>
              <a:tblGrid>
                <a:gridCol w="4669380">
                  <a:extLst>
                    <a:ext uri="{9D8B030D-6E8A-4147-A177-3AD203B41FA5}">
                      <a16:colId xmlns:a16="http://schemas.microsoft.com/office/drawing/2014/main" val="1666308540"/>
                    </a:ext>
                  </a:extLst>
                </a:gridCol>
              </a:tblGrid>
              <a:tr h="1740299">
                <a:tc>
                  <a:txBody>
                    <a:bodyPr/>
                    <a:lstStyle/>
                    <a:p>
                      <a:pPr algn="ctr"/>
                      <a:r>
                        <a:rPr lang="en-US" sz="3200" b="1" dirty="0"/>
                        <a:t>Active Supervision in the Classroom</a:t>
                      </a:r>
                    </a:p>
                    <a:p>
                      <a:pPr algn="ctr"/>
                      <a:r>
                        <a:rPr lang="en-US" sz="2000" b="0" dirty="0"/>
                        <a:t>Circulating/Scanning/</a:t>
                      </a:r>
                    </a:p>
                    <a:p>
                      <a:pPr algn="ctr"/>
                      <a:r>
                        <a:rPr lang="en-US" sz="2000" b="0" dirty="0"/>
                        <a:t>Encouraging/Choices</a:t>
                      </a:r>
                    </a:p>
                  </a:txBody>
                  <a:tcPr/>
                </a:tc>
                <a:extLst>
                  <a:ext uri="{0D108BD9-81ED-4DB2-BD59-A6C34878D82A}">
                    <a16:rowId xmlns:a16="http://schemas.microsoft.com/office/drawing/2014/main" val="60922277"/>
                  </a:ext>
                </a:extLst>
              </a:tr>
              <a:tr h="1740299">
                <a:tc>
                  <a:txBody>
                    <a:bodyPr/>
                    <a:lstStyle/>
                    <a:p>
                      <a:pPr algn="ctr"/>
                      <a:r>
                        <a:rPr lang="en-US" sz="3200" b="1" dirty="0"/>
                        <a:t>Specific Positive Acknowledgement</a:t>
                      </a:r>
                    </a:p>
                    <a:p>
                      <a:pPr algn="ctr"/>
                      <a:r>
                        <a:rPr lang="en-US" sz="2000" b="0" dirty="0"/>
                        <a:t>What would you say when…</a:t>
                      </a:r>
                    </a:p>
                    <a:p>
                      <a:pPr algn="ctr"/>
                      <a:endParaRPr lang="en-US" sz="3200" b="1" dirty="0"/>
                    </a:p>
                  </a:txBody>
                  <a:tcPr/>
                </a:tc>
                <a:extLst>
                  <a:ext uri="{0D108BD9-81ED-4DB2-BD59-A6C34878D82A}">
                    <a16:rowId xmlns:a16="http://schemas.microsoft.com/office/drawing/2014/main" val="2150757578"/>
                  </a:ext>
                </a:extLst>
              </a:tr>
              <a:tr h="1740299">
                <a:tc>
                  <a:txBody>
                    <a:bodyPr/>
                    <a:lstStyle/>
                    <a:p>
                      <a:pPr algn="ctr"/>
                      <a:r>
                        <a:rPr lang="en-US" sz="3200" b="1" dirty="0"/>
                        <a:t>Positive Teacher-Student Interactions</a:t>
                      </a:r>
                    </a:p>
                    <a:p>
                      <a:pPr algn="ctr"/>
                      <a:r>
                        <a:rPr lang="en-US" sz="2000" b="0" dirty="0"/>
                        <a:t>Three Types of Feedback</a:t>
                      </a:r>
                    </a:p>
                  </a:txBody>
                  <a:tcPr/>
                </a:tc>
                <a:extLst>
                  <a:ext uri="{0D108BD9-81ED-4DB2-BD59-A6C34878D82A}">
                    <a16:rowId xmlns:a16="http://schemas.microsoft.com/office/drawing/2014/main" val="141917667"/>
                  </a:ext>
                </a:extLst>
              </a:tr>
            </a:tbl>
          </a:graphicData>
        </a:graphic>
      </p:graphicFrame>
      <p:sp>
        <p:nvSpPr>
          <p:cNvPr id="3" name="Rectangle 2">
            <a:extLst>
              <a:ext uri="{FF2B5EF4-FFF2-40B4-BE49-F238E27FC236}">
                <a16:creationId xmlns:a16="http://schemas.microsoft.com/office/drawing/2014/main" id="{670D7449-4362-4376-8CCF-78A6C7D65382}"/>
              </a:ext>
            </a:extLst>
          </p:cNvPr>
          <p:cNvSpPr/>
          <p:nvPr/>
        </p:nvSpPr>
        <p:spPr>
          <a:xfrm>
            <a:off x="7988060" y="6331789"/>
            <a:ext cx="5026740" cy="3739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14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DB32-DB01-4353-B974-4BDA4C864E0D}"/>
              </a:ext>
            </a:extLst>
          </p:cNvPr>
          <p:cNvSpPr>
            <a:spLocks noGrp="1"/>
          </p:cNvSpPr>
          <p:nvPr>
            <p:ph type="title"/>
          </p:nvPr>
        </p:nvSpPr>
        <p:spPr>
          <a:xfrm>
            <a:off x="1295400" y="579599"/>
            <a:ext cx="9601200" cy="1036850"/>
          </a:xfrm>
        </p:spPr>
        <p:txBody>
          <a:bodyPr>
            <a:noAutofit/>
          </a:bodyPr>
          <a:lstStyle/>
          <a:p>
            <a:pPr algn="ctr"/>
            <a:r>
              <a:rPr lang="en-US" sz="6000" dirty="0"/>
              <a:t>Super Hero Assignments</a:t>
            </a:r>
            <a:br>
              <a:rPr lang="en-US" sz="6000" dirty="0"/>
            </a:br>
            <a:r>
              <a:rPr lang="en-US" sz="6000" dirty="0"/>
              <a:t>STACK &amp; PACK</a:t>
            </a:r>
          </a:p>
        </p:txBody>
      </p:sp>
      <p:pic>
        <p:nvPicPr>
          <p:cNvPr id="4" name="Picture 3">
            <a:extLst>
              <a:ext uri="{FF2B5EF4-FFF2-40B4-BE49-F238E27FC236}">
                <a16:creationId xmlns:a16="http://schemas.microsoft.com/office/drawing/2014/main" id="{710CA2C0-6544-439B-8114-17E3783860B1}"/>
              </a:ext>
            </a:extLst>
          </p:cNvPr>
          <p:cNvPicPr>
            <a:picLocks noChangeAspect="1"/>
          </p:cNvPicPr>
          <p:nvPr/>
        </p:nvPicPr>
        <p:blipFill>
          <a:blip r:embed="rId3"/>
          <a:stretch>
            <a:fillRect/>
          </a:stretch>
        </p:blipFill>
        <p:spPr>
          <a:xfrm>
            <a:off x="1295400" y="1531395"/>
            <a:ext cx="3708171" cy="5326605"/>
          </a:xfrm>
          <a:prstGeom prst="rect">
            <a:avLst/>
          </a:prstGeom>
        </p:spPr>
      </p:pic>
      <p:graphicFrame>
        <p:nvGraphicFramePr>
          <p:cNvPr id="5" name="Table 4">
            <a:extLst>
              <a:ext uri="{FF2B5EF4-FFF2-40B4-BE49-F238E27FC236}">
                <a16:creationId xmlns:a16="http://schemas.microsoft.com/office/drawing/2014/main" id="{C2857C29-BFDE-4F71-A66C-E04802529A89}"/>
              </a:ext>
            </a:extLst>
          </p:cNvPr>
          <p:cNvGraphicFramePr>
            <a:graphicFrameLocks noGrp="1"/>
          </p:cNvGraphicFramePr>
          <p:nvPr/>
        </p:nvGraphicFramePr>
        <p:xfrm>
          <a:off x="5003571" y="1531395"/>
          <a:ext cx="4669380" cy="5339878"/>
        </p:xfrm>
        <a:graphic>
          <a:graphicData uri="http://schemas.openxmlformats.org/drawingml/2006/table">
            <a:tbl>
              <a:tblPr firstRow="1" bandRow="1">
                <a:tableStyleId>{C4B1156A-380E-4F78-BDF5-A606A8083BF9}</a:tableStyleId>
              </a:tblPr>
              <a:tblGrid>
                <a:gridCol w="4669380">
                  <a:extLst>
                    <a:ext uri="{9D8B030D-6E8A-4147-A177-3AD203B41FA5}">
                      <a16:colId xmlns:a16="http://schemas.microsoft.com/office/drawing/2014/main" val="1666308540"/>
                    </a:ext>
                  </a:extLst>
                </a:gridCol>
              </a:tblGrid>
              <a:tr h="1740299">
                <a:tc>
                  <a:txBody>
                    <a:bodyPr/>
                    <a:lstStyle/>
                    <a:p>
                      <a:pPr algn="ctr"/>
                      <a:r>
                        <a:rPr lang="en-US" sz="3200" b="1" dirty="0"/>
                        <a:t>Active Supervision in the Classroom</a:t>
                      </a:r>
                    </a:p>
                    <a:p>
                      <a:pPr algn="ctr"/>
                      <a:r>
                        <a:rPr lang="en-US" sz="2000" b="0" dirty="0"/>
                        <a:t>Circulating/Scanning/</a:t>
                      </a:r>
                    </a:p>
                    <a:p>
                      <a:pPr algn="ctr"/>
                      <a:r>
                        <a:rPr lang="en-US" sz="2000" b="0" dirty="0"/>
                        <a:t>Encouraging/Choices</a:t>
                      </a:r>
                    </a:p>
                  </a:txBody>
                  <a:tcPr/>
                </a:tc>
                <a:extLst>
                  <a:ext uri="{0D108BD9-81ED-4DB2-BD59-A6C34878D82A}">
                    <a16:rowId xmlns:a16="http://schemas.microsoft.com/office/drawing/2014/main" val="60922277"/>
                  </a:ext>
                </a:extLst>
              </a:tr>
              <a:tr h="1740299">
                <a:tc>
                  <a:txBody>
                    <a:bodyPr/>
                    <a:lstStyle/>
                    <a:p>
                      <a:pPr algn="ctr"/>
                      <a:r>
                        <a:rPr lang="en-US" sz="3200" b="1" dirty="0"/>
                        <a:t>Specific Positive Acknowledgement</a:t>
                      </a:r>
                    </a:p>
                    <a:p>
                      <a:pPr algn="ctr"/>
                      <a:r>
                        <a:rPr lang="en-US" sz="2000" b="0" dirty="0"/>
                        <a:t>What would you say when…</a:t>
                      </a:r>
                    </a:p>
                    <a:p>
                      <a:pPr algn="ctr"/>
                      <a:endParaRPr lang="en-US" sz="3200" b="1" dirty="0"/>
                    </a:p>
                  </a:txBody>
                  <a:tcPr/>
                </a:tc>
                <a:extLst>
                  <a:ext uri="{0D108BD9-81ED-4DB2-BD59-A6C34878D82A}">
                    <a16:rowId xmlns:a16="http://schemas.microsoft.com/office/drawing/2014/main" val="2150757578"/>
                  </a:ext>
                </a:extLst>
              </a:tr>
              <a:tr h="1740299">
                <a:tc>
                  <a:txBody>
                    <a:bodyPr/>
                    <a:lstStyle/>
                    <a:p>
                      <a:pPr algn="ctr"/>
                      <a:r>
                        <a:rPr lang="en-US" sz="3200" b="1" dirty="0"/>
                        <a:t>Positive Teacher-Student Interactions</a:t>
                      </a:r>
                    </a:p>
                    <a:p>
                      <a:pPr algn="ctr"/>
                      <a:r>
                        <a:rPr lang="en-US" sz="2000" b="0" dirty="0"/>
                        <a:t>Three Types of Feedback</a:t>
                      </a:r>
                    </a:p>
                  </a:txBody>
                  <a:tcPr/>
                </a:tc>
                <a:extLst>
                  <a:ext uri="{0D108BD9-81ED-4DB2-BD59-A6C34878D82A}">
                    <a16:rowId xmlns:a16="http://schemas.microsoft.com/office/drawing/2014/main" val="141917667"/>
                  </a:ext>
                </a:extLst>
              </a:tr>
            </a:tbl>
          </a:graphicData>
        </a:graphic>
      </p:graphicFrame>
      <p:pic>
        <p:nvPicPr>
          <p:cNvPr id="2050" name="Picture 2" descr="Image result for the hulk">
            <a:extLst>
              <a:ext uri="{FF2B5EF4-FFF2-40B4-BE49-F238E27FC236}">
                <a16:creationId xmlns:a16="http://schemas.microsoft.com/office/drawing/2014/main" id="{B8C63D8A-2DF1-4C23-AAEC-8C44EA8DF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116" y="5020351"/>
            <a:ext cx="1850210" cy="1831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0D7449-4362-4376-8CCF-78A6C7D65382}"/>
              </a:ext>
            </a:extLst>
          </p:cNvPr>
          <p:cNvSpPr/>
          <p:nvPr/>
        </p:nvSpPr>
        <p:spPr>
          <a:xfrm>
            <a:off x="5679" y="1504849"/>
            <a:ext cx="5026740" cy="5353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2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43336F5-308C-4B65-8DBD-09511591686E}"/>
              </a:ext>
            </a:extLst>
          </p:cNvPr>
          <p:cNvPicPr>
            <a:picLocks noGrp="1" noChangeAspect="1"/>
          </p:cNvPicPr>
          <p:nvPr>
            <p:ph type="pic" sz="quarter" idx="10"/>
          </p:nvPr>
        </p:nvPicPr>
        <p:blipFill>
          <a:blip r:embed="rId3"/>
          <a:srcRect l="22194" r="22194"/>
          <a:stretch>
            <a:fillRect/>
          </a:stretch>
        </p:blipFill>
        <p:spPr/>
      </p:pic>
      <p:sp>
        <p:nvSpPr>
          <p:cNvPr id="16" name="Text Box 4">
            <a:extLst>
              <a:ext uri="{FF2B5EF4-FFF2-40B4-BE49-F238E27FC236}">
                <a16:creationId xmlns:a16="http://schemas.microsoft.com/office/drawing/2014/main" id="{7D38ACE7-CDED-4DA2-A259-178C358E5398}"/>
              </a:ext>
            </a:extLst>
          </p:cNvPr>
          <p:cNvSpPr txBox="1"/>
          <p:nvPr/>
        </p:nvSpPr>
        <p:spPr>
          <a:xfrm>
            <a:off x="7783946" y="-48505"/>
            <a:ext cx="7337425" cy="560339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P</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ositive</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C</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lassroom</a:t>
            </a:r>
            <a:r>
              <a:rPr lang="en-US" sz="8000" b="1"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B</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ehavioral</a:t>
            </a:r>
            <a:r>
              <a:rPr lang="en-US" sz="8000" b="1"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8000" b="1" spc="51" dirty="0">
                <a:ln w="9525" cap="flat" cmpd="sng" algn="ctr">
                  <a:solidFill>
                    <a:srgbClr val="FFFFFF"/>
                  </a:solidFill>
                  <a:prstDash val="solid"/>
                  <a:round/>
                </a:ln>
                <a:solidFill>
                  <a:schemeClr val="accent4"/>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S</a:t>
            </a:r>
            <a:r>
              <a:rPr lang="en-US" sz="8000" spc="51" dirty="0">
                <a:ln w="9525" cap="flat" cmpd="sng" algn="ctr">
                  <a:solidFill>
                    <a:srgbClr val="002060"/>
                  </a:solidFill>
                  <a:prstDash val="solid"/>
                  <a:round/>
                </a:ln>
                <a:solidFill>
                  <a:srgbClr val="E7E6E6"/>
                </a:solidFill>
                <a:effectLst>
                  <a:outerShdw blurRad="63500" dist="50800" dir="13500000" sx="0" sy="0">
                    <a:srgbClr val="000000">
                      <a:alpha val="50000"/>
                    </a:srgbClr>
                  </a:outerShdw>
                </a:effectLst>
                <a:latin typeface="Poor Richard" panose="02080502050505020702" pitchFamily="18" charset="0"/>
                <a:ea typeface="Calibri" panose="020F0502020204030204" pitchFamily="34" charset="0"/>
                <a:cs typeface="Times New Roman" panose="02020603050405020304" pitchFamily="18" charset="0"/>
              </a:rPr>
              <a:t>upports</a:t>
            </a:r>
            <a:endParaRPr lang="en-US" sz="8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322EA1D2-1343-42D6-8D45-FD3B41CFFC92}"/>
              </a:ext>
            </a:extLst>
          </p:cNvPr>
          <p:cNvPicPr>
            <a:picLocks noChangeAspect="1"/>
          </p:cNvPicPr>
          <p:nvPr/>
        </p:nvPicPr>
        <p:blipFill>
          <a:blip r:embed="rId4"/>
          <a:stretch>
            <a:fillRect/>
          </a:stretch>
        </p:blipFill>
        <p:spPr>
          <a:xfrm>
            <a:off x="8125265" y="5940649"/>
            <a:ext cx="2748699" cy="594019"/>
          </a:xfrm>
          <a:prstGeom prst="rect">
            <a:avLst/>
          </a:prstGeom>
        </p:spPr>
      </p:pic>
      <p:sp>
        <p:nvSpPr>
          <p:cNvPr id="4" name="Rectangle 3">
            <a:extLst>
              <a:ext uri="{FF2B5EF4-FFF2-40B4-BE49-F238E27FC236}">
                <a16:creationId xmlns:a16="http://schemas.microsoft.com/office/drawing/2014/main" id="{8A074E0C-065C-445D-A729-08AE12D2AD23}"/>
              </a:ext>
            </a:extLst>
          </p:cNvPr>
          <p:cNvSpPr/>
          <p:nvPr/>
        </p:nvSpPr>
        <p:spPr>
          <a:xfrm>
            <a:off x="8293921" y="6459802"/>
            <a:ext cx="2198038" cy="338554"/>
          </a:xfrm>
          <a:prstGeom prst="rect">
            <a:avLst/>
          </a:prstGeom>
          <a:noFill/>
        </p:spPr>
        <p:txBody>
          <a:bodyPr wrap="none" lIns="91440" tIns="45720" rIns="91440" bIns="45720">
            <a:spAutoFit/>
          </a:bodyPr>
          <a:lstStyle/>
          <a:p>
            <a:pPr algn="ctr"/>
            <a:r>
              <a:rPr lang="en-US" sz="1600" dirty="0">
                <a:ln w="0"/>
                <a:solidFill>
                  <a:schemeClr val="tx2"/>
                </a:solidFill>
                <a:effectLst>
                  <a:outerShdw blurRad="38100" dist="19050" dir="2700000" algn="tl" rotWithShape="0">
                    <a:schemeClr val="dk1">
                      <a:alpha val="40000"/>
                    </a:schemeClr>
                  </a:outerShdw>
                </a:effectLst>
              </a:rPr>
              <a:t>www.pbiscaltac.org</a:t>
            </a:r>
          </a:p>
        </p:txBody>
      </p:sp>
      <p:sp>
        <p:nvSpPr>
          <p:cNvPr id="15" name="Text Placeholder 2">
            <a:extLst>
              <a:ext uri="{FF2B5EF4-FFF2-40B4-BE49-F238E27FC236}">
                <a16:creationId xmlns:a16="http://schemas.microsoft.com/office/drawing/2014/main" id="{DEAF4BCF-0C69-42CF-B8B8-63779408F1B6}"/>
              </a:ext>
            </a:extLst>
          </p:cNvPr>
          <p:cNvSpPr txBox="1">
            <a:spLocks/>
          </p:cNvSpPr>
          <p:nvPr/>
        </p:nvSpPr>
        <p:spPr>
          <a:xfrm>
            <a:off x="-73601" y="-615993"/>
            <a:ext cx="7337425" cy="1011237"/>
          </a:xfrm>
          <a:prstGeom prst="rect">
            <a:avLst/>
          </a:prstGeom>
        </p:spPr>
        <p:txBody>
          <a:bodyPr vert="horz" lIns="91440" tIns="45720" rIns="91440" bIns="45720" rtlCol="0">
            <a:normAutofit fontScale="25000" lnSpcReduction="20000"/>
          </a:bodyPr>
          <a:lstStyle>
            <a:lvl1pPr marL="0" indent="0" algn="l" defTabSz="914377"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800"/>
              </a:spcBef>
              <a:buFont typeface="Arial" panose="020B0604020202020204" pitchFamily="34" charset="0"/>
              <a:buNone/>
              <a:defRPr sz="1600" kern="1200">
                <a:solidFill>
                  <a:schemeClr val="tx1"/>
                </a:solidFill>
                <a:latin typeface="+mn-lt"/>
                <a:ea typeface="+mn-ea"/>
                <a:cs typeface="+mn-cs"/>
              </a:defRPr>
            </a:lvl9pPr>
          </a:lstStyle>
          <a:p>
            <a:pPr marL="342882" indent="-342882">
              <a:lnSpc>
                <a:spcPct val="107000"/>
              </a:lnSpc>
              <a:spcBef>
                <a:spcPts val="0"/>
              </a:spcBef>
              <a:buBlip>
                <a:blip r:embed="rId5"/>
              </a:buBlip>
            </a:pPr>
            <a:endParaRPr lang="en-US" sz="17600" dirty="0"/>
          </a:p>
          <a:p>
            <a:pPr>
              <a:lnSpc>
                <a:spcPct val="107000"/>
              </a:lnSpc>
              <a:spcBef>
                <a:spcPts val="0"/>
              </a:spcBef>
            </a:pPr>
            <a:r>
              <a:rPr lang="en-US" sz="24000" b="1" dirty="0"/>
              <a:t>TODAY’s </a:t>
            </a:r>
          </a:p>
          <a:p>
            <a:pPr>
              <a:lnSpc>
                <a:spcPct val="107000"/>
              </a:lnSpc>
              <a:spcBef>
                <a:spcPts val="0"/>
              </a:spcBef>
            </a:pPr>
            <a:r>
              <a:rPr lang="en-US" sz="24000" b="1" dirty="0"/>
              <a:t>AGENDA</a:t>
            </a:r>
            <a:endParaRPr lang="en-US" sz="3200" b="1" dirty="0"/>
          </a:p>
          <a:p>
            <a:pPr>
              <a:lnSpc>
                <a:spcPct val="107000"/>
              </a:lnSpc>
              <a:spcBef>
                <a:spcPts val="0"/>
              </a:spcBef>
            </a:pPr>
            <a:endParaRPr lang="en-US" sz="3200" dirty="0"/>
          </a:p>
          <a:p>
            <a:pPr>
              <a:lnSpc>
                <a:spcPct val="107000"/>
              </a:lnSpc>
              <a:spcBef>
                <a:spcPts val="0"/>
              </a:spcBef>
            </a:pPr>
            <a:endParaRPr lang="en-US" sz="3200" dirty="0"/>
          </a:p>
          <a:p>
            <a:pPr marL="342882" indent="-342882">
              <a:lnSpc>
                <a:spcPct val="107000"/>
              </a:lnSpc>
              <a:spcBef>
                <a:spcPts val="0"/>
              </a:spcBef>
              <a:buBlip>
                <a:blip r:embed="rId5"/>
              </a:buBlip>
            </a:pPr>
            <a:r>
              <a:rPr lang="en-US" sz="17600" dirty="0"/>
              <a:t>Prevention Practices</a:t>
            </a:r>
          </a:p>
          <a:p>
            <a:pPr>
              <a:lnSpc>
                <a:spcPct val="107000"/>
              </a:lnSpc>
              <a:spcBef>
                <a:spcPts val="0"/>
              </a:spcBef>
            </a:pPr>
            <a:r>
              <a:rPr lang="en-US" sz="11200" dirty="0">
                <a:solidFill>
                  <a:schemeClr val="accent4">
                    <a:lumMod val="40000"/>
                    <a:lumOff val="60000"/>
                  </a:schemeClr>
                </a:solidFill>
              </a:rPr>
              <a:t>“Diving Deeper "Activities</a:t>
            </a:r>
            <a:endParaRPr lang="en-US" sz="17600" dirty="0"/>
          </a:p>
          <a:p>
            <a:pPr marL="342882" indent="-342882">
              <a:lnSpc>
                <a:spcPct val="107000"/>
              </a:lnSpc>
              <a:spcBef>
                <a:spcPts val="0"/>
              </a:spcBef>
              <a:buBlip>
                <a:blip r:embed="rId5"/>
              </a:buBlip>
            </a:pPr>
            <a:r>
              <a:rPr lang="en-US" sz="17600" dirty="0"/>
              <a:t>Response Practices</a:t>
            </a:r>
          </a:p>
          <a:p>
            <a:pPr>
              <a:lnSpc>
                <a:spcPct val="107000"/>
              </a:lnSpc>
              <a:spcBef>
                <a:spcPts val="0"/>
              </a:spcBef>
            </a:pPr>
            <a:r>
              <a:rPr lang="en-US" sz="11200" dirty="0">
                <a:solidFill>
                  <a:schemeClr val="accent4">
                    <a:lumMod val="40000"/>
                    <a:lumOff val="60000"/>
                  </a:schemeClr>
                </a:solidFill>
              </a:rPr>
              <a:t>Error Correction for </a:t>
            </a:r>
          </a:p>
          <a:p>
            <a:pPr>
              <a:lnSpc>
                <a:spcPct val="107000"/>
              </a:lnSpc>
              <a:spcBef>
                <a:spcPts val="0"/>
              </a:spcBef>
            </a:pPr>
            <a:r>
              <a:rPr lang="en-US" sz="11200" dirty="0">
                <a:solidFill>
                  <a:schemeClr val="accent4">
                    <a:lumMod val="40000"/>
                    <a:lumOff val="60000"/>
                  </a:schemeClr>
                </a:solidFill>
              </a:rPr>
              <a:t>DISRUPTION &amp; NON COMPLIANCE</a:t>
            </a:r>
          </a:p>
          <a:p>
            <a:pPr marL="342882" indent="-342882">
              <a:lnSpc>
                <a:spcPct val="107000"/>
              </a:lnSpc>
              <a:spcBef>
                <a:spcPts val="0"/>
              </a:spcBef>
              <a:buBlip>
                <a:blip r:embed="rId5"/>
              </a:buBlip>
            </a:pPr>
            <a:r>
              <a:rPr lang="en-US" sz="17600" dirty="0"/>
              <a:t>Managing Cycles of Acting Out &amp; Meltdowns</a:t>
            </a:r>
          </a:p>
          <a:p>
            <a:pPr>
              <a:lnSpc>
                <a:spcPct val="107000"/>
              </a:lnSpc>
              <a:spcBef>
                <a:spcPts val="0"/>
              </a:spcBef>
            </a:pPr>
            <a:r>
              <a:rPr lang="en-US" sz="11200" dirty="0">
                <a:solidFill>
                  <a:schemeClr val="accent4">
                    <a:lumMod val="40000"/>
                    <a:lumOff val="60000"/>
                  </a:schemeClr>
                </a:solidFill>
              </a:rPr>
              <a:t>Identification &amp; Proactive Strategies</a:t>
            </a:r>
          </a:p>
        </p:txBody>
      </p:sp>
    </p:spTree>
    <p:extLst>
      <p:ext uri="{BB962C8B-B14F-4D97-AF65-F5344CB8AC3E}">
        <p14:creationId xmlns:p14="http://schemas.microsoft.com/office/powerpoint/2010/main" val="121173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5A22B844-2162-49C4-BA91-CBE11C076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046171-5273-4971-9773-32A93AE4BA91}"/>
              </a:ext>
            </a:extLst>
          </p:cNvPr>
          <p:cNvSpPr/>
          <p:nvPr/>
        </p:nvSpPr>
        <p:spPr>
          <a:xfrm>
            <a:off x="739018" y="-66579"/>
            <a:ext cx="5070620"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dirty="0">
                <a:ln w="0">
                  <a:solidFill>
                    <a:schemeClr val="tx1"/>
                  </a:solidFill>
                </a:ln>
                <a:solidFill>
                  <a:schemeClr val="tx2">
                    <a:lumMod val="60000"/>
                    <a:lumOff val="40000"/>
                  </a:schemeClr>
                </a:solidFill>
                <a:effectLst>
                  <a:outerShdw blurRad="38100" dist="19050" dir="2700000" algn="tl" rotWithShape="0">
                    <a:schemeClr val="dk1">
                      <a:alpha val="40000"/>
                    </a:schemeClr>
                  </a:outerShdw>
                </a:effectLst>
              </a:rPr>
              <a:t>Break Time</a:t>
            </a:r>
          </a:p>
        </p:txBody>
      </p:sp>
    </p:spTree>
    <p:extLst>
      <p:ext uri="{BB962C8B-B14F-4D97-AF65-F5344CB8AC3E}">
        <p14:creationId xmlns:p14="http://schemas.microsoft.com/office/powerpoint/2010/main" val="317459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hlinkClick r:id="rId3" action="ppaction://hlinkfile"/>
            <a:extLst>
              <a:ext uri="{FF2B5EF4-FFF2-40B4-BE49-F238E27FC236}">
                <a16:creationId xmlns:a16="http://schemas.microsoft.com/office/drawing/2014/main" id="{16F2ACB6-0C9E-44B9-BD56-48EA7F4D76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671" y="1994161"/>
            <a:ext cx="7488006" cy="467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20A5CCD-47B0-4C99-B8CE-228F3F03D026}"/>
              </a:ext>
            </a:extLst>
          </p:cNvPr>
          <p:cNvSpPr/>
          <p:nvPr/>
        </p:nvSpPr>
        <p:spPr>
          <a:xfrm>
            <a:off x="310551" y="178279"/>
            <a:ext cx="8022566" cy="1815882"/>
          </a:xfrm>
          <a:prstGeom prst="rect">
            <a:avLst/>
          </a:prstGeom>
        </p:spPr>
        <p:txBody>
          <a:bodyPr wrap="square">
            <a:spAutoFit/>
          </a:bodyPr>
          <a:lstStyle/>
          <a:p>
            <a:pPr defTabSz="457200">
              <a:defRPr/>
            </a:pPr>
            <a:r>
              <a:rPr lang="en-US" sz="4400" dirty="0"/>
              <a:t>RESPONSE PRACTICES:</a:t>
            </a:r>
          </a:p>
          <a:p>
            <a:pPr defTabSz="457200">
              <a:defRPr/>
            </a:pPr>
            <a:r>
              <a:rPr lang="en-US" sz="4400" b="1" dirty="0"/>
              <a:t>ERROR CORRECTION </a:t>
            </a:r>
          </a:p>
          <a:p>
            <a:pPr defTabSz="457200">
              <a:defRPr/>
            </a:pPr>
            <a:r>
              <a:rPr lang="en-US" sz="2400" i="1" dirty="0"/>
              <a:t>Use brief, contingent, and specific error corrections</a:t>
            </a:r>
          </a:p>
        </p:txBody>
      </p:sp>
      <p:sp>
        <p:nvSpPr>
          <p:cNvPr id="7" name="Rectangle 6">
            <a:extLst>
              <a:ext uri="{FF2B5EF4-FFF2-40B4-BE49-F238E27FC236}">
                <a16:creationId xmlns:a16="http://schemas.microsoft.com/office/drawing/2014/main" id="{57CB2DAF-CA95-4086-9C50-DDED6BDEE580}"/>
              </a:ext>
            </a:extLst>
          </p:cNvPr>
          <p:cNvSpPr/>
          <p:nvPr/>
        </p:nvSpPr>
        <p:spPr>
          <a:xfrm>
            <a:off x="8789815" y="196116"/>
            <a:ext cx="3941913" cy="830997"/>
          </a:xfrm>
          <a:prstGeom prst="rect">
            <a:avLst/>
          </a:prstGeom>
        </p:spPr>
        <p:txBody>
          <a:bodyPr wrap="square">
            <a:spAutoFit/>
          </a:bodyPr>
          <a:lstStyle/>
          <a:p>
            <a:r>
              <a:rPr lang="en-US" sz="1600" dirty="0">
                <a:solidFill>
                  <a:schemeClr val="bg1"/>
                </a:solidFill>
                <a:hlinkClick r:id="rId5">
                  <a:extLst>
                    <a:ext uri="{A12FA001-AC4F-418D-AE19-62706E023703}">
                      <ahyp:hlinkClr xmlns:ahyp="http://schemas.microsoft.com/office/drawing/2018/hyperlinkcolor" val="tx"/>
                    </a:ext>
                  </a:extLst>
                </a:hlinkClick>
              </a:rPr>
              <a:t>PBISCalTAC.org -&gt;Resources -&gt; YouTube Channel -&gt; PBIS in the Classroom</a:t>
            </a:r>
            <a:r>
              <a:rPr lang="en-US" sz="1600" dirty="0">
                <a:solidFill>
                  <a:schemeClr val="bg1"/>
                </a:solidFill>
              </a:rPr>
              <a:t> (Staying On Task1)</a:t>
            </a:r>
          </a:p>
        </p:txBody>
      </p:sp>
      <p:sp>
        <p:nvSpPr>
          <p:cNvPr id="9" name="Rectangle 8">
            <a:extLst>
              <a:ext uri="{FF2B5EF4-FFF2-40B4-BE49-F238E27FC236}">
                <a16:creationId xmlns:a16="http://schemas.microsoft.com/office/drawing/2014/main" id="{923CEEED-A4C5-4E9B-BDD6-361908B9C779}"/>
              </a:ext>
            </a:extLst>
          </p:cNvPr>
          <p:cNvSpPr/>
          <p:nvPr/>
        </p:nvSpPr>
        <p:spPr>
          <a:xfrm>
            <a:off x="8789816" y="1266042"/>
            <a:ext cx="3941913" cy="830997"/>
          </a:xfrm>
          <a:prstGeom prst="rect">
            <a:avLst/>
          </a:prstGeom>
        </p:spPr>
        <p:txBody>
          <a:bodyPr wrap="square">
            <a:spAutoFit/>
          </a:bodyPr>
          <a:lstStyle/>
          <a:p>
            <a:r>
              <a:rPr lang="en-US" sz="1600" dirty="0">
                <a:solidFill>
                  <a:schemeClr val="bg1"/>
                </a:solidFill>
                <a:hlinkClick r:id="rId6">
                  <a:extLst>
                    <a:ext uri="{A12FA001-AC4F-418D-AE19-62706E023703}">
                      <ahyp:hlinkClr xmlns:ahyp="http://schemas.microsoft.com/office/drawing/2018/hyperlinkcolor" val="tx"/>
                    </a:ext>
                  </a:extLst>
                </a:hlinkClick>
              </a:rPr>
              <a:t>PBISCalTAC.org -&gt;Resources -&gt; YouTube Channel -&gt; PBIS in the Classroom</a:t>
            </a:r>
            <a:r>
              <a:rPr lang="en-US" sz="1600" dirty="0">
                <a:solidFill>
                  <a:schemeClr val="bg1"/>
                </a:solidFill>
              </a:rPr>
              <a:t> (Staying On Task2)</a:t>
            </a:r>
          </a:p>
        </p:txBody>
      </p:sp>
    </p:spTree>
    <p:extLst>
      <p:ext uri="{BB962C8B-B14F-4D97-AF65-F5344CB8AC3E}">
        <p14:creationId xmlns:p14="http://schemas.microsoft.com/office/powerpoint/2010/main" val="72352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72952419"/>
              </p:ext>
            </p:extLst>
          </p:nvPr>
        </p:nvGraphicFramePr>
        <p:xfrm>
          <a:off x="265103" y="91464"/>
          <a:ext cx="11263358" cy="6675072"/>
        </p:xfrm>
        <a:graphic>
          <a:graphicData uri="http://schemas.openxmlformats.org/drawingml/2006/table">
            <a:tbl>
              <a:tblPr firstRow="1" bandRow="1">
                <a:tableStyleId>{9DCAF9ED-07DC-4A11-8D7F-57B35C25682E}</a:tableStyleId>
              </a:tblPr>
              <a:tblGrid>
                <a:gridCol w="11263358">
                  <a:extLst>
                    <a:ext uri="{9D8B030D-6E8A-4147-A177-3AD203B41FA5}">
                      <a16:colId xmlns:a16="http://schemas.microsoft.com/office/drawing/2014/main" val="2703549134"/>
                    </a:ext>
                  </a:extLst>
                </a:gridCol>
              </a:tblGrid>
              <a:tr h="135056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000" kern="1200" dirty="0">
                          <a:effectLst/>
                        </a:rPr>
                        <a:t>ERROR CORRECTION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b="0" i="1" kern="1200" dirty="0">
                          <a:effectLst/>
                        </a:rPr>
                        <a:t>Use brief, contingent, and specific error corrections</a:t>
                      </a:r>
                    </a:p>
                  </a:txBody>
                  <a:tcPr marT="45712" marB="45712"/>
                </a:tc>
                <a:extLst>
                  <a:ext uri="{0D108BD9-81ED-4DB2-BD59-A6C34878D82A}">
                    <a16:rowId xmlns:a16="http://schemas.microsoft.com/office/drawing/2014/main" val="3746948750"/>
                  </a:ext>
                </a:extLst>
              </a:tr>
              <a:tr h="2221298">
                <a:tc>
                  <a:txBody>
                    <a:bodyPr/>
                    <a:lstStyle/>
                    <a:p>
                      <a:pPr algn="ctr"/>
                      <a:r>
                        <a:rPr lang="en-US" sz="2000" i="1" kern="1200" dirty="0">
                          <a:effectLst/>
                        </a:rPr>
                        <a:t>To effectively correct a social learning error staff should respond in a way that is:</a:t>
                      </a:r>
                    </a:p>
                    <a:p>
                      <a:r>
                        <a:rPr lang="en-US" sz="2000" b="1" kern="1200" dirty="0">
                          <a:effectLst/>
                        </a:rPr>
                        <a:t>Calm</a:t>
                      </a:r>
                      <a:r>
                        <a:rPr lang="en-US" sz="2000" kern="1200" dirty="0">
                          <a:effectLst/>
                        </a:rPr>
                        <a:t> – using professional and composed voice tone and volume</a:t>
                      </a:r>
                    </a:p>
                    <a:p>
                      <a:r>
                        <a:rPr lang="en-US" sz="2000" b="1" kern="1200" dirty="0">
                          <a:effectLst/>
                        </a:rPr>
                        <a:t>Consistent</a:t>
                      </a:r>
                      <a:r>
                        <a:rPr lang="en-US" sz="2000" kern="1200" dirty="0">
                          <a:effectLst/>
                        </a:rPr>
                        <a:t> – respond each time a social learning error takes place</a:t>
                      </a:r>
                    </a:p>
                    <a:p>
                      <a:r>
                        <a:rPr lang="en-US" sz="2000" b="1" kern="1200" dirty="0">
                          <a:effectLst/>
                        </a:rPr>
                        <a:t>Brief</a:t>
                      </a:r>
                      <a:r>
                        <a:rPr lang="en-US" sz="2000" kern="1200" dirty="0">
                          <a:effectLst/>
                        </a:rPr>
                        <a:t> – short and concise response and disengage quickly</a:t>
                      </a:r>
                    </a:p>
                    <a:p>
                      <a:r>
                        <a:rPr lang="en-US" sz="2000" b="1" kern="1200" dirty="0">
                          <a:effectLst/>
                        </a:rPr>
                        <a:t>Immediate</a:t>
                      </a:r>
                      <a:r>
                        <a:rPr lang="en-US" sz="2000" kern="1200" dirty="0">
                          <a:effectLst/>
                        </a:rPr>
                        <a:t> – respond within a short time after the social learning error takes place</a:t>
                      </a:r>
                    </a:p>
                    <a:p>
                      <a:r>
                        <a:rPr lang="en-US" sz="2000" b="1" kern="1200" dirty="0">
                          <a:effectLst/>
                        </a:rPr>
                        <a:t>Respectful</a:t>
                      </a:r>
                      <a:r>
                        <a:rPr lang="en-US" sz="2000" kern="1200" dirty="0">
                          <a:effectLst/>
                        </a:rPr>
                        <a:t> – polite response free of sarcasm, given in private</a:t>
                      </a:r>
                    </a:p>
                    <a:p>
                      <a:r>
                        <a:rPr lang="en-US" sz="2000" b="1" kern="1200" dirty="0">
                          <a:effectLst/>
                        </a:rPr>
                        <a:t>Specific</a:t>
                      </a:r>
                      <a:r>
                        <a:rPr lang="en-US" sz="2000" kern="1200" dirty="0">
                          <a:effectLst/>
                        </a:rPr>
                        <a:t> – identify the observable behavior violation from your school-wide matrix</a:t>
                      </a:r>
                      <a:endParaRPr lang="en-US" sz="2000" kern="1200" dirty="0">
                        <a:solidFill>
                          <a:schemeClr val="dk1"/>
                        </a:solidFill>
                        <a:effectLst/>
                        <a:latin typeface="+mn-lt"/>
                        <a:ea typeface="+mn-ea"/>
                        <a:cs typeface="+mn-cs"/>
                      </a:endParaRPr>
                    </a:p>
                  </a:txBody>
                  <a:tcPr marT="45712" marB="45712"/>
                </a:tc>
                <a:extLst>
                  <a:ext uri="{0D108BD9-81ED-4DB2-BD59-A6C34878D82A}">
                    <a16:rowId xmlns:a16="http://schemas.microsoft.com/office/drawing/2014/main" val="2873877035"/>
                  </a:ext>
                </a:extLst>
              </a:tr>
              <a:tr h="2221298">
                <a:tc>
                  <a:txBody>
                    <a:bodyPr/>
                    <a:lstStyle/>
                    <a:p>
                      <a:pPr algn="ctr"/>
                      <a:r>
                        <a:rPr lang="en-US" sz="2000" i="1" kern="1200" dirty="0">
                          <a:solidFill>
                            <a:schemeClr val="dk1"/>
                          </a:solidFill>
                          <a:effectLst/>
                          <a:latin typeface="+mn-lt"/>
                          <a:ea typeface="+mn-ea"/>
                          <a:cs typeface="+mn-cs"/>
                        </a:rPr>
                        <a:t>An effective school-wide continuum of response strategies to problem behaviors should include:</a:t>
                      </a:r>
                    </a:p>
                    <a:p>
                      <a:r>
                        <a:rPr lang="en-US" sz="2000" b="1" kern="1200" dirty="0">
                          <a:solidFill>
                            <a:schemeClr val="dk1"/>
                          </a:solidFill>
                          <a:effectLst/>
                          <a:latin typeface="+mn-lt"/>
                          <a:ea typeface="+mn-ea"/>
                          <a:cs typeface="+mn-cs"/>
                        </a:rPr>
                        <a:t>Prompt – </a:t>
                      </a:r>
                      <a:r>
                        <a:rPr lang="en-US" sz="2000" kern="1200" dirty="0">
                          <a:solidFill>
                            <a:schemeClr val="dk1"/>
                          </a:solidFill>
                          <a:effectLst/>
                          <a:latin typeface="+mn-lt"/>
                          <a:ea typeface="+mn-ea"/>
                          <a:cs typeface="+mn-cs"/>
                        </a:rPr>
                        <a:t> a visual or verbal cue to signal the occurrence of the desired behavior</a:t>
                      </a:r>
                    </a:p>
                    <a:p>
                      <a:r>
                        <a:rPr lang="en-US" sz="2000" b="1" kern="1200" dirty="0">
                          <a:solidFill>
                            <a:schemeClr val="dk1"/>
                          </a:solidFill>
                          <a:effectLst/>
                          <a:latin typeface="+mn-lt"/>
                          <a:ea typeface="+mn-ea"/>
                          <a:cs typeface="+mn-cs"/>
                        </a:rPr>
                        <a:t>Redirect – </a:t>
                      </a:r>
                      <a:r>
                        <a:rPr lang="en-US" sz="2000" kern="1200" dirty="0">
                          <a:solidFill>
                            <a:schemeClr val="dk1"/>
                          </a:solidFill>
                          <a:effectLst/>
                          <a:latin typeface="+mn-lt"/>
                          <a:ea typeface="+mn-ea"/>
                          <a:cs typeface="+mn-cs"/>
                        </a:rPr>
                        <a:t>restate the desired behavior from the behavioral matrix </a:t>
                      </a:r>
                    </a:p>
                    <a:p>
                      <a:r>
                        <a:rPr lang="en-US" sz="2000" b="1" kern="1200" dirty="0">
                          <a:solidFill>
                            <a:schemeClr val="dk1"/>
                          </a:solidFill>
                          <a:effectLst/>
                          <a:latin typeface="+mn-lt"/>
                          <a:ea typeface="+mn-ea"/>
                          <a:cs typeface="+mn-cs"/>
                        </a:rPr>
                        <a:t>Re-teach – </a:t>
                      </a:r>
                      <a:r>
                        <a:rPr lang="en-US" sz="2000" kern="1200" dirty="0">
                          <a:solidFill>
                            <a:schemeClr val="dk1"/>
                          </a:solidFill>
                          <a:effectLst/>
                          <a:latin typeface="+mn-lt"/>
                          <a:ea typeface="+mn-ea"/>
                          <a:cs typeface="+mn-cs"/>
                        </a:rPr>
                        <a:t>tell, show, practice and acknowledge the desired behavior</a:t>
                      </a:r>
                    </a:p>
                    <a:p>
                      <a:r>
                        <a:rPr lang="en-US" sz="2000" b="1" kern="1200" dirty="0">
                          <a:solidFill>
                            <a:schemeClr val="dk1"/>
                          </a:solidFill>
                          <a:effectLst/>
                          <a:latin typeface="+mn-lt"/>
                          <a:ea typeface="+mn-ea"/>
                          <a:cs typeface="+mn-cs"/>
                        </a:rPr>
                        <a:t>Provide choice </a:t>
                      </a:r>
                      <a:r>
                        <a:rPr lang="en-US" sz="2000" kern="1200" dirty="0">
                          <a:solidFill>
                            <a:schemeClr val="dk1"/>
                          </a:solidFill>
                          <a:effectLst/>
                          <a:latin typeface="+mn-lt"/>
                          <a:ea typeface="+mn-ea"/>
                          <a:cs typeface="+mn-cs"/>
                        </a:rPr>
                        <a:t>– give the student options of desired behaviors </a:t>
                      </a:r>
                    </a:p>
                    <a:p>
                      <a:r>
                        <a:rPr lang="en-US" sz="2000" b="1" kern="1200" dirty="0">
                          <a:solidFill>
                            <a:schemeClr val="dk1"/>
                          </a:solidFill>
                          <a:effectLst/>
                          <a:latin typeface="+mn-lt"/>
                          <a:ea typeface="+mn-ea"/>
                          <a:cs typeface="+mn-cs"/>
                        </a:rPr>
                        <a:t>Conference with the student – </a:t>
                      </a:r>
                      <a:r>
                        <a:rPr lang="en-US" sz="2000" kern="1200" dirty="0">
                          <a:solidFill>
                            <a:schemeClr val="dk1"/>
                          </a:solidFill>
                          <a:effectLst/>
                          <a:latin typeface="+mn-lt"/>
                          <a:ea typeface="+mn-ea"/>
                          <a:cs typeface="+mn-cs"/>
                        </a:rPr>
                        <a:t>have a private conversation and problem solve together how the student can meet the expectations</a:t>
                      </a:r>
                    </a:p>
                  </a:txBody>
                  <a:tcPr marT="45712" marB="45712"/>
                </a:tc>
                <a:extLst>
                  <a:ext uri="{0D108BD9-81ED-4DB2-BD59-A6C34878D82A}">
                    <a16:rowId xmlns:a16="http://schemas.microsoft.com/office/drawing/2014/main" val="1404904097"/>
                  </a:ext>
                </a:extLst>
              </a:tr>
            </a:tbl>
          </a:graphicData>
        </a:graphic>
      </p:graphicFrame>
      <p:pic>
        <p:nvPicPr>
          <p:cNvPr id="5" name="Picture 4"/>
          <p:cNvPicPr>
            <a:picLocks noChangeAspect="1"/>
          </p:cNvPicPr>
          <p:nvPr/>
        </p:nvPicPr>
        <p:blipFill>
          <a:blip r:embed="rId2"/>
          <a:stretch>
            <a:fillRect/>
          </a:stretch>
        </p:blipFill>
        <p:spPr>
          <a:xfrm>
            <a:off x="9543637" y="2093720"/>
            <a:ext cx="2866724" cy="1781191"/>
          </a:xfrm>
          <a:prstGeom prst="rect">
            <a:avLst/>
          </a:prstGeom>
        </p:spPr>
      </p:pic>
      <p:pic>
        <p:nvPicPr>
          <p:cNvPr id="4" name="Picture 3" descr="Image result for green flag">
            <a:extLst>
              <a:ext uri="{FF2B5EF4-FFF2-40B4-BE49-F238E27FC236}">
                <a16:creationId xmlns:a16="http://schemas.microsoft.com/office/drawing/2014/main" id="{BC3B0C70-C560-4AE2-93E5-43CC6394D29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267629" y="0"/>
            <a:ext cx="1812610" cy="1253699"/>
          </a:xfrm>
          <a:prstGeom prst="rect">
            <a:avLst/>
          </a:prstGeom>
          <a:noFill/>
          <a:ln>
            <a:noFill/>
          </a:ln>
        </p:spPr>
      </p:pic>
      <p:sp>
        <p:nvSpPr>
          <p:cNvPr id="6" name="Rectangle 5">
            <a:extLst>
              <a:ext uri="{FF2B5EF4-FFF2-40B4-BE49-F238E27FC236}">
                <a16:creationId xmlns:a16="http://schemas.microsoft.com/office/drawing/2014/main" id="{BE7AE804-8253-4648-9619-E9EE63BAE10D}"/>
              </a:ext>
            </a:extLst>
          </p:cNvPr>
          <p:cNvSpPr/>
          <p:nvPr/>
        </p:nvSpPr>
        <p:spPr>
          <a:xfrm>
            <a:off x="11199538" y="81280"/>
            <a:ext cx="838691" cy="769441"/>
          </a:xfrm>
          <a:prstGeom prst="rect">
            <a:avLst/>
          </a:prstGeom>
          <a:noFill/>
        </p:spPr>
        <p:txBody>
          <a:bodyPr wrap="none" lIns="91440" tIns="45720" rIns="91440" bIns="45720">
            <a:spAutoFit/>
          </a:bodyPr>
          <a:lstStyle/>
          <a:p>
            <a:pPr algn="ctr">
              <a:spcAft>
                <a:spcPts val="600"/>
              </a:spcAft>
            </a:pPr>
            <a:r>
              <a:rPr lang="en-US" sz="4400" b="1" cap="none" spc="0" dirty="0">
                <a:ln w="0"/>
                <a:solidFill>
                  <a:schemeClr val="tx1"/>
                </a:solidFill>
                <a:effectLst>
                  <a:outerShdw blurRad="38100" dist="19050" dir="2700000" algn="tl" rotWithShape="0">
                    <a:schemeClr val="dk1">
                      <a:alpha val="40000"/>
                    </a:schemeClr>
                  </a:outerShdw>
                </a:effectLst>
                <a:latin typeface="Poor Richard" panose="02080502050505020702" pitchFamily="18" charset="0"/>
              </a:rPr>
              <a:t>#1</a:t>
            </a:r>
          </a:p>
        </p:txBody>
      </p:sp>
    </p:spTree>
    <p:extLst>
      <p:ext uri="{BB962C8B-B14F-4D97-AF65-F5344CB8AC3E}">
        <p14:creationId xmlns:p14="http://schemas.microsoft.com/office/powerpoint/2010/main" val="163353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7CD2-81DE-4D4F-B203-EC9B40876F82}"/>
              </a:ext>
            </a:extLst>
          </p:cNvPr>
          <p:cNvSpPr>
            <a:spLocks noGrp="1"/>
          </p:cNvSpPr>
          <p:nvPr>
            <p:ph type="title"/>
          </p:nvPr>
        </p:nvSpPr>
        <p:spPr>
          <a:xfrm>
            <a:off x="151465" y="41961"/>
            <a:ext cx="11948908" cy="1036850"/>
          </a:xfrm>
        </p:spPr>
        <p:txBody>
          <a:bodyPr>
            <a:noAutofit/>
          </a:bodyPr>
          <a:lstStyle/>
          <a:p>
            <a:r>
              <a:rPr lang="en-US" sz="5000" dirty="0"/>
              <a:t>Seven Categories of CHOICE Making</a:t>
            </a:r>
          </a:p>
        </p:txBody>
      </p:sp>
      <p:pic>
        <p:nvPicPr>
          <p:cNvPr id="4" name="Picture 3">
            <a:extLst>
              <a:ext uri="{FF2B5EF4-FFF2-40B4-BE49-F238E27FC236}">
                <a16:creationId xmlns:a16="http://schemas.microsoft.com/office/drawing/2014/main" id="{CC04E07D-0540-438B-B6BD-2D3BE7F60981}"/>
              </a:ext>
            </a:extLst>
          </p:cNvPr>
          <p:cNvPicPr/>
          <p:nvPr/>
        </p:nvPicPr>
        <p:blipFill>
          <a:blip r:embed="rId3"/>
          <a:stretch>
            <a:fillRect/>
          </a:stretch>
        </p:blipFill>
        <p:spPr>
          <a:xfrm>
            <a:off x="3124667" y="1871410"/>
            <a:ext cx="8814891" cy="4254510"/>
          </a:xfrm>
          <a:prstGeom prst="rect">
            <a:avLst/>
          </a:prstGeom>
        </p:spPr>
      </p:pic>
      <p:pic>
        <p:nvPicPr>
          <p:cNvPr id="5" name="Picture 4">
            <a:extLst>
              <a:ext uri="{FF2B5EF4-FFF2-40B4-BE49-F238E27FC236}">
                <a16:creationId xmlns:a16="http://schemas.microsoft.com/office/drawing/2014/main" id="{87BB1453-91D4-4CD4-9B42-CE4976246F6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05693" y="2164774"/>
            <a:ext cx="3841731" cy="3225723"/>
          </a:xfrm>
          <a:prstGeom prst="rect">
            <a:avLst/>
          </a:prstGeom>
        </p:spPr>
      </p:pic>
    </p:spTree>
    <p:extLst>
      <p:ext uri="{BB962C8B-B14F-4D97-AF65-F5344CB8AC3E}">
        <p14:creationId xmlns:p14="http://schemas.microsoft.com/office/powerpoint/2010/main" val="17523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green flag">
            <a:extLst>
              <a:ext uri="{FF2B5EF4-FFF2-40B4-BE49-F238E27FC236}">
                <a16:creationId xmlns:a16="http://schemas.microsoft.com/office/drawing/2014/main" id="{84CA89BC-5D22-46C6-B0A4-4630E28C91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267629" y="0"/>
            <a:ext cx="1812610" cy="1253699"/>
          </a:xfrm>
          <a:prstGeom prst="rect">
            <a:avLst/>
          </a:prstGeom>
          <a:noFill/>
          <a:ln>
            <a:noFill/>
          </a:ln>
        </p:spPr>
      </p:pic>
      <p:sp>
        <p:nvSpPr>
          <p:cNvPr id="6" name="Rectangle 5">
            <a:extLst>
              <a:ext uri="{FF2B5EF4-FFF2-40B4-BE49-F238E27FC236}">
                <a16:creationId xmlns:a16="http://schemas.microsoft.com/office/drawing/2014/main" id="{6DB4CD54-2D2B-4BB2-AA12-A57DB09AADBE}"/>
              </a:ext>
            </a:extLst>
          </p:cNvPr>
          <p:cNvSpPr/>
          <p:nvPr/>
        </p:nvSpPr>
        <p:spPr>
          <a:xfrm>
            <a:off x="11199538" y="81280"/>
            <a:ext cx="838691" cy="769441"/>
          </a:xfrm>
          <a:prstGeom prst="rect">
            <a:avLst/>
          </a:prstGeom>
          <a:noFill/>
        </p:spPr>
        <p:txBody>
          <a:bodyPr wrap="none" lIns="91440" tIns="45720" rIns="91440" bIns="45720">
            <a:spAutoFit/>
          </a:bodyPr>
          <a:lstStyle/>
          <a:p>
            <a:pPr algn="ctr">
              <a:spcAft>
                <a:spcPts val="600"/>
              </a:spcAft>
            </a:pPr>
            <a:r>
              <a:rPr lang="en-US" sz="4400" b="1" cap="none" spc="0" dirty="0">
                <a:ln w="0"/>
                <a:solidFill>
                  <a:schemeClr val="tx1"/>
                </a:solidFill>
                <a:effectLst>
                  <a:outerShdw blurRad="38100" dist="19050" dir="2700000" algn="tl" rotWithShape="0">
                    <a:schemeClr val="dk1">
                      <a:alpha val="40000"/>
                    </a:schemeClr>
                  </a:outerShdw>
                </a:effectLst>
                <a:latin typeface="Poor Richard" panose="02080502050505020702" pitchFamily="18" charset="0"/>
              </a:rPr>
              <a:t>#1</a:t>
            </a:r>
          </a:p>
        </p:txBody>
      </p:sp>
      <p:sp>
        <p:nvSpPr>
          <p:cNvPr id="7" name="Text Placeholder 6">
            <a:extLst>
              <a:ext uri="{FF2B5EF4-FFF2-40B4-BE49-F238E27FC236}">
                <a16:creationId xmlns:a16="http://schemas.microsoft.com/office/drawing/2014/main" id="{4756FDD4-F673-4C7F-B378-D22FEA8EF18C}"/>
              </a:ext>
            </a:extLst>
          </p:cNvPr>
          <p:cNvSpPr>
            <a:spLocks noGrp="1"/>
          </p:cNvSpPr>
          <p:nvPr>
            <p:ph type="subTitle" idx="1"/>
          </p:nvPr>
        </p:nvSpPr>
        <p:spPr>
          <a:xfrm>
            <a:off x="9097132" y="850721"/>
            <a:ext cx="2983107" cy="1600200"/>
          </a:xfrm>
        </p:spPr>
        <p:txBody>
          <a:bodyPr>
            <a:normAutofit fontScale="25000" lnSpcReduction="20000"/>
          </a:bodyPr>
          <a:lstStyle/>
          <a:p>
            <a:pPr marL="0" indent="0" algn="ctr">
              <a:lnSpc>
                <a:spcPct val="90000"/>
              </a:lnSpc>
              <a:buNone/>
            </a:pPr>
            <a:r>
              <a:rPr lang="en-US" sz="16000" b="1" dirty="0">
                <a:solidFill>
                  <a:schemeClr val="bg1"/>
                </a:solidFill>
                <a:latin typeface="Poor Richard" panose="02080502050505020702" pitchFamily="18" charset="0"/>
              </a:rPr>
              <a:t>RESPONSE SCRIPT</a:t>
            </a:r>
          </a:p>
          <a:p>
            <a:pPr marL="0" indent="0" algn="ctr">
              <a:lnSpc>
                <a:spcPct val="90000"/>
              </a:lnSpc>
              <a:buNone/>
            </a:pPr>
            <a:endParaRPr lang="en-US" sz="16000" b="1" dirty="0">
              <a:solidFill>
                <a:schemeClr val="bg1"/>
              </a:solidFill>
            </a:endParaRPr>
          </a:p>
          <a:p>
            <a:pPr marL="0" indent="0" algn="ctr">
              <a:lnSpc>
                <a:spcPct val="90000"/>
              </a:lnSpc>
              <a:buNone/>
            </a:pPr>
            <a:endParaRPr lang="en-US" sz="16000" b="1" dirty="0">
              <a:solidFill>
                <a:schemeClr val="bg1"/>
              </a:solidFill>
            </a:endParaRPr>
          </a:p>
          <a:p>
            <a:pPr marL="0" indent="0" algn="ctr">
              <a:lnSpc>
                <a:spcPct val="90000"/>
              </a:lnSpc>
              <a:buNone/>
            </a:pPr>
            <a:r>
              <a:rPr lang="en-US" sz="16000" b="1" dirty="0">
                <a:solidFill>
                  <a:schemeClr val="bg1"/>
                </a:solidFill>
              </a:rPr>
              <a:t>Error</a:t>
            </a:r>
          </a:p>
          <a:p>
            <a:pPr marL="0" indent="0" algn="ctr">
              <a:lnSpc>
                <a:spcPct val="90000"/>
              </a:lnSpc>
              <a:buNone/>
            </a:pPr>
            <a:r>
              <a:rPr lang="en-US" sz="16000" b="1" dirty="0">
                <a:solidFill>
                  <a:schemeClr val="bg1"/>
                </a:solidFill>
              </a:rPr>
              <a:t> Correction</a:t>
            </a:r>
          </a:p>
          <a:p>
            <a:pPr marL="0" indent="0" algn="ctr">
              <a:lnSpc>
                <a:spcPct val="90000"/>
              </a:lnSpc>
              <a:buNone/>
            </a:pPr>
            <a:endParaRPr lang="en-US" sz="16000" b="1" dirty="0">
              <a:solidFill>
                <a:schemeClr val="bg1"/>
              </a:solidFill>
            </a:endParaRPr>
          </a:p>
          <a:p>
            <a:pPr algn="ctr">
              <a:lnSpc>
                <a:spcPct val="90000"/>
              </a:lnSpc>
            </a:pPr>
            <a:r>
              <a:rPr lang="en-US" sz="12800" i="1" dirty="0">
                <a:solidFill>
                  <a:schemeClr val="bg1"/>
                </a:solidFill>
              </a:rPr>
              <a:t>Use brief, contingent, and specific error corrections.</a:t>
            </a:r>
            <a:endParaRPr lang="en-US" sz="12800" dirty="0">
              <a:solidFill>
                <a:schemeClr val="bg1"/>
              </a:solidFill>
            </a:endParaRPr>
          </a:p>
          <a:p>
            <a:pPr marL="0" indent="0">
              <a:lnSpc>
                <a:spcPct val="90000"/>
              </a:lnSpc>
              <a:buNone/>
            </a:pPr>
            <a:endParaRPr lang="en-US" sz="1100" b="1" dirty="0">
              <a:solidFill>
                <a:schemeClr val="bg1"/>
              </a:solidFill>
              <a:latin typeface="Poor Richard" panose="02080502050505020702" pitchFamily="18" charset="0"/>
            </a:endParaRPr>
          </a:p>
          <a:p>
            <a:pPr marL="0" indent="0">
              <a:lnSpc>
                <a:spcPct val="90000"/>
              </a:lnSpc>
              <a:buNone/>
            </a:pPr>
            <a:endParaRPr lang="en-US" sz="1100" b="1" dirty="0">
              <a:solidFill>
                <a:schemeClr val="bg1"/>
              </a:solidFill>
              <a:latin typeface="Poor Richard" panose="02080502050505020702" pitchFamily="18" charset="0"/>
            </a:endParaRPr>
          </a:p>
        </p:txBody>
      </p:sp>
      <p:sp>
        <p:nvSpPr>
          <p:cNvPr id="11" name="Rectangle 10">
            <a:extLst>
              <a:ext uri="{FF2B5EF4-FFF2-40B4-BE49-F238E27FC236}">
                <a16:creationId xmlns:a16="http://schemas.microsoft.com/office/drawing/2014/main" id="{C291000E-1437-4B06-821D-6BF2DF545971}"/>
              </a:ext>
            </a:extLst>
          </p:cNvPr>
          <p:cNvSpPr/>
          <p:nvPr/>
        </p:nvSpPr>
        <p:spPr>
          <a:xfrm>
            <a:off x="153771" y="78258"/>
            <a:ext cx="7791339" cy="1077218"/>
          </a:xfrm>
          <a:prstGeom prst="rect">
            <a:avLst/>
          </a:prstGeom>
        </p:spPr>
        <p:txBody>
          <a:bodyPr wrap="square">
            <a:spAutoFit/>
          </a:bodyPr>
          <a:lstStyle/>
          <a:p>
            <a:pPr marR="0" lvl="0">
              <a:spcBef>
                <a:spcPts val="0"/>
              </a:spcBef>
              <a:spcAft>
                <a:spcPts val="0"/>
              </a:spcAft>
            </a:pPr>
            <a:r>
              <a:rPr lang="en-US" sz="2800" b="1" dirty="0">
                <a:latin typeface="Century Gothic" panose="020B0502020202020204" pitchFamily="34" charset="0"/>
                <a:ea typeface="Poor Richard" panose="02080502050505020702" pitchFamily="18" charset="0"/>
                <a:cs typeface="Times New Roman" panose="02020603050405020304" pitchFamily="18" charset="0"/>
              </a:rPr>
              <a:t>Step 1:  Create a  classroom routine matrix</a:t>
            </a:r>
          </a:p>
          <a:p>
            <a:pPr marR="0" lvl="0">
              <a:spcBef>
                <a:spcPts val="0"/>
              </a:spcBef>
              <a:spcAft>
                <a:spcPts val="0"/>
              </a:spcAft>
            </a:pPr>
            <a:r>
              <a:rPr lang="en-US" dirty="0">
                <a:latin typeface="Century Gothic" panose="020B0502020202020204" pitchFamily="34" charset="0"/>
                <a:ea typeface="Poor Richard" panose="02080502050505020702" pitchFamily="18" charset="0"/>
                <a:cs typeface="Times New Roman" panose="02020603050405020304" pitchFamily="18" charset="0"/>
              </a:rPr>
              <a:t>Operationalize one social skill for each identified routine.</a:t>
            </a:r>
          </a:p>
          <a:p>
            <a:pPr marR="0" lvl="0">
              <a:spcBef>
                <a:spcPts val="0"/>
              </a:spcBef>
              <a:spcAft>
                <a:spcPts val="0"/>
              </a:spcAft>
            </a:pPr>
            <a:r>
              <a:rPr lang="en-US" dirty="0">
                <a:latin typeface="Century Gothic" panose="020B0502020202020204" pitchFamily="34" charset="0"/>
                <a:ea typeface="Poor Richard" panose="02080502050505020702" pitchFamily="18" charset="0"/>
                <a:cs typeface="Times New Roman" panose="02020603050405020304" pitchFamily="18" charset="0"/>
              </a:rPr>
              <a:t>Write your social skill on a post it and place it on the group matrix.</a:t>
            </a:r>
            <a:endParaRPr lang="en-US" dirty="0">
              <a:latin typeface="Poor Richard" panose="02080502050505020702" pitchFamily="18" charset="0"/>
              <a:ea typeface="Poor Richard" panose="02080502050505020702" pitchFamily="18" charset="0"/>
              <a:cs typeface="Times New Roman" panose="02020603050405020304" pitchFamily="18" charset="0"/>
            </a:endParaRPr>
          </a:p>
        </p:txBody>
      </p:sp>
      <p:pic>
        <p:nvPicPr>
          <p:cNvPr id="12" name="Picture 2" descr="C:\Users\cclouse\AppData\Local\Microsoft\Windows\Temporary Internet Files\Content.IE5\7N5Y9M3K\MP900401792[1].jpg">
            <a:extLst>
              <a:ext uri="{FF2B5EF4-FFF2-40B4-BE49-F238E27FC236}">
                <a16:creationId xmlns:a16="http://schemas.microsoft.com/office/drawing/2014/main" id="{0F6E6ADA-2DE9-4CE7-9E53-CC845A826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4571" y="1734779"/>
            <a:ext cx="1068228" cy="119118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Related image">
            <a:extLst>
              <a:ext uri="{FF2B5EF4-FFF2-40B4-BE49-F238E27FC236}">
                <a16:creationId xmlns:a16="http://schemas.microsoft.com/office/drawing/2014/main" id="{798563FF-2B4F-457C-999D-5A7F2C92CC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92973" y="1253699"/>
            <a:ext cx="3108466" cy="17485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B78212-0E73-4FA4-BA47-4DB1115FB03C}"/>
              </a:ext>
            </a:extLst>
          </p:cNvPr>
          <p:cNvPicPr>
            <a:picLocks noChangeAspect="1"/>
          </p:cNvPicPr>
          <p:nvPr/>
        </p:nvPicPr>
        <p:blipFill>
          <a:blip r:embed="rId6"/>
          <a:stretch>
            <a:fillRect/>
          </a:stretch>
        </p:blipFill>
        <p:spPr>
          <a:xfrm>
            <a:off x="153771" y="3076240"/>
            <a:ext cx="8186871" cy="3682077"/>
          </a:xfrm>
          <a:prstGeom prst="rect">
            <a:avLst/>
          </a:prstGeom>
        </p:spPr>
      </p:pic>
      <p:pic>
        <p:nvPicPr>
          <p:cNvPr id="15" name="Picture 4" descr="Image result for eyes and ears">
            <a:extLst>
              <a:ext uri="{FF2B5EF4-FFF2-40B4-BE49-F238E27FC236}">
                <a16:creationId xmlns:a16="http://schemas.microsoft.com/office/drawing/2014/main" id="{E3A4B4FB-D002-46C7-B5C5-27D6ACD03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90088" flipH="1">
            <a:off x="4087446" y="3987438"/>
            <a:ext cx="592134" cy="558345"/>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prst="convex"/>
            <a:contourClr>
              <a:srgbClr val="C0C0C0"/>
            </a:contourClr>
          </a:sp3d>
        </p:spPr>
      </p:pic>
    </p:spTree>
    <p:extLst>
      <p:ext uri="{BB962C8B-B14F-4D97-AF65-F5344CB8AC3E}">
        <p14:creationId xmlns:p14="http://schemas.microsoft.com/office/powerpoint/2010/main" val="23487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DAF809-1736-43DD-8ED2-E3CADEC98104}"/>
              </a:ext>
            </a:extLst>
          </p:cNvPr>
          <p:cNvSpPr/>
          <p:nvPr/>
        </p:nvSpPr>
        <p:spPr>
          <a:xfrm>
            <a:off x="-1318596" y="2068287"/>
            <a:ext cx="13008077"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Problem Behavior:  </a:t>
            </a:r>
            <a:r>
              <a:rPr lang="en-US" sz="2800" b="1" cap="none" spc="0" dirty="0">
                <a:ln w="0"/>
                <a:solidFill>
                  <a:schemeClr val="tx1"/>
                </a:solidFill>
                <a:effectLst>
                  <a:outerShdw blurRad="38100" dist="19050" dir="2700000" algn="tl" rotWithShape="0">
                    <a:schemeClr val="dk1">
                      <a:alpha val="40000"/>
                    </a:schemeClr>
                  </a:outerShdw>
                </a:effectLst>
              </a:rPr>
              <a:t>Minor Disruption</a:t>
            </a:r>
          </a:p>
        </p:txBody>
      </p:sp>
      <p:graphicFrame>
        <p:nvGraphicFramePr>
          <p:cNvPr id="2" name="Table 1">
            <a:extLst>
              <a:ext uri="{FF2B5EF4-FFF2-40B4-BE49-F238E27FC236}">
                <a16:creationId xmlns:a16="http://schemas.microsoft.com/office/drawing/2014/main" id="{300B8B33-2340-43AD-984D-E1F138956035}"/>
              </a:ext>
            </a:extLst>
          </p:cNvPr>
          <p:cNvGraphicFramePr>
            <a:graphicFrameLocks noGrp="1"/>
          </p:cNvGraphicFramePr>
          <p:nvPr>
            <p:extLst>
              <p:ext uri="{D42A27DB-BD31-4B8C-83A1-F6EECF244321}">
                <p14:modId xmlns:p14="http://schemas.microsoft.com/office/powerpoint/2010/main" val="3879542776"/>
              </p:ext>
            </p:extLst>
          </p:nvPr>
        </p:nvGraphicFramePr>
        <p:xfrm>
          <a:off x="713062" y="2573680"/>
          <a:ext cx="11265144" cy="4274699"/>
        </p:xfrm>
        <a:graphic>
          <a:graphicData uri="http://schemas.openxmlformats.org/drawingml/2006/table">
            <a:tbl>
              <a:tblPr firstRow="1" bandRow="1">
                <a:tableStyleId>{5940675A-B579-460E-94D1-54222C63F5DA}</a:tableStyleId>
              </a:tblPr>
              <a:tblGrid>
                <a:gridCol w="3755048">
                  <a:extLst>
                    <a:ext uri="{9D8B030D-6E8A-4147-A177-3AD203B41FA5}">
                      <a16:colId xmlns:a16="http://schemas.microsoft.com/office/drawing/2014/main" val="1586274550"/>
                    </a:ext>
                  </a:extLst>
                </a:gridCol>
                <a:gridCol w="3755048">
                  <a:extLst>
                    <a:ext uri="{9D8B030D-6E8A-4147-A177-3AD203B41FA5}">
                      <a16:colId xmlns:a16="http://schemas.microsoft.com/office/drawing/2014/main" val="1813702661"/>
                    </a:ext>
                  </a:extLst>
                </a:gridCol>
                <a:gridCol w="3755048">
                  <a:extLst>
                    <a:ext uri="{9D8B030D-6E8A-4147-A177-3AD203B41FA5}">
                      <a16:colId xmlns:a16="http://schemas.microsoft.com/office/drawing/2014/main" val="412461644"/>
                    </a:ext>
                  </a:extLst>
                </a:gridCol>
              </a:tblGrid>
              <a:tr h="511067">
                <a:tc>
                  <a:txBody>
                    <a:bodyPr/>
                    <a:lstStyle/>
                    <a:p>
                      <a:r>
                        <a:rPr lang="en-US" dirty="0"/>
                        <a:t>Classroom Routines: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18469520"/>
                  </a:ext>
                </a:extLst>
              </a:tr>
              <a:tr h="1254544">
                <a:tc>
                  <a:txBody>
                    <a:bodyPr/>
                    <a:lstStyle/>
                    <a:p>
                      <a:pPr algn="ctr"/>
                      <a:r>
                        <a:rPr lang="en-US" sz="3200" b="1" dirty="0"/>
                        <a:t>Be Respectful</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42575082"/>
                  </a:ext>
                </a:extLst>
              </a:tr>
              <a:tr h="1254544">
                <a:tc>
                  <a:txBody>
                    <a:bodyPr/>
                    <a:lstStyle/>
                    <a:p>
                      <a:pPr algn="ctr"/>
                      <a:r>
                        <a:rPr lang="en-US" sz="3200" b="1" dirty="0"/>
                        <a:t>Be a Team Player</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02509176"/>
                  </a:ext>
                </a:extLst>
              </a:tr>
              <a:tr h="1254544">
                <a:tc>
                  <a:txBody>
                    <a:bodyPr/>
                    <a:lstStyle/>
                    <a:p>
                      <a:pPr algn="ctr"/>
                      <a:r>
                        <a:rPr lang="en-US" sz="3200" b="1" dirty="0"/>
                        <a:t>Be Amazing</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80300048"/>
                  </a:ext>
                </a:extLst>
              </a:tr>
            </a:tbl>
          </a:graphicData>
        </a:graphic>
      </p:graphicFrame>
      <p:pic>
        <p:nvPicPr>
          <p:cNvPr id="6" name="Picture 4" descr="Related image">
            <a:extLst>
              <a:ext uri="{FF2B5EF4-FFF2-40B4-BE49-F238E27FC236}">
                <a16:creationId xmlns:a16="http://schemas.microsoft.com/office/drawing/2014/main" id="{983A3EF3-1286-4FB5-A8DC-5AE9263F1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968" y="3132556"/>
            <a:ext cx="1018008" cy="986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extLst>
              <a:ext uri="{FF2B5EF4-FFF2-40B4-BE49-F238E27FC236}">
                <a16:creationId xmlns:a16="http://schemas.microsoft.com/office/drawing/2014/main" id="{3F79534E-4D0C-44B2-AC8E-FD6659C2E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630" y="4388136"/>
            <a:ext cx="1018008" cy="986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lated image">
            <a:extLst>
              <a:ext uri="{FF2B5EF4-FFF2-40B4-BE49-F238E27FC236}">
                <a16:creationId xmlns:a16="http://schemas.microsoft.com/office/drawing/2014/main" id="{E7AAC47F-9F17-4CC4-80E9-C00C18BD3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037" y="5643716"/>
            <a:ext cx="1018008" cy="9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a:extLst>
              <a:ext uri="{FF2B5EF4-FFF2-40B4-BE49-F238E27FC236}">
                <a16:creationId xmlns:a16="http://schemas.microsoft.com/office/drawing/2014/main" id="{92E8AE39-A16C-44C7-9819-4437B8A7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968" y="3132555"/>
            <a:ext cx="1018008" cy="9867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lated image">
            <a:extLst>
              <a:ext uri="{FF2B5EF4-FFF2-40B4-BE49-F238E27FC236}">
                <a16:creationId xmlns:a16="http://schemas.microsoft.com/office/drawing/2014/main" id="{002260DD-E52E-4856-91A6-D7B629EE2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7972" y="4388135"/>
            <a:ext cx="1018008" cy="9867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lated image">
            <a:extLst>
              <a:ext uri="{FF2B5EF4-FFF2-40B4-BE49-F238E27FC236}">
                <a16:creationId xmlns:a16="http://schemas.microsoft.com/office/drawing/2014/main" id="{4C97BBB0-0A87-429D-BBFF-7AA2753FB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077" y="5643715"/>
            <a:ext cx="1018008" cy="9867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DBBDEE-6919-4B69-B4CF-6FFC50114FA9}"/>
              </a:ext>
            </a:extLst>
          </p:cNvPr>
          <p:cNvSpPr/>
          <p:nvPr/>
        </p:nvSpPr>
        <p:spPr>
          <a:xfrm rot="16200000">
            <a:off x="-1608423" y="4666949"/>
            <a:ext cx="3940502" cy="523220"/>
          </a:xfrm>
          <a:prstGeom prst="rect">
            <a:avLst/>
          </a:prstGeom>
          <a:noFill/>
        </p:spPr>
        <p:txBody>
          <a:bodyPr wrap="none" lIns="91440" tIns="45720" rIns="91440" bIns="45720">
            <a:spAutoFit/>
          </a:bodyPr>
          <a:lstStyle/>
          <a:p>
            <a:pPr algn="ctr"/>
            <a:r>
              <a:rPr lang="en-US" sz="2800" cap="none" spc="0" dirty="0">
                <a:ln/>
                <a:solidFill>
                  <a:schemeClr val="accent4"/>
                </a:solidFill>
                <a:effectLst/>
              </a:rPr>
              <a:t>SW-PBIS Expectations:</a:t>
            </a:r>
          </a:p>
        </p:txBody>
      </p:sp>
      <p:pic>
        <p:nvPicPr>
          <p:cNvPr id="13" name="Picture 2" descr="C:\Users\cclouse\AppData\Local\Microsoft\Windows\Temporary Internet Files\Content.IE5\7N5Y9M3K\MP900401792[1].jpg">
            <a:extLst>
              <a:ext uri="{FF2B5EF4-FFF2-40B4-BE49-F238E27FC236}">
                <a16:creationId xmlns:a16="http://schemas.microsoft.com/office/drawing/2014/main" id="{D4B91DAC-6ACD-4DCF-B2D9-F39DCE7FB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58" y="221616"/>
            <a:ext cx="1628982" cy="1816477"/>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Image result for green flag">
            <a:extLst>
              <a:ext uri="{FF2B5EF4-FFF2-40B4-BE49-F238E27FC236}">
                <a16:creationId xmlns:a16="http://schemas.microsoft.com/office/drawing/2014/main" id="{D3C7E47D-5A76-47B7-AB1B-8CB59CD4B6C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267629" y="0"/>
            <a:ext cx="1812610" cy="1253699"/>
          </a:xfrm>
          <a:prstGeom prst="rect">
            <a:avLst/>
          </a:prstGeom>
          <a:noFill/>
          <a:ln>
            <a:noFill/>
          </a:ln>
        </p:spPr>
      </p:pic>
      <p:sp>
        <p:nvSpPr>
          <p:cNvPr id="15" name="Rectangle 14">
            <a:extLst>
              <a:ext uri="{FF2B5EF4-FFF2-40B4-BE49-F238E27FC236}">
                <a16:creationId xmlns:a16="http://schemas.microsoft.com/office/drawing/2014/main" id="{80E85BED-F455-4D6F-8460-7535A244ADF3}"/>
              </a:ext>
            </a:extLst>
          </p:cNvPr>
          <p:cNvSpPr/>
          <p:nvPr/>
        </p:nvSpPr>
        <p:spPr>
          <a:xfrm>
            <a:off x="11199538" y="81280"/>
            <a:ext cx="838691" cy="769441"/>
          </a:xfrm>
          <a:prstGeom prst="rect">
            <a:avLst/>
          </a:prstGeom>
          <a:noFill/>
        </p:spPr>
        <p:txBody>
          <a:bodyPr wrap="none" lIns="91440" tIns="45720" rIns="91440" bIns="45720">
            <a:spAutoFit/>
          </a:bodyPr>
          <a:lstStyle/>
          <a:p>
            <a:pPr algn="ctr">
              <a:spcAft>
                <a:spcPts val="600"/>
              </a:spcAft>
            </a:pPr>
            <a:r>
              <a:rPr lang="en-US" sz="4400" b="1" cap="none" spc="0" dirty="0">
                <a:ln w="0"/>
                <a:solidFill>
                  <a:schemeClr val="tx1"/>
                </a:solidFill>
                <a:effectLst>
                  <a:outerShdw blurRad="38100" dist="19050" dir="2700000" algn="tl" rotWithShape="0">
                    <a:schemeClr val="dk1">
                      <a:alpha val="40000"/>
                    </a:schemeClr>
                  </a:outerShdw>
                </a:effectLst>
                <a:latin typeface="Poor Richard" panose="02080502050505020702" pitchFamily="18" charset="0"/>
              </a:rPr>
              <a:t>#1</a:t>
            </a:r>
          </a:p>
        </p:txBody>
      </p:sp>
      <p:sp>
        <p:nvSpPr>
          <p:cNvPr id="12" name="Rectangle 11">
            <a:extLst>
              <a:ext uri="{FF2B5EF4-FFF2-40B4-BE49-F238E27FC236}">
                <a16:creationId xmlns:a16="http://schemas.microsoft.com/office/drawing/2014/main" id="{E614719F-C91E-4841-8858-C25AEDB37E31}"/>
              </a:ext>
            </a:extLst>
          </p:cNvPr>
          <p:cNvSpPr/>
          <p:nvPr/>
        </p:nvSpPr>
        <p:spPr>
          <a:xfrm>
            <a:off x="2480990" y="173173"/>
            <a:ext cx="8676538" cy="1568506"/>
          </a:xfrm>
          <a:prstGeom prst="rect">
            <a:avLst/>
          </a:prstGeom>
        </p:spPr>
        <p:txBody>
          <a:bodyPr wrap="square">
            <a:spAutoFit/>
          </a:bodyPr>
          <a:lstStyle/>
          <a:p>
            <a:pPr marL="228600" marR="0" algn="ctr">
              <a:lnSpc>
                <a:spcPct val="107000"/>
              </a:lnSpc>
              <a:spcBef>
                <a:spcPts val="0"/>
              </a:spcBef>
              <a:spcAft>
                <a:spcPts val="800"/>
              </a:spcAft>
            </a:pPr>
            <a:r>
              <a:rPr lang="en-US" b="1" dirty="0">
                <a:latin typeface="Century Gothic" panose="020B0502020202020204" pitchFamily="34" charset="0"/>
                <a:ea typeface="Poor Richard" panose="02080502050505020702" pitchFamily="18" charset="0"/>
                <a:cs typeface="Times New Roman" panose="02020603050405020304" pitchFamily="18" charset="0"/>
              </a:rPr>
              <a:t>RESPONSE SCRIPT:  PRACTICE ACTIVITY</a:t>
            </a:r>
          </a:p>
          <a:p>
            <a:r>
              <a:rPr lang="en-US" b="1" dirty="0">
                <a:highlight>
                  <a:srgbClr val="FFFF00"/>
                </a:highlight>
                <a:latin typeface="Century Gothic" panose="020B0502020202020204" pitchFamily="34" charset="0"/>
                <a:ea typeface="Poor Richard" panose="02080502050505020702" pitchFamily="18" charset="0"/>
                <a:cs typeface="Times New Roman" panose="02020603050405020304" pitchFamily="18" charset="0"/>
              </a:rPr>
              <a:t>Step 1:  Create a  classroom routine matrix</a:t>
            </a:r>
          </a:p>
          <a:p>
            <a:pPr marR="0" lvl="0">
              <a:spcBef>
                <a:spcPts val="0"/>
              </a:spcBef>
              <a:spcAft>
                <a:spcPts val="0"/>
              </a:spcAft>
            </a:pPr>
            <a:r>
              <a:rPr lang="en-US" dirty="0">
                <a:highlight>
                  <a:srgbClr val="FFFF00"/>
                </a:highlight>
                <a:latin typeface="Century Gothic" panose="020B0502020202020204" pitchFamily="34" charset="0"/>
                <a:ea typeface="Poor Richard" panose="02080502050505020702" pitchFamily="18" charset="0"/>
                <a:cs typeface="Times New Roman" panose="02020603050405020304" pitchFamily="18" charset="0"/>
              </a:rPr>
              <a:t>Use 3 SWPBIS positive behavioral expectations and write on matrix.</a:t>
            </a:r>
          </a:p>
          <a:p>
            <a:pPr marR="0" lvl="0">
              <a:spcBef>
                <a:spcPts val="0"/>
              </a:spcBef>
              <a:spcAft>
                <a:spcPts val="0"/>
              </a:spcAft>
            </a:pPr>
            <a:r>
              <a:rPr lang="en-US" dirty="0">
                <a:highlight>
                  <a:srgbClr val="FFFF00"/>
                </a:highlight>
                <a:latin typeface="Century Gothic" panose="020B0502020202020204" pitchFamily="34" charset="0"/>
                <a:ea typeface="Poor Richard" panose="02080502050505020702" pitchFamily="18" charset="0"/>
                <a:cs typeface="Times New Roman" panose="02020603050405020304" pitchFamily="18" charset="0"/>
              </a:rPr>
              <a:t>Place your post-it on the group-created matrix.</a:t>
            </a:r>
          </a:p>
          <a:p>
            <a:pPr marR="0" lvl="0">
              <a:spcBef>
                <a:spcPts val="0"/>
              </a:spcBef>
              <a:spcAft>
                <a:spcPts val="0"/>
              </a:spcAft>
            </a:pPr>
            <a:endParaRPr lang="en-US" sz="1600" dirty="0">
              <a:highlight>
                <a:srgbClr val="FFFF00"/>
              </a:highlight>
              <a:latin typeface="Poor Richard" panose="02080502050505020702" pitchFamily="18" charset="0"/>
              <a:ea typeface="Poor Richard" panose="02080502050505020702" pitchFamily="18" charset="0"/>
              <a:cs typeface="Times New Roman" panose="02020603050405020304" pitchFamily="18" charset="0"/>
            </a:endParaRPr>
          </a:p>
        </p:txBody>
      </p:sp>
      <p:pic>
        <p:nvPicPr>
          <p:cNvPr id="18" name="Graphic 17" descr="Group of people">
            <a:extLst>
              <a:ext uri="{FF2B5EF4-FFF2-40B4-BE49-F238E27FC236}">
                <a16:creationId xmlns:a16="http://schemas.microsoft.com/office/drawing/2014/main" id="{A8C5B640-C3C6-4BC5-AA6F-71A25B6220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6999" y="2600200"/>
            <a:ext cx="457200" cy="457200"/>
          </a:xfrm>
          <a:prstGeom prst="rect">
            <a:avLst/>
          </a:prstGeom>
        </p:spPr>
      </p:pic>
      <p:pic>
        <p:nvPicPr>
          <p:cNvPr id="19" name="Graphic 18" descr="Group of people">
            <a:extLst>
              <a:ext uri="{FF2B5EF4-FFF2-40B4-BE49-F238E27FC236}">
                <a16:creationId xmlns:a16="http://schemas.microsoft.com/office/drawing/2014/main" id="{3E528350-758F-4432-B950-F04BF4216D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9358" y="2600200"/>
            <a:ext cx="457200" cy="457200"/>
          </a:xfrm>
          <a:prstGeom prst="rect">
            <a:avLst/>
          </a:prstGeom>
        </p:spPr>
      </p:pic>
    </p:spTree>
    <p:extLst>
      <p:ext uri="{BB962C8B-B14F-4D97-AF65-F5344CB8AC3E}">
        <p14:creationId xmlns:p14="http://schemas.microsoft.com/office/powerpoint/2010/main" val="1662731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green flag">
            <a:extLst>
              <a:ext uri="{FF2B5EF4-FFF2-40B4-BE49-F238E27FC236}">
                <a16:creationId xmlns:a16="http://schemas.microsoft.com/office/drawing/2014/main" id="{84CA89BC-5D22-46C6-B0A4-4630E28C91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267629" y="0"/>
            <a:ext cx="1812610" cy="1253699"/>
          </a:xfrm>
          <a:prstGeom prst="rect">
            <a:avLst/>
          </a:prstGeom>
          <a:noFill/>
          <a:ln>
            <a:noFill/>
          </a:ln>
        </p:spPr>
      </p:pic>
      <p:sp>
        <p:nvSpPr>
          <p:cNvPr id="6" name="Rectangle 5">
            <a:extLst>
              <a:ext uri="{FF2B5EF4-FFF2-40B4-BE49-F238E27FC236}">
                <a16:creationId xmlns:a16="http://schemas.microsoft.com/office/drawing/2014/main" id="{6DB4CD54-2D2B-4BB2-AA12-A57DB09AADBE}"/>
              </a:ext>
            </a:extLst>
          </p:cNvPr>
          <p:cNvSpPr/>
          <p:nvPr/>
        </p:nvSpPr>
        <p:spPr>
          <a:xfrm>
            <a:off x="11199538" y="81280"/>
            <a:ext cx="838691" cy="769441"/>
          </a:xfrm>
          <a:prstGeom prst="rect">
            <a:avLst/>
          </a:prstGeom>
          <a:noFill/>
        </p:spPr>
        <p:txBody>
          <a:bodyPr wrap="none" lIns="91440" tIns="45720" rIns="91440" bIns="45720">
            <a:spAutoFit/>
          </a:bodyPr>
          <a:lstStyle/>
          <a:p>
            <a:pPr algn="ctr">
              <a:spcAft>
                <a:spcPts val="600"/>
              </a:spcAft>
            </a:pPr>
            <a:r>
              <a:rPr lang="en-US" sz="4400" b="1" cap="none" spc="0" dirty="0">
                <a:ln w="0"/>
                <a:solidFill>
                  <a:schemeClr val="tx1"/>
                </a:solidFill>
                <a:effectLst>
                  <a:outerShdw blurRad="38100" dist="19050" dir="2700000" algn="tl" rotWithShape="0">
                    <a:schemeClr val="dk1">
                      <a:alpha val="40000"/>
                    </a:schemeClr>
                  </a:outerShdw>
                </a:effectLst>
                <a:latin typeface="Poor Richard" panose="02080502050505020702" pitchFamily="18" charset="0"/>
              </a:rPr>
              <a:t>#1</a:t>
            </a:r>
          </a:p>
        </p:txBody>
      </p:sp>
      <p:sp>
        <p:nvSpPr>
          <p:cNvPr id="7" name="Text Placeholder 6">
            <a:extLst>
              <a:ext uri="{FF2B5EF4-FFF2-40B4-BE49-F238E27FC236}">
                <a16:creationId xmlns:a16="http://schemas.microsoft.com/office/drawing/2014/main" id="{4756FDD4-F673-4C7F-B378-D22FEA8EF18C}"/>
              </a:ext>
            </a:extLst>
          </p:cNvPr>
          <p:cNvSpPr>
            <a:spLocks noGrp="1"/>
          </p:cNvSpPr>
          <p:nvPr>
            <p:ph type="subTitle" idx="1"/>
          </p:nvPr>
        </p:nvSpPr>
        <p:spPr>
          <a:xfrm>
            <a:off x="9097132" y="850721"/>
            <a:ext cx="2983107" cy="1600200"/>
          </a:xfrm>
        </p:spPr>
        <p:txBody>
          <a:bodyPr>
            <a:normAutofit fontScale="25000" lnSpcReduction="20000"/>
          </a:bodyPr>
          <a:lstStyle/>
          <a:p>
            <a:pPr marL="0" indent="0" algn="ctr">
              <a:lnSpc>
                <a:spcPct val="90000"/>
              </a:lnSpc>
              <a:buNone/>
            </a:pPr>
            <a:r>
              <a:rPr lang="en-US" sz="16000" b="1" dirty="0">
                <a:solidFill>
                  <a:schemeClr val="bg1"/>
                </a:solidFill>
                <a:latin typeface="Poor Richard" panose="02080502050505020702" pitchFamily="18" charset="0"/>
              </a:rPr>
              <a:t>RESPONSE SCRIPT</a:t>
            </a:r>
          </a:p>
          <a:p>
            <a:pPr marL="0" indent="0" algn="ctr">
              <a:lnSpc>
                <a:spcPct val="90000"/>
              </a:lnSpc>
              <a:buNone/>
            </a:pPr>
            <a:endParaRPr lang="en-US" sz="16000" b="1" dirty="0">
              <a:solidFill>
                <a:schemeClr val="bg1"/>
              </a:solidFill>
            </a:endParaRPr>
          </a:p>
          <a:p>
            <a:pPr marL="0" indent="0" algn="ctr">
              <a:lnSpc>
                <a:spcPct val="90000"/>
              </a:lnSpc>
              <a:buNone/>
            </a:pPr>
            <a:endParaRPr lang="en-US" sz="16000" b="1" dirty="0">
              <a:solidFill>
                <a:schemeClr val="bg1"/>
              </a:solidFill>
            </a:endParaRPr>
          </a:p>
          <a:p>
            <a:pPr marL="0" indent="0" algn="ctr">
              <a:lnSpc>
                <a:spcPct val="90000"/>
              </a:lnSpc>
              <a:buNone/>
            </a:pPr>
            <a:r>
              <a:rPr lang="en-US" sz="16000" b="1" dirty="0">
                <a:solidFill>
                  <a:schemeClr val="bg1"/>
                </a:solidFill>
              </a:rPr>
              <a:t>Error</a:t>
            </a:r>
          </a:p>
          <a:p>
            <a:pPr marL="0" indent="0" algn="ctr">
              <a:lnSpc>
                <a:spcPct val="90000"/>
              </a:lnSpc>
              <a:buNone/>
            </a:pPr>
            <a:r>
              <a:rPr lang="en-US" sz="16000" b="1" dirty="0">
                <a:solidFill>
                  <a:schemeClr val="bg1"/>
                </a:solidFill>
              </a:rPr>
              <a:t> Correction</a:t>
            </a:r>
          </a:p>
          <a:p>
            <a:pPr marL="0" indent="0" algn="ctr">
              <a:lnSpc>
                <a:spcPct val="90000"/>
              </a:lnSpc>
              <a:buNone/>
            </a:pPr>
            <a:endParaRPr lang="en-US" sz="16000" b="1" dirty="0">
              <a:solidFill>
                <a:schemeClr val="bg1"/>
              </a:solidFill>
            </a:endParaRPr>
          </a:p>
          <a:p>
            <a:pPr algn="ctr">
              <a:lnSpc>
                <a:spcPct val="90000"/>
              </a:lnSpc>
            </a:pPr>
            <a:r>
              <a:rPr lang="en-US" sz="12800" i="1" dirty="0">
                <a:solidFill>
                  <a:schemeClr val="bg1"/>
                </a:solidFill>
              </a:rPr>
              <a:t>Use brief, contingent, and specific error corrections.</a:t>
            </a:r>
            <a:endParaRPr lang="en-US" sz="12800" dirty="0">
              <a:solidFill>
                <a:schemeClr val="bg1"/>
              </a:solidFill>
            </a:endParaRPr>
          </a:p>
          <a:p>
            <a:pPr marL="0" indent="0">
              <a:lnSpc>
                <a:spcPct val="90000"/>
              </a:lnSpc>
              <a:buNone/>
            </a:pPr>
            <a:endParaRPr lang="en-US" sz="1100" b="1" dirty="0">
              <a:solidFill>
                <a:schemeClr val="bg1"/>
              </a:solidFill>
              <a:latin typeface="Poor Richard" panose="02080502050505020702" pitchFamily="18" charset="0"/>
            </a:endParaRPr>
          </a:p>
          <a:p>
            <a:pPr marL="0" indent="0">
              <a:lnSpc>
                <a:spcPct val="90000"/>
              </a:lnSpc>
              <a:buNone/>
            </a:pPr>
            <a:endParaRPr lang="en-US" sz="1100" b="1" dirty="0">
              <a:solidFill>
                <a:schemeClr val="bg1"/>
              </a:solidFill>
              <a:latin typeface="Poor Richard" panose="02080502050505020702" pitchFamily="18" charset="0"/>
            </a:endParaRPr>
          </a:p>
        </p:txBody>
      </p:sp>
      <p:sp>
        <p:nvSpPr>
          <p:cNvPr id="11" name="Rectangle 10">
            <a:extLst>
              <a:ext uri="{FF2B5EF4-FFF2-40B4-BE49-F238E27FC236}">
                <a16:creationId xmlns:a16="http://schemas.microsoft.com/office/drawing/2014/main" id="{C291000E-1437-4B06-821D-6BF2DF545971}"/>
              </a:ext>
            </a:extLst>
          </p:cNvPr>
          <p:cNvSpPr/>
          <p:nvPr/>
        </p:nvSpPr>
        <p:spPr>
          <a:xfrm>
            <a:off x="153771" y="78258"/>
            <a:ext cx="7791339" cy="1938992"/>
          </a:xfrm>
          <a:prstGeom prst="rect">
            <a:avLst/>
          </a:prstGeom>
        </p:spPr>
        <p:txBody>
          <a:bodyPr wrap="square">
            <a:spAutoFit/>
          </a:bodyPr>
          <a:lstStyle/>
          <a:p>
            <a:pPr marR="0" lvl="0">
              <a:spcBef>
                <a:spcPts val="0"/>
              </a:spcBef>
              <a:spcAft>
                <a:spcPts val="0"/>
              </a:spcAft>
            </a:pPr>
            <a:r>
              <a:rPr lang="en-US" sz="2400" b="1" dirty="0">
                <a:latin typeface="Century Gothic" panose="020B0502020202020204" pitchFamily="34" charset="0"/>
                <a:ea typeface="Poor Richard" panose="02080502050505020702" pitchFamily="18" charset="0"/>
                <a:cs typeface="Times New Roman" panose="02020603050405020304" pitchFamily="18" charset="0"/>
              </a:rPr>
              <a:t>Step 2: Create a scenario script of response practices to a minor misbehavior </a:t>
            </a:r>
          </a:p>
          <a:p>
            <a:pPr marR="0" lvl="0">
              <a:spcBef>
                <a:spcPts val="0"/>
              </a:spcBef>
              <a:spcAft>
                <a:spcPts val="0"/>
              </a:spcAft>
            </a:pPr>
            <a:r>
              <a:rPr lang="en-US" dirty="0">
                <a:latin typeface="Century Gothic" panose="020B0502020202020204" pitchFamily="34" charset="0"/>
                <a:ea typeface="Poor Richard" panose="02080502050505020702" pitchFamily="18" charset="0"/>
                <a:cs typeface="Times New Roman" panose="02020603050405020304" pitchFamily="18" charset="0"/>
              </a:rPr>
              <a:t>Use error correction and the language found on the classroom routine matrix to create your script.  Be prepared to act out your scenario.</a:t>
            </a:r>
            <a:endParaRPr lang="en-US" dirty="0">
              <a:latin typeface="Poor Richard" panose="02080502050505020702" pitchFamily="18" charset="0"/>
              <a:ea typeface="Poor Richard" panose="02080502050505020702" pitchFamily="18" charset="0"/>
              <a:cs typeface="Times New Roman" panose="02020603050405020304" pitchFamily="18" charset="0"/>
            </a:endParaRPr>
          </a:p>
          <a:p>
            <a:pPr marR="0" lvl="0">
              <a:spcBef>
                <a:spcPts val="0"/>
              </a:spcBef>
              <a:spcAft>
                <a:spcPts val="0"/>
              </a:spcAft>
            </a:pPr>
            <a:r>
              <a:rPr lang="en-US" dirty="0">
                <a:latin typeface="Century Gothic" panose="020B0502020202020204" pitchFamily="34" charset="0"/>
                <a:ea typeface="Poor Richard" panose="02080502050505020702" pitchFamily="18" charset="0"/>
                <a:cs typeface="Times New Roman" panose="02020603050405020304" pitchFamily="18" charset="0"/>
              </a:rPr>
              <a:t>.</a:t>
            </a:r>
            <a:endParaRPr lang="en-US" dirty="0">
              <a:latin typeface="Poor Richard" panose="02080502050505020702" pitchFamily="18" charset="0"/>
              <a:ea typeface="Poor Richard" panose="02080502050505020702" pitchFamily="18" charset="0"/>
              <a:cs typeface="Times New Roman" panose="02020603050405020304" pitchFamily="18" charset="0"/>
            </a:endParaRPr>
          </a:p>
        </p:txBody>
      </p:sp>
      <p:pic>
        <p:nvPicPr>
          <p:cNvPr id="12" name="Picture 2" descr="C:\Users\cclouse\AppData\Local\Microsoft\Windows\Temporary Internet Files\Content.IE5\7N5Y9M3K\MP900401792[1].jpg">
            <a:extLst>
              <a:ext uri="{FF2B5EF4-FFF2-40B4-BE49-F238E27FC236}">
                <a16:creationId xmlns:a16="http://schemas.microsoft.com/office/drawing/2014/main" id="{0F6E6ADA-2DE9-4CE7-9E53-CC845A826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4571" y="1734779"/>
            <a:ext cx="1068228" cy="1191180"/>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Related image">
            <a:extLst>
              <a:ext uri="{FF2B5EF4-FFF2-40B4-BE49-F238E27FC236}">
                <a16:creationId xmlns:a16="http://schemas.microsoft.com/office/drawing/2014/main" id="{798563FF-2B4F-457C-999D-5A7F2C92CC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91294" y="1489497"/>
            <a:ext cx="1278731" cy="719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4117950E-4122-4575-9E24-AE29849ECF6F}"/>
              </a:ext>
            </a:extLst>
          </p:cNvPr>
          <p:cNvGraphicFramePr>
            <a:graphicFrameLocks noGrp="1"/>
          </p:cNvGraphicFramePr>
          <p:nvPr>
            <p:extLst>
              <p:ext uri="{D42A27DB-BD31-4B8C-83A1-F6EECF244321}">
                <p14:modId xmlns:p14="http://schemas.microsoft.com/office/powerpoint/2010/main" val="3081522231"/>
              </p:ext>
            </p:extLst>
          </p:nvPr>
        </p:nvGraphicFramePr>
        <p:xfrm>
          <a:off x="851018" y="2308700"/>
          <a:ext cx="6959282" cy="4424744"/>
        </p:xfrm>
        <a:graphic>
          <a:graphicData uri="http://schemas.openxmlformats.org/drawingml/2006/table">
            <a:tbl>
              <a:tblPr firstRow="1" bandRow="1">
                <a:tableStyleId>{5940675A-B579-460E-94D1-54222C63F5DA}</a:tableStyleId>
              </a:tblPr>
              <a:tblGrid>
                <a:gridCol w="3479641">
                  <a:extLst>
                    <a:ext uri="{9D8B030D-6E8A-4147-A177-3AD203B41FA5}">
                      <a16:colId xmlns:a16="http://schemas.microsoft.com/office/drawing/2014/main" val="3249545555"/>
                    </a:ext>
                  </a:extLst>
                </a:gridCol>
                <a:gridCol w="3479641">
                  <a:extLst>
                    <a:ext uri="{9D8B030D-6E8A-4147-A177-3AD203B41FA5}">
                      <a16:colId xmlns:a16="http://schemas.microsoft.com/office/drawing/2014/main" val="2785342452"/>
                    </a:ext>
                  </a:extLst>
                </a:gridCol>
              </a:tblGrid>
              <a:tr h="619776">
                <a:tc>
                  <a:txBody>
                    <a:bodyPr/>
                    <a:lstStyle/>
                    <a:p>
                      <a:pPr marL="0" marR="0" algn="ctr">
                        <a:lnSpc>
                          <a:spcPct val="107000"/>
                        </a:lnSpc>
                        <a:spcBef>
                          <a:spcPts val="0"/>
                        </a:spcBef>
                        <a:spcAft>
                          <a:spcPts val="0"/>
                        </a:spcAft>
                      </a:pPr>
                      <a:r>
                        <a:rPr lang="en-US" sz="2000" b="1" dirty="0">
                          <a:effectLst/>
                        </a:rPr>
                        <a:t>Procedure</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a:effectLst/>
                        </a:rPr>
                        <a:t>Response Strategy Examples</a:t>
                      </a:r>
                      <a:endParaRPr lang="en-US" sz="2000" b="1">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3947681"/>
                  </a:ext>
                </a:extLst>
              </a:tr>
              <a:tr h="619776">
                <a:tc>
                  <a:txBody>
                    <a:bodyPr/>
                    <a:lstStyle/>
                    <a:p>
                      <a:pPr marL="0" marR="0">
                        <a:lnSpc>
                          <a:spcPct val="107000"/>
                        </a:lnSpc>
                        <a:spcBef>
                          <a:spcPts val="0"/>
                        </a:spcBef>
                        <a:spcAft>
                          <a:spcPts val="0"/>
                        </a:spcAft>
                      </a:pPr>
                      <a:r>
                        <a:rPr lang="en-US" sz="2000" b="1" dirty="0">
                          <a:effectLst/>
                        </a:rPr>
                        <a:t>Prompt</a:t>
                      </a:r>
                    </a:p>
                    <a:p>
                      <a:pPr marL="0" marR="0">
                        <a:lnSpc>
                          <a:spcPct val="107000"/>
                        </a:lnSpc>
                        <a:spcBef>
                          <a:spcPts val="0"/>
                        </a:spcBef>
                        <a:spcAft>
                          <a:spcPts val="0"/>
                        </a:spcAft>
                      </a:pPr>
                      <a:r>
                        <a:rPr lang="en-US" sz="2000" b="1" dirty="0">
                          <a:effectLst/>
                        </a:rPr>
                        <a:t> </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 </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5507183"/>
                  </a:ext>
                </a:extLst>
              </a:tr>
              <a:tr h="619776">
                <a:tc>
                  <a:txBody>
                    <a:bodyPr/>
                    <a:lstStyle/>
                    <a:p>
                      <a:pPr marL="0" marR="0">
                        <a:lnSpc>
                          <a:spcPct val="107000"/>
                        </a:lnSpc>
                        <a:spcBef>
                          <a:spcPts val="0"/>
                        </a:spcBef>
                        <a:spcAft>
                          <a:spcPts val="0"/>
                        </a:spcAft>
                      </a:pPr>
                      <a:r>
                        <a:rPr lang="en-US" sz="2000" b="1" dirty="0">
                          <a:effectLst/>
                        </a:rPr>
                        <a:t>Redirect</a:t>
                      </a:r>
                    </a:p>
                    <a:p>
                      <a:pPr marL="0" marR="0">
                        <a:lnSpc>
                          <a:spcPct val="107000"/>
                        </a:lnSpc>
                        <a:spcBef>
                          <a:spcPts val="0"/>
                        </a:spcBef>
                        <a:spcAft>
                          <a:spcPts val="0"/>
                        </a:spcAft>
                      </a:pPr>
                      <a:r>
                        <a:rPr lang="en-US" sz="2000" b="1" dirty="0">
                          <a:effectLst/>
                        </a:rPr>
                        <a:t> </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 </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3169370"/>
                  </a:ext>
                </a:extLst>
              </a:tr>
              <a:tr h="619776">
                <a:tc>
                  <a:txBody>
                    <a:bodyPr/>
                    <a:lstStyle/>
                    <a:p>
                      <a:pPr marL="0" marR="0">
                        <a:lnSpc>
                          <a:spcPct val="107000"/>
                        </a:lnSpc>
                        <a:spcBef>
                          <a:spcPts val="0"/>
                        </a:spcBef>
                        <a:spcAft>
                          <a:spcPts val="0"/>
                        </a:spcAft>
                      </a:pPr>
                      <a:r>
                        <a:rPr lang="en-US" sz="2000" b="1" dirty="0">
                          <a:effectLst/>
                        </a:rPr>
                        <a:t>Re-teach</a:t>
                      </a:r>
                    </a:p>
                    <a:p>
                      <a:pPr marL="0" marR="0">
                        <a:lnSpc>
                          <a:spcPct val="107000"/>
                        </a:lnSpc>
                        <a:spcBef>
                          <a:spcPts val="0"/>
                        </a:spcBef>
                        <a:spcAft>
                          <a:spcPts val="0"/>
                        </a:spcAft>
                      </a:pPr>
                      <a:r>
                        <a:rPr lang="en-US" sz="2000" b="1" dirty="0">
                          <a:effectLst/>
                        </a:rPr>
                        <a:t> </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 </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236409"/>
                  </a:ext>
                </a:extLst>
              </a:tr>
              <a:tr h="941308">
                <a:tc>
                  <a:txBody>
                    <a:bodyPr/>
                    <a:lstStyle/>
                    <a:p>
                      <a:pPr marL="0" marR="0">
                        <a:lnSpc>
                          <a:spcPct val="107000"/>
                        </a:lnSpc>
                        <a:spcBef>
                          <a:spcPts val="0"/>
                        </a:spcBef>
                        <a:spcAft>
                          <a:spcPts val="0"/>
                        </a:spcAft>
                      </a:pPr>
                      <a:r>
                        <a:rPr lang="en-US" sz="2000" b="1" dirty="0">
                          <a:effectLst/>
                        </a:rPr>
                        <a:t>Provide choice</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 </a:t>
                      </a:r>
                    </a:p>
                    <a:p>
                      <a:pPr marL="0" marR="0">
                        <a:lnSpc>
                          <a:spcPct val="107000"/>
                        </a:lnSpc>
                        <a:spcBef>
                          <a:spcPts val="0"/>
                        </a:spcBef>
                        <a:spcAft>
                          <a:spcPts val="0"/>
                        </a:spcAft>
                      </a:pPr>
                      <a:r>
                        <a:rPr lang="en-US" sz="2000" b="1" dirty="0">
                          <a:effectLst/>
                        </a:rPr>
                        <a:t> </a:t>
                      </a:r>
                    </a:p>
                    <a:p>
                      <a:pPr marL="0" marR="0">
                        <a:lnSpc>
                          <a:spcPct val="107000"/>
                        </a:lnSpc>
                        <a:spcBef>
                          <a:spcPts val="0"/>
                        </a:spcBef>
                        <a:spcAft>
                          <a:spcPts val="0"/>
                        </a:spcAft>
                      </a:pPr>
                      <a:r>
                        <a:rPr lang="en-US" sz="2000" b="1" dirty="0">
                          <a:effectLst/>
                        </a:rPr>
                        <a:t> </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09867151"/>
                  </a:ext>
                </a:extLst>
              </a:tr>
              <a:tr h="941872">
                <a:tc>
                  <a:txBody>
                    <a:bodyPr/>
                    <a:lstStyle/>
                    <a:p>
                      <a:pPr marL="0" marR="0">
                        <a:lnSpc>
                          <a:spcPct val="107000"/>
                        </a:lnSpc>
                        <a:spcBef>
                          <a:spcPts val="0"/>
                        </a:spcBef>
                        <a:spcAft>
                          <a:spcPts val="0"/>
                        </a:spcAft>
                      </a:pPr>
                      <a:r>
                        <a:rPr lang="en-US" sz="2000" b="1" dirty="0">
                          <a:effectLst/>
                        </a:rPr>
                        <a:t>Conference with the student</a:t>
                      </a:r>
                    </a:p>
                    <a:p>
                      <a:pPr marL="0" marR="0">
                        <a:lnSpc>
                          <a:spcPct val="107000"/>
                        </a:lnSpc>
                        <a:spcBef>
                          <a:spcPts val="0"/>
                        </a:spcBef>
                        <a:spcAft>
                          <a:spcPts val="0"/>
                        </a:spcAft>
                      </a:pP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 </a:t>
                      </a:r>
                      <a:endParaRPr lang="en-US" sz="2000" b="1" dirty="0">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57041604"/>
                  </a:ext>
                </a:extLst>
              </a:tr>
            </a:tbl>
          </a:graphicData>
        </a:graphic>
      </p:graphicFrame>
    </p:spTree>
    <p:extLst>
      <p:ext uri="{BB962C8B-B14F-4D97-AF65-F5344CB8AC3E}">
        <p14:creationId xmlns:p14="http://schemas.microsoft.com/office/powerpoint/2010/main" val="364372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1" y="1538432"/>
            <a:ext cx="4891028" cy="518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3913" y="1538432"/>
            <a:ext cx="4990344" cy="531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hlinkClick r:id="rId8" action="ppaction://hlinkfile"/>
          </p:cNvPr>
          <p:cNvSpPr txBox="1">
            <a:spLocks/>
          </p:cNvSpPr>
          <p:nvPr/>
        </p:nvSpPr>
        <p:spPr>
          <a:xfrm>
            <a:off x="4953000" y="1538432"/>
            <a:ext cx="2220914" cy="5186219"/>
          </a:xfrm>
          <a:prstGeom prst="rect">
            <a:avLst/>
          </a:prstGeom>
          <a:solidFill>
            <a:schemeClr val="bg1"/>
          </a:solidFill>
          <a:ln w="76200">
            <a:solidFill>
              <a:schemeClr val="tx1"/>
            </a:solidFill>
          </a:ln>
          <a:effectLst>
            <a:outerShdw blurRad="76200" dir="18900000" sy="23000" kx="-1200000" algn="bl" rotWithShape="0">
              <a:prstClr val="black">
                <a:alpha val="20000"/>
              </a:prstClr>
            </a:outerShdw>
            <a:softEdge rad="31750"/>
          </a:effectLst>
          <a:scene3d>
            <a:camera prst="orthographicFront"/>
            <a:lightRig rig="threePt" dir="t"/>
          </a:scene3d>
          <a:sp3d>
            <a:bevelT w="165100" prst="coolSlant"/>
          </a:sp3d>
        </p:spPr>
        <p:txBody>
          <a:bodyPr anchor="ctr">
            <a:normAutofit/>
            <a:sp3d extrusionH="57150">
              <a:bevelT h="25400" prst="softRound"/>
            </a:sp3d>
          </a:bodyPr>
          <a:lstStyle/>
          <a:p>
            <a:pPr algn="ctr" eaLnBrk="1" hangingPunct="1">
              <a:defRPr/>
            </a:pPr>
            <a:r>
              <a:rPr lang="en-US" sz="2100" dirty="0">
                <a:cs typeface="Arial" charset="0"/>
              </a:rPr>
              <a:t>“Non-compliant behavior in the classroom has been the overall highest ranking reason for</a:t>
            </a:r>
          </a:p>
          <a:p>
            <a:pPr algn="ctr" eaLnBrk="1" hangingPunct="1">
              <a:defRPr/>
            </a:pPr>
            <a:r>
              <a:rPr lang="en-US" sz="2100" dirty="0">
                <a:cs typeface="Arial" charset="0"/>
              </a:rPr>
              <a:t>office discipline referrals for</a:t>
            </a:r>
          </a:p>
          <a:p>
            <a:pPr algn="ctr" eaLnBrk="1" hangingPunct="1">
              <a:defRPr/>
            </a:pPr>
            <a:r>
              <a:rPr lang="en-US" sz="2100" dirty="0">
                <a:cs typeface="Arial" charset="0"/>
              </a:rPr>
              <a:t> grades </a:t>
            </a:r>
            <a:r>
              <a:rPr lang="en-US" sz="2100" dirty="0">
                <a:cs typeface="Arial" charset="0"/>
                <a:hlinkClick r:id="rId8" action="ppaction://hlinkfile"/>
              </a:rPr>
              <a:t>1-12</a:t>
            </a:r>
            <a:r>
              <a:rPr lang="en-US" sz="2100" dirty="0">
                <a:cs typeface="Arial" charset="0"/>
              </a:rPr>
              <a:t>”</a:t>
            </a:r>
          </a:p>
          <a:p>
            <a:pPr algn="ctr" eaLnBrk="1" hangingPunct="1">
              <a:defRPr/>
            </a:pPr>
            <a:endParaRPr lang="en-US" sz="2100" dirty="0">
              <a:ln w="28575">
                <a:solidFill>
                  <a:schemeClr val="tx1"/>
                </a:solidFill>
              </a:ln>
              <a:ea typeface="+mj-ea"/>
              <a:cs typeface="Arial" charset="0"/>
            </a:endParaRPr>
          </a:p>
          <a:p>
            <a:pPr algn="ctr" eaLnBrk="1" hangingPunct="1">
              <a:defRPr/>
            </a:pPr>
            <a:endParaRPr lang="en-US" sz="2100" dirty="0">
              <a:ln w="28575">
                <a:solidFill>
                  <a:schemeClr val="tx1"/>
                </a:solidFill>
              </a:ln>
              <a:ea typeface="+mj-ea"/>
              <a:cs typeface="Arial" charset="0"/>
            </a:endParaRPr>
          </a:p>
          <a:p>
            <a:pPr algn="ctr" eaLnBrk="1" hangingPunct="1">
              <a:defRPr/>
            </a:pPr>
            <a:endParaRPr lang="en-US" sz="2100" dirty="0">
              <a:ln w="28575">
                <a:solidFill>
                  <a:schemeClr val="tx1"/>
                </a:solidFill>
              </a:ln>
              <a:ea typeface="+mj-ea"/>
              <a:cs typeface="+mj-cs"/>
            </a:endParaRPr>
          </a:p>
          <a:p>
            <a:pPr algn="ctr">
              <a:defRPr/>
            </a:pPr>
            <a:endParaRPr lang="en-US" sz="3200" b="1" dirty="0">
              <a:ln w="28575">
                <a:solidFill>
                  <a:schemeClr val="tx1"/>
                </a:solidFill>
              </a:ln>
              <a:solidFill>
                <a:srgbClr val="C00000"/>
              </a:solidFill>
              <a:latin typeface="Cooper Black" pitchFamily="18" charset="0"/>
              <a:ea typeface="+mj-ea"/>
              <a:cs typeface="+mj-cs"/>
            </a:endParaRPr>
          </a:p>
        </p:txBody>
      </p:sp>
      <p:sp>
        <p:nvSpPr>
          <p:cNvPr id="65541" name="Rectangle 2"/>
          <p:cNvSpPr>
            <a:spLocks noChangeArrowheads="1"/>
          </p:cNvSpPr>
          <p:nvPr/>
        </p:nvSpPr>
        <p:spPr bwMode="auto">
          <a:xfrm>
            <a:off x="323851" y="479527"/>
            <a:ext cx="114220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Berlin Sans FB" panose="020E0602020502020306" pitchFamily="34" charset="0"/>
              </a:defRPr>
            </a:lvl1pPr>
            <a:lvl2pPr marL="742950" indent="-285750">
              <a:spcBef>
                <a:spcPct val="20000"/>
              </a:spcBef>
              <a:buChar char="–"/>
              <a:defRPr sz="2800">
                <a:solidFill>
                  <a:schemeClr val="tx1"/>
                </a:solidFill>
                <a:latin typeface="Berlin Sans FB" panose="020E0602020502020306" pitchFamily="34" charset="0"/>
              </a:defRPr>
            </a:lvl2pPr>
            <a:lvl3pPr marL="1143000" indent="-228600">
              <a:spcBef>
                <a:spcPct val="20000"/>
              </a:spcBef>
              <a:buChar char="•"/>
              <a:defRPr sz="2400">
                <a:solidFill>
                  <a:schemeClr val="tx1"/>
                </a:solidFill>
                <a:latin typeface="Berlin Sans FB" panose="020E0602020502020306" pitchFamily="34" charset="0"/>
              </a:defRPr>
            </a:lvl3pPr>
            <a:lvl4pPr marL="1600200" indent="-228600">
              <a:spcBef>
                <a:spcPct val="20000"/>
              </a:spcBef>
              <a:buChar char="–"/>
              <a:defRPr sz="2000">
                <a:solidFill>
                  <a:schemeClr val="tx1"/>
                </a:solidFill>
                <a:latin typeface="Berlin Sans FB" panose="020E0602020502020306" pitchFamily="34" charset="0"/>
              </a:defRPr>
            </a:lvl4pPr>
            <a:lvl5pPr marL="2057400" indent="-228600">
              <a:spcBef>
                <a:spcPct val="20000"/>
              </a:spcBef>
              <a:buChar char="»"/>
              <a:defRPr sz="2000">
                <a:solidFill>
                  <a:schemeClr val="tx1"/>
                </a:solidFill>
                <a:latin typeface="Berlin Sans FB" panose="020E0602020502020306" pitchFamily="34" charset="0"/>
              </a:defRPr>
            </a:lvl5pPr>
            <a:lvl6pPr marL="2514600" indent="-228600" eaLnBrk="0" fontAlgn="base" hangingPunct="0">
              <a:spcBef>
                <a:spcPct val="20000"/>
              </a:spcBef>
              <a:spcAft>
                <a:spcPct val="0"/>
              </a:spcAft>
              <a:buChar char="»"/>
              <a:defRPr sz="2000">
                <a:solidFill>
                  <a:schemeClr val="tx1"/>
                </a:solidFill>
                <a:latin typeface="Berlin Sans FB" panose="020E0602020502020306" pitchFamily="34" charset="0"/>
              </a:defRPr>
            </a:lvl6pPr>
            <a:lvl7pPr marL="2971800" indent="-228600" eaLnBrk="0" fontAlgn="base" hangingPunct="0">
              <a:spcBef>
                <a:spcPct val="20000"/>
              </a:spcBef>
              <a:spcAft>
                <a:spcPct val="0"/>
              </a:spcAft>
              <a:buChar char="»"/>
              <a:defRPr sz="2000">
                <a:solidFill>
                  <a:schemeClr val="tx1"/>
                </a:solidFill>
                <a:latin typeface="Berlin Sans FB" panose="020E0602020502020306" pitchFamily="34" charset="0"/>
              </a:defRPr>
            </a:lvl7pPr>
            <a:lvl8pPr marL="3429000" indent="-228600" eaLnBrk="0" fontAlgn="base" hangingPunct="0">
              <a:spcBef>
                <a:spcPct val="20000"/>
              </a:spcBef>
              <a:spcAft>
                <a:spcPct val="0"/>
              </a:spcAft>
              <a:buChar char="»"/>
              <a:defRPr sz="2000">
                <a:solidFill>
                  <a:schemeClr val="tx1"/>
                </a:solidFill>
                <a:latin typeface="Berlin Sans FB" panose="020E0602020502020306" pitchFamily="34" charset="0"/>
              </a:defRPr>
            </a:lvl8pPr>
            <a:lvl9pPr marL="3886200" indent="-228600" eaLnBrk="0" fontAlgn="base" hangingPunct="0">
              <a:spcBef>
                <a:spcPct val="20000"/>
              </a:spcBef>
              <a:spcAft>
                <a:spcPct val="0"/>
              </a:spcAft>
              <a:buChar char="»"/>
              <a:defRPr sz="2000">
                <a:solidFill>
                  <a:schemeClr val="tx1"/>
                </a:solidFill>
                <a:latin typeface="Berlin Sans FB" panose="020E0602020502020306" pitchFamily="34" charset="0"/>
              </a:defRPr>
            </a:lvl9pPr>
          </a:lstStyle>
          <a:p>
            <a:pPr algn="ctr" eaLnBrk="1" hangingPunct="1">
              <a:spcBef>
                <a:spcPct val="0"/>
              </a:spcBef>
              <a:buFontTx/>
              <a:buNone/>
            </a:pPr>
            <a:br>
              <a:rPr lang="en-US" altLang="en-US" sz="2000" dirty="0">
                <a:solidFill>
                  <a:schemeClr val="bg1"/>
                </a:solidFill>
              </a:rPr>
            </a:br>
            <a:r>
              <a:rPr lang="en-US" altLang="en-US" sz="2000" dirty="0">
                <a:solidFill>
                  <a:schemeClr val="bg1"/>
                </a:solidFill>
                <a:latin typeface="+mn-lt"/>
              </a:rPr>
              <a:t>Set of behaviors that teachers refer to as defiance, resistance to directions, </a:t>
            </a:r>
          </a:p>
          <a:p>
            <a:pPr algn="ctr" eaLnBrk="1" hangingPunct="1">
              <a:spcBef>
                <a:spcPct val="0"/>
              </a:spcBef>
              <a:buFontTx/>
              <a:buNone/>
            </a:pPr>
            <a:r>
              <a:rPr lang="en-US" altLang="en-US" sz="2000" dirty="0">
                <a:solidFill>
                  <a:schemeClr val="bg1"/>
                </a:solidFill>
                <a:latin typeface="+mn-lt"/>
              </a:rPr>
              <a:t>not minding, insubordination, and oppositional.</a:t>
            </a:r>
            <a:endParaRPr lang="en-US" altLang="en-US" sz="2000" dirty="0">
              <a:latin typeface="+mn-lt"/>
            </a:endParaRPr>
          </a:p>
        </p:txBody>
      </p:sp>
      <p:sp>
        <p:nvSpPr>
          <p:cNvPr id="2" name="Rectangle 1"/>
          <p:cNvSpPr/>
          <p:nvPr/>
        </p:nvSpPr>
        <p:spPr>
          <a:xfrm>
            <a:off x="7498" y="-77589"/>
            <a:ext cx="12192000" cy="1015663"/>
          </a:xfrm>
          <a:prstGeom prst="rect">
            <a:avLst/>
          </a:prstGeom>
          <a:noFill/>
        </p:spPr>
        <p:txBody>
          <a:bodyPr wrap="square">
            <a:spAutoFit/>
          </a:bodyPr>
          <a:lstStyle/>
          <a:p>
            <a:pPr algn="ctr">
              <a:defRPr/>
            </a:pPr>
            <a:r>
              <a:rPr lang="en-US" sz="6000" b="1" dirty="0">
                <a:ln w="0"/>
                <a:solidFill>
                  <a:schemeClr val="bg1"/>
                </a:solidFill>
                <a:effectLst>
                  <a:outerShdw blurRad="38100" dist="19050" dir="2700000" algn="tl" rotWithShape="0">
                    <a:schemeClr val="dk1">
                      <a:alpha val="40000"/>
                    </a:schemeClr>
                  </a:outerShdw>
                </a:effectLst>
              </a:rPr>
              <a:t>Responding to Non-Compliance</a:t>
            </a:r>
          </a:p>
        </p:txBody>
      </p:sp>
      <p:pic>
        <p:nvPicPr>
          <p:cNvPr id="3" name="NonCompliance">
            <a:hlinkClick r:id="" action="ppaction://media"/>
            <a:extLst>
              <a:ext uri="{FF2B5EF4-FFF2-40B4-BE49-F238E27FC236}">
                <a16:creationId xmlns:a16="http://schemas.microsoft.com/office/drawing/2014/main" id="{16E9DEEB-8BD6-4499-88B8-EB36967DE96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301457" y="5319568"/>
            <a:ext cx="1524000" cy="1143000"/>
          </a:xfrm>
          <a:prstGeom prst="rect">
            <a:avLst/>
          </a:prstGeom>
        </p:spPr>
      </p:pic>
    </p:spTree>
    <p:extLst>
      <p:ext uri="{BB962C8B-B14F-4D97-AF65-F5344CB8AC3E}">
        <p14:creationId xmlns:p14="http://schemas.microsoft.com/office/powerpoint/2010/main" val="1089476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green flag">
            <a:extLst>
              <a:ext uri="{FF2B5EF4-FFF2-40B4-BE49-F238E27FC236}">
                <a16:creationId xmlns:a16="http://schemas.microsoft.com/office/drawing/2014/main" id="{84CA89BC-5D22-46C6-B0A4-4630E28C91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267629" y="0"/>
            <a:ext cx="1812610" cy="1253699"/>
          </a:xfrm>
          <a:prstGeom prst="rect">
            <a:avLst/>
          </a:prstGeom>
          <a:noFill/>
          <a:ln>
            <a:noFill/>
          </a:ln>
        </p:spPr>
      </p:pic>
      <p:sp>
        <p:nvSpPr>
          <p:cNvPr id="6" name="Rectangle 5">
            <a:extLst>
              <a:ext uri="{FF2B5EF4-FFF2-40B4-BE49-F238E27FC236}">
                <a16:creationId xmlns:a16="http://schemas.microsoft.com/office/drawing/2014/main" id="{6DB4CD54-2D2B-4BB2-AA12-A57DB09AADBE}"/>
              </a:ext>
            </a:extLst>
          </p:cNvPr>
          <p:cNvSpPr/>
          <p:nvPr/>
        </p:nvSpPr>
        <p:spPr>
          <a:xfrm>
            <a:off x="11147440" y="81280"/>
            <a:ext cx="942887" cy="769441"/>
          </a:xfrm>
          <a:prstGeom prst="rect">
            <a:avLst/>
          </a:prstGeom>
          <a:noFill/>
        </p:spPr>
        <p:txBody>
          <a:bodyPr wrap="none" lIns="91440" tIns="45720" rIns="91440" bIns="45720">
            <a:spAutoFit/>
          </a:bodyPr>
          <a:lstStyle/>
          <a:p>
            <a:pPr algn="ctr">
              <a:spcAft>
                <a:spcPts val="600"/>
              </a:spcAft>
            </a:pPr>
            <a:r>
              <a:rPr lang="en-US" sz="4400" b="1" cap="none" spc="0" dirty="0">
                <a:ln w="0"/>
                <a:solidFill>
                  <a:schemeClr val="tx1"/>
                </a:solidFill>
                <a:effectLst>
                  <a:outerShdw blurRad="38100" dist="19050" dir="2700000" algn="tl" rotWithShape="0">
                    <a:schemeClr val="dk1">
                      <a:alpha val="40000"/>
                    </a:schemeClr>
                  </a:outerShdw>
                </a:effectLst>
                <a:latin typeface="Poor Richard" panose="02080502050505020702" pitchFamily="18" charset="0"/>
              </a:rPr>
              <a:t>#2</a:t>
            </a:r>
          </a:p>
        </p:txBody>
      </p:sp>
      <p:sp>
        <p:nvSpPr>
          <p:cNvPr id="7" name="Text Placeholder 6">
            <a:extLst>
              <a:ext uri="{FF2B5EF4-FFF2-40B4-BE49-F238E27FC236}">
                <a16:creationId xmlns:a16="http://schemas.microsoft.com/office/drawing/2014/main" id="{4756FDD4-F673-4C7F-B378-D22FEA8EF18C}"/>
              </a:ext>
            </a:extLst>
          </p:cNvPr>
          <p:cNvSpPr>
            <a:spLocks noGrp="1"/>
          </p:cNvSpPr>
          <p:nvPr>
            <p:ph type="subTitle" idx="1"/>
          </p:nvPr>
        </p:nvSpPr>
        <p:spPr>
          <a:xfrm>
            <a:off x="9097132" y="850721"/>
            <a:ext cx="2983107" cy="1600200"/>
          </a:xfrm>
        </p:spPr>
        <p:txBody>
          <a:bodyPr>
            <a:normAutofit fontScale="25000" lnSpcReduction="20000"/>
          </a:bodyPr>
          <a:lstStyle/>
          <a:p>
            <a:pPr marL="0" indent="0" algn="ctr">
              <a:lnSpc>
                <a:spcPct val="90000"/>
              </a:lnSpc>
              <a:buNone/>
            </a:pPr>
            <a:r>
              <a:rPr lang="en-US" sz="16000" b="1" dirty="0">
                <a:solidFill>
                  <a:schemeClr val="bg1"/>
                </a:solidFill>
                <a:latin typeface="Poor Richard" panose="02080502050505020702" pitchFamily="18" charset="0"/>
              </a:rPr>
              <a:t>RESPONSE PRACTICES</a:t>
            </a:r>
          </a:p>
          <a:p>
            <a:pPr marL="0" indent="0" algn="ctr">
              <a:lnSpc>
                <a:spcPct val="90000"/>
              </a:lnSpc>
              <a:buNone/>
            </a:pPr>
            <a:endParaRPr lang="en-US" sz="16000" b="1" dirty="0">
              <a:solidFill>
                <a:schemeClr val="bg1"/>
              </a:solidFill>
            </a:endParaRPr>
          </a:p>
          <a:p>
            <a:pPr marL="0" indent="0" algn="ctr">
              <a:lnSpc>
                <a:spcPct val="90000"/>
              </a:lnSpc>
              <a:buNone/>
            </a:pPr>
            <a:r>
              <a:rPr lang="en-US" sz="16000" b="1" dirty="0">
                <a:solidFill>
                  <a:schemeClr val="bg1"/>
                </a:solidFill>
              </a:rPr>
              <a:t>Error</a:t>
            </a:r>
          </a:p>
          <a:p>
            <a:pPr marL="0" indent="0" algn="ctr">
              <a:lnSpc>
                <a:spcPct val="90000"/>
              </a:lnSpc>
              <a:buNone/>
            </a:pPr>
            <a:r>
              <a:rPr lang="en-US" sz="16000" b="1" dirty="0">
                <a:solidFill>
                  <a:schemeClr val="bg1"/>
                </a:solidFill>
              </a:rPr>
              <a:t> Correction</a:t>
            </a:r>
          </a:p>
          <a:p>
            <a:pPr marL="0" indent="0" algn="ctr">
              <a:lnSpc>
                <a:spcPct val="90000"/>
              </a:lnSpc>
              <a:buNone/>
            </a:pPr>
            <a:endParaRPr lang="en-US" sz="16000" b="1" dirty="0">
              <a:solidFill>
                <a:schemeClr val="bg1"/>
              </a:solidFill>
            </a:endParaRPr>
          </a:p>
          <a:p>
            <a:pPr algn="ctr">
              <a:lnSpc>
                <a:spcPct val="90000"/>
              </a:lnSpc>
            </a:pPr>
            <a:r>
              <a:rPr lang="en-US" sz="12800" i="1" dirty="0">
                <a:solidFill>
                  <a:schemeClr val="bg1"/>
                </a:solidFill>
              </a:rPr>
              <a:t>Use brief, contingent, and specific error corrections.</a:t>
            </a:r>
            <a:endParaRPr lang="en-US" sz="12800" dirty="0">
              <a:solidFill>
                <a:schemeClr val="bg1"/>
              </a:solidFill>
            </a:endParaRPr>
          </a:p>
          <a:p>
            <a:pPr marL="0" indent="0">
              <a:lnSpc>
                <a:spcPct val="90000"/>
              </a:lnSpc>
              <a:buNone/>
            </a:pPr>
            <a:endParaRPr lang="en-US" sz="1100" b="1" dirty="0">
              <a:solidFill>
                <a:schemeClr val="bg1"/>
              </a:solidFill>
              <a:latin typeface="Poor Richard" panose="02080502050505020702" pitchFamily="18" charset="0"/>
            </a:endParaRPr>
          </a:p>
          <a:p>
            <a:pPr marL="0" indent="0">
              <a:lnSpc>
                <a:spcPct val="90000"/>
              </a:lnSpc>
              <a:buNone/>
            </a:pPr>
            <a:endParaRPr lang="en-US" sz="1100" b="1" dirty="0">
              <a:solidFill>
                <a:schemeClr val="bg1"/>
              </a:solidFill>
              <a:latin typeface="Poor Richard" panose="02080502050505020702" pitchFamily="18" charset="0"/>
            </a:endParaRPr>
          </a:p>
        </p:txBody>
      </p:sp>
      <p:sp>
        <p:nvSpPr>
          <p:cNvPr id="10" name="Rectangle 9">
            <a:extLst>
              <a:ext uri="{FF2B5EF4-FFF2-40B4-BE49-F238E27FC236}">
                <a16:creationId xmlns:a16="http://schemas.microsoft.com/office/drawing/2014/main" id="{598CFD79-1D9F-4A9D-A9BC-46F7EAB7F7C6}"/>
              </a:ext>
            </a:extLst>
          </p:cNvPr>
          <p:cNvSpPr/>
          <p:nvPr/>
        </p:nvSpPr>
        <p:spPr>
          <a:xfrm>
            <a:off x="-21288" y="0"/>
            <a:ext cx="8628448" cy="1200329"/>
          </a:xfrm>
          <a:prstGeom prst="rect">
            <a:avLst/>
          </a:prstGeom>
          <a:solidFill>
            <a:schemeClr val="tx1"/>
          </a:solidFill>
        </p:spPr>
        <p:txBody>
          <a:bodyPr wrap="square" lIns="91440" tIns="45720" rIns="91440" bIns="45720">
            <a:spAutoFit/>
          </a:bodyPr>
          <a:lstStyle/>
          <a:p>
            <a:pPr algn="ctr"/>
            <a:r>
              <a:rPr lang="en-US" sz="3600" b="1" dirty="0">
                <a:solidFill>
                  <a:schemeClr val="bg1"/>
                </a:solidFill>
              </a:rPr>
              <a:t>Responding to Minor </a:t>
            </a:r>
          </a:p>
          <a:p>
            <a:pPr algn="ctr"/>
            <a:r>
              <a:rPr lang="en-US" sz="3600" b="1" dirty="0">
                <a:solidFill>
                  <a:schemeClr val="bg1"/>
                </a:solidFill>
              </a:rPr>
              <a:t>Noncompliant Behavior</a:t>
            </a:r>
            <a:endParaRPr lang="en-US" sz="3600" b="0" cap="none" spc="0" dirty="0">
              <a:ln w="0"/>
              <a:solidFill>
                <a:schemeClr val="bg1"/>
              </a:solidFill>
              <a:effectLst>
                <a:outerShdw blurRad="38100" dist="19050" dir="2700000" algn="tl" rotWithShape="0">
                  <a:schemeClr val="dk1">
                    <a:alpha val="40000"/>
                  </a:schemeClr>
                </a:outerShdw>
              </a:effectLst>
            </a:endParaRPr>
          </a:p>
        </p:txBody>
      </p:sp>
      <p:pic>
        <p:nvPicPr>
          <p:cNvPr id="11" name="Picture 10">
            <a:extLst>
              <a:ext uri="{FF2B5EF4-FFF2-40B4-BE49-F238E27FC236}">
                <a16:creationId xmlns:a16="http://schemas.microsoft.com/office/drawing/2014/main" id="{FB1E1760-3056-4597-9F4C-4C4FB499201A}"/>
              </a:ext>
            </a:extLst>
          </p:cNvPr>
          <p:cNvPicPr>
            <a:picLocks noChangeAspect="1"/>
          </p:cNvPicPr>
          <p:nvPr/>
        </p:nvPicPr>
        <p:blipFill>
          <a:blip r:embed="rId4"/>
          <a:stretch>
            <a:fillRect/>
          </a:stretch>
        </p:blipFill>
        <p:spPr>
          <a:xfrm>
            <a:off x="196678" y="1253699"/>
            <a:ext cx="8103714" cy="5341780"/>
          </a:xfrm>
          <a:prstGeom prst="rect">
            <a:avLst/>
          </a:prstGeom>
        </p:spPr>
      </p:pic>
      <p:graphicFrame>
        <p:nvGraphicFramePr>
          <p:cNvPr id="12" name="Table 11">
            <a:extLst>
              <a:ext uri="{FF2B5EF4-FFF2-40B4-BE49-F238E27FC236}">
                <a16:creationId xmlns:a16="http://schemas.microsoft.com/office/drawing/2014/main" id="{3347EF00-6983-4802-BEB6-71EB060B006C}"/>
              </a:ext>
            </a:extLst>
          </p:cNvPr>
          <p:cNvGraphicFramePr>
            <a:graphicFrameLocks noGrp="1"/>
          </p:cNvGraphicFramePr>
          <p:nvPr>
            <p:extLst>
              <p:ext uri="{D42A27DB-BD31-4B8C-83A1-F6EECF244321}">
                <p14:modId xmlns:p14="http://schemas.microsoft.com/office/powerpoint/2010/main" val="3860599953"/>
              </p:ext>
            </p:extLst>
          </p:nvPr>
        </p:nvGraphicFramePr>
        <p:xfrm>
          <a:off x="241874" y="1628222"/>
          <a:ext cx="8005424" cy="4784936"/>
        </p:xfrm>
        <a:graphic>
          <a:graphicData uri="http://schemas.openxmlformats.org/drawingml/2006/table">
            <a:tbl>
              <a:tblPr firstRow="1" bandRow="1">
                <a:tableStyleId>{5940675A-B579-460E-94D1-54222C63F5DA}</a:tableStyleId>
              </a:tblPr>
              <a:tblGrid>
                <a:gridCol w="4002712">
                  <a:extLst>
                    <a:ext uri="{9D8B030D-6E8A-4147-A177-3AD203B41FA5}">
                      <a16:colId xmlns:a16="http://schemas.microsoft.com/office/drawing/2014/main" val="2228657904"/>
                    </a:ext>
                  </a:extLst>
                </a:gridCol>
                <a:gridCol w="4002712">
                  <a:extLst>
                    <a:ext uri="{9D8B030D-6E8A-4147-A177-3AD203B41FA5}">
                      <a16:colId xmlns:a16="http://schemas.microsoft.com/office/drawing/2014/main" val="3526446408"/>
                    </a:ext>
                  </a:extLst>
                </a:gridCol>
              </a:tblGrid>
              <a:tr h="348062">
                <a:tc>
                  <a:txBody>
                    <a:bodyPr/>
                    <a:lstStyle/>
                    <a:p>
                      <a:pPr marL="0" marR="0" algn="ctr">
                        <a:lnSpc>
                          <a:spcPct val="107000"/>
                        </a:lnSpc>
                        <a:spcBef>
                          <a:spcPts val="0"/>
                        </a:spcBef>
                        <a:spcAft>
                          <a:spcPts val="0"/>
                        </a:spcAft>
                      </a:pPr>
                      <a:r>
                        <a:rPr lang="en-US" sz="2000" b="1" dirty="0">
                          <a:solidFill>
                            <a:srgbClr val="00B050"/>
                          </a:solidFill>
                          <a:effectLst/>
                        </a:rPr>
                        <a:t>Procedure</a:t>
                      </a:r>
                      <a:endParaRPr lang="en-US" sz="2000" b="1" dirty="0">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dirty="0">
                          <a:solidFill>
                            <a:srgbClr val="00B050"/>
                          </a:solidFill>
                          <a:effectLst/>
                        </a:rPr>
                        <a:t>Response Strategy Examples</a:t>
                      </a:r>
                      <a:endParaRPr lang="en-US" sz="2000" b="1" dirty="0">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950749335"/>
                  </a:ext>
                </a:extLst>
              </a:tr>
              <a:tr h="718694">
                <a:tc>
                  <a:txBody>
                    <a:bodyPr/>
                    <a:lstStyle/>
                    <a:p>
                      <a:pPr marL="0" marR="0" algn="ctr">
                        <a:lnSpc>
                          <a:spcPct val="107000"/>
                        </a:lnSpc>
                        <a:spcBef>
                          <a:spcPts val="0"/>
                        </a:spcBef>
                        <a:spcAft>
                          <a:spcPts val="0"/>
                        </a:spcAft>
                      </a:pPr>
                      <a:r>
                        <a:rPr lang="en-US" sz="2800" b="1" dirty="0">
                          <a:solidFill>
                            <a:srgbClr val="00B050"/>
                          </a:solidFill>
                          <a:effectLst/>
                          <a:latin typeface="Poor Richard" panose="02080502050505020702" pitchFamily="18" charset="0"/>
                        </a:rPr>
                        <a:t>Respectfully Approach</a:t>
                      </a:r>
                    </a:p>
                    <a:p>
                      <a:pPr marL="0" marR="0" algn="ctr">
                        <a:lnSpc>
                          <a:spcPct val="107000"/>
                        </a:lnSpc>
                        <a:spcBef>
                          <a:spcPts val="0"/>
                        </a:spcBef>
                        <a:spcAft>
                          <a:spcPts val="0"/>
                        </a:spcAft>
                      </a:pPr>
                      <a:r>
                        <a:rPr lang="en-US" sz="2800" b="1" dirty="0">
                          <a:solidFill>
                            <a:srgbClr val="00B050"/>
                          </a:solidFill>
                          <a:effectLst/>
                          <a:latin typeface="Poor Richard" panose="02080502050505020702" pitchFamily="18" charset="0"/>
                        </a:rPr>
                        <a:t> </a:t>
                      </a:r>
                      <a:endParaRPr lang="en-US" sz="2800" b="1" dirty="0">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2800" b="1">
                          <a:solidFill>
                            <a:srgbClr val="00B050"/>
                          </a:solidFill>
                          <a:effectLst/>
                          <a:latin typeface="Poor Richard" panose="02080502050505020702" pitchFamily="18" charset="0"/>
                        </a:rPr>
                        <a:t> </a:t>
                      </a:r>
                      <a:endParaRPr lang="en-US" sz="2800" b="1">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3638564"/>
                  </a:ext>
                </a:extLst>
              </a:tr>
              <a:tr h="718694">
                <a:tc>
                  <a:txBody>
                    <a:bodyPr/>
                    <a:lstStyle/>
                    <a:p>
                      <a:pPr marL="0" marR="0" algn="ctr">
                        <a:lnSpc>
                          <a:spcPct val="107000"/>
                        </a:lnSpc>
                        <a:spcBef>
                          <a:spcPts val="0"/>
                        </a:spcBef>
                        <a:spcAft>
                          <a:spcPts val="0"/>
                        </a:spcAft>
                      </a:pPr>
                      <a:r>
                        <a:rPr lang="en-US" sz="2800" b="1" dirty="0">
                          <a:solidFill>
                            <a:srgbClr val="00B050"/>
                          </a:solidFill>
                          <a:effectLst/>
                          <a:latin typeface="Poor Richard" panose="02080502050505020702" pitchFamily="18" charset="0"/>
                        </a:rPr>
                        <a:t>Define Observed Problem</a:t>
                      </a:r>
                    </a:p>
                    <a:p>
                      <a:pPr marL="0" marR="0" algn="ctr">
                        <a:lnSpc>
                          <a:spcPct val="107000"/>
                        </a:lnSpc>
                        <a:spcBef>
                          <a:spcPts val="0"/>
                        </a:spcBef>
                        <a:spcAft>
                          <a:spcPts val="0"/>
                        </a:spcAft>
                      </a:pPr>
                      <a:r>
                        <a:rPr lang="en-US" sz="2800" b="1" dirty="0">
                          <a:solidFill>
                            <a:srgbClr val="00B050"/>
                          </a:solidFill>
                          <a:effectLst/>
                          <a:latin typeface="Poor Richard" panose="02080502050505020702" pitchFamily="18" charset="0"/>
                        </a:rPr>
                        <a:t> </a:t>
                      </a:r>
                      <a:endParaRPr lang="en-US" sz="2800" b="1" dirty="0">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2800" b="1">
                          <a:solidFill>
                            <a:srgbClr val="00B050"/>
                          </a:solidFill>
                          <a:effectLst/>
                          <a:latin typeface="Poor Richard" panose="02080502050505020702" pitchFamily="18" charset="0"/>
                        </a:rPr>
                        <a:t> </a:t>
                      </a:r>
                      <a:endParaRPr lang="en-US" sz="2800" b="1">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776282845"/>
                  </a:ext>
                </a:extLst>
              </a:tr>
              <a:tr h="718694">
                <a:tc>
                  <a:txBody>
                    <a:bodyPr/>
                    <a:lstStyle/>
                    <a:p>
                      <a:pPr marL="0" marR="0" algn="ctr">
                        <a:lnSpc>
                          <a:spcPct val="107000"/>
                        </a:lnSpc>
                        <a:spcBef>
                          <a:spcPts val="0"/>
                        </a:spcBef>
                        <a:spcAft>
                          <a:spcPts val="0"/>
                        </a:spcAft>
                      </a:pPr>
                      <a:r>
                        <a:rPr lang="en-US" sz="2800" b="1" dirty="0">
                          <a:solidFill>
                            <a:srgbClr val="00B050"/>
                          </a:solidFill>
                          <a:effectLst/>
                          <a:latin typeface="Poor Richard" panose="02080502050505020702" pitchFamily="18" charset="0"/>
                        </a:rPr>
                        <a:t>State Positive Expectations and Desired Behaviors</a:t>
                      </a:r>
                    </a:p>
                    <a:p>
                      <a:pPr marL="0" marR="0" algn="ctr">
                        <a:lnSpc>
                          <a:spcPct val="107000"/>
                        </a:lnSpc>
                        <a:spcBef>
                          <a:spcPts val="0"/>
                        </a:spcBef>
                        <a:spcAft>
                          <a:spcPts val="0"/>
                        </a:spcAft>
                      </a:pPr>
                      <a:r>
                        <a:rPr lang="en-US" sz="2800" b="1" dirty="0">
                          <a:solidFill>
                            <a:srgbClr val="00B050"/>
                          </a:solidFill>
                          <a:effectLst/>
                          <a:latin typeface="Poor Richard" panose="02080502050505020702" pitchFamily="18" charset="0"/>
                        </a:rPr>
                        <a:t> </a:t>
                      </a:r>
                      <a:endParaRPr lang="en-US" sz="2800" b="1" dirty="0">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2800" b="1">
                          <a:solidFill>
                            <a:srgbClr val="00B050"/>
                          </a:solidFill>
                          <a:effectLst/>
                          <a:latin typeface="Poor Richard" panose="02080502050505020702" pitchFamily="18" charset="0"/>
                        </a:rPr>
                        <a:t> </a:t>
                      </a:r>
                      <a:endParaRPr lang="en-US" sz="2800" b="1">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440138752"/>
                  </a:ext>
                </a:extLst>
              </a:tr>
              <a:tr h="1091544">
                <a:tc>
                  <a:txBody>
                    <a:bodyPr/>
                    <a:lstStyle/>
                    <a:p>
                      <a:pPr marL="0" marR="0" algn="ctr">
                        <a:lnSpc>
                          <a:spcPct val="107000"/>
                        </a:lnSpc>
                        <a:spcBef>
                          <a:spcPts val="0"/>
                        </a:spcBef>
                        <a:spcAft>
                          <a:spcPts val="0"/>
                        </a:spcAft>
                      </a:pPr>
                      <a:r>
                        <a:rPr lang="en-US" sz="2800" b="1" dirty="0">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rPr>
                        <a:t>Acknowledge Compliance and Follow Up</a:t>
                      </a:r>
                    </a:p>
                  </a:txBody>
                  <a:tcPr marL="68580" marR="68580" marT="0" marB="0">
                    <a:solidFill>
                      <a:schemeClr val="bg1"/>
                    </a:solidFill>
                  </a:tcPr>
                </a:tc>
                <a:tc>
                  <a:txBody>
                    <a:bodyPr/>
                    <a:lstStyle/>
                    <a:p>
                      <a:pPr marL="0" marR="0">
                        <a:lnSpc>
                          <a:spcPct val="107000"/>
                        </a:lnSpc>
                        <a:spcBef>
                          <a:spcPts val="0"/>
                        </a:spcBef>
                        <a:spcAft>
                          <a:spcPts val="0"/>
                        </a:spcAft>
                      </a:pPr>
                      <a:r>
                        <a:rPr lang="en-US" sz="2800" b="1" dirty="0">
                          <a:solidFill>
                            <a:srgbClr val="00B050"/>
                          </a:solidFill>
                          <a:effectLst/>
                          <a:latin typeface="Poor Richard" panose="02080502050505020702" pitchFamily="18" charset="0"/>
                        </a:rPr>
                        <a:t> </a:t>
                      </a:r>
                    </a:p>
                    <a:p>
                      <a:pPr marL="0" marR="0">
                        <a:lnSpc>
                          <a:spcPct val="107000"/>
                        </a:lnSpc>
                        <a:spcBef>
                          <a:spcPts val="0"/>
                        </a:spcBef>
                        <a:spcAft>
                          <a:spcPts val="0"/>
                        </a:spcAft>
                      </a:pPr>
                      <a:r>
                        <a:rPr lang="en-US" sz="2800" b="1" dirty="0">
                          <a:solidFill>
                            <a:srgbClr val="00B050"/>
                          </a:solidFill>
                          <a:effectLst/>
                          <a:latin typeface="Poor Richard" panose="02080502050505020702" pitchFamily="18" charset="0"/>
                        </a:rPr>
                        <a:t> </a:t>
                      </a:r>
                    </a:p>
                    <a:p>
                      <a:pPr marL="0" marR="0">
                        <a:lnSpc>
                          <a:spcPct val="107000"/>
                        </a:lnSpc>
                        <a:spcBef>
                          <a:spcPts val="0"/>
                        </a:spcBef>
                        <a:spcAft>
                          <a:spcPts val="0"/>
                        </a:spcAft>
                      </a:pPr>
                      <a:r>
                        <a:rPr lang="en-US" sz="2800" b="1" dirty="0">
                          <a:solidFill>
                            <a:srgbClr val="00B050"/>
                          </a:solidFill>
                          <a:effectLst/>
                          <a:latin typeface="Poor Richard" panose="02080502050505020702" pitchFamily="18" charset="0"/>
                        </a:rPr>
                        <a:t> </a:t>
                      </a:r>
                      <a:endParaRPr lang="en-US" sz="2800" b="1" dirty="0">
                        <a:solidFill>
                          <a:srgbClr val="00B05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227117945"/>
                  </a:ext>
                </a:extLst>
              </a:tr>
            </a:tbl>
          </a:graphicData>
        </a:graphic>
      </p:graphicFrame>
      <p:pic>
        <p:nvPicPr>
          <p:cNvPr id="13" name="Picture 2" descr="C:\Users\cclouse\AppData\Local\Microsoft\Windows\Temporary Internet Files\Content.IE5\7N5Y9M3K\MP900401792[1].jpg">
            <a:extLst>
              <a:ext uri="{FF2B5EF4-FFF2-40B4-BE49-F238E27FC236}">
                <a16:creationId xmlns:a16="http://schemas.microsoft.com/office/drawing/2014/main" id="{7F29E833-F883-4656-933A-7EF9A3105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98" y="87616"/>
            <a:ext cx="919286" cy="1025095"/>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green flag">
            <a:extLst>
              <a:ext uri="{FF2B5EF4-FFF2-40B4-BE49-F238E27FC236}">
                <a16:creationId xmlns:a16="http://schemas.microsoft.com/office/drawing/2014/main" id="{84CA89BC-5D22-46C6-B0A4-4630E28C91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267629" y="0"/>
            <a:ext cx="1812610" cy="1253699"/>
          </a:xfrm>
          <a:prstGeom prst="rect">
            <a:avLst/>
          </a:prstGeom>
          <a:noFill/>
          <a:ln>
            <a:noFill/>
          </a:ln>
        </p:spPr>
      </p:pic>
      <p:sp>
        <p:nvSpPr>
          <p:cNvPr id="6" name="Rectangle 5">
            <a:extLst>
              <a:ext uri="{FF2B5EF4-FFF2-40B4-BE49-F238E27FC236}">
                <a16:creationId xmlns:a16="http://schemas.microsoft.com/office/drawing/2014/main" id="{6DB4CD54-2D2B-4BB2-AA12-A57DB09AADBE}"/>
              </a:ext>
            </a:extLst>
          </p:cNvPr>
          <p:cNvSpPr/>
          <p:nvPr/>
        </p:nvSpPr>
        <p:spPr>
          <a:xfrm>
            <a:off x="11147440" y="81280"/>
            <a:ext cx="942887" cy="769441"/>
          </a:xfrm>
          <a:prstGeom prst="rect">
            <a:avLst/>
          </a:prstGeom>
          <a:noFill/>
        </p:spPr>
        <p:txBody>
          <a:bodyPr wrap="none" lIns="91440" tIns="45720" rIns="91440" bIns="45720">
            <a:spAutoFit/>
          </a:bodyPr>
          <a:lstStyle/>
          <a:p>
            <a:pPr algn="ctr">
              <a:spcAft>
                <a:spcPts val="600"/>
              </a:spcAft>
            </a:pPr>
            <a:r>
              <a:rPr lang="en-US" sz="4400" b="1" cap="none" spc="0" dirty="0">
                <a:ln w="0"/>
                <a:solidFill>
                  <a:schemeClr val="tx1"/>
                </a:solidFill>
                <a:effectLst>
                  <a:outerShdw blurRad="38100" dist="19050" dir="2700000" algn="tl" rotWithShape="0">
                    <a:schemeClr val="dk1">
                      <a:alpha val="40000"/>
                    </a:schemeClr>
                  </a:outerShdw>
                </a:effectLst>
                <a:latin typeface="Poor Richard" panose="02080502050505020702" pitchFamily="18" charset="0"/>
              </a:rPr>
              <a:t>#2</a:t>
            </a:r>
          </a:p>
        </p:txBody>
      </p:sp>
      <p:sp>
        <p:nvSpPr>
          <p:cNvPr id="7" name="Text Placeholder 6">
            <a:extLst>
              <a:ext uri="{FF2B5EF4-FFF2-40B4-BE49-F238E27FC236}">
                <a16:creationId xmlns:a16="http://schemas.microsoft.com/office/drawing/2014/main" id="{4756FDD4-F673-4C7F-B378-D22FEA8EF18C}"/>
              </a:ext>
            </a:extLst>
          </p:cNvPr>
          <p:cNvSpPr>
            <a:spLocks noGrp="1"/>
          </p:cNvSpPr>
          <p:nvPr>
            <p:ph type="subTitle" idx="1"/>
          </p:nvPr>
        </p:nvSpPr>
        <p:spPr>
          <a:xfrm>
            <a:off x="9097132" y="850721"/>
            <a:ext cx="2983107" cy="1600200"/>
          </a:xfrm>
        </p:spPr>
        <p:txBody>
          <a:bodyPr>
            <a:normAutofit fontScale="25000" lnSpcReduction="20000"/>
          </a:bodyPr>
          <a:lstStyle/>
          <a:p>
            <a:pPr marL="0" indent="0" algn="ctr">
              <a:lnSpc>
                <a:spcPct val="90000"/>
              </a:lnSpc>
              <a:buNone/>
            </a:pPr>
            <a:r>
              <a:rPr lang="en-US" sz="16000" b="1" dirty="0">
                <a:solidFill>
                  <a:schemeClr val="bg1"/>
                </a:solidFill>
                <a:latin typeface="Poor Richard" panose="02080502050505020702" pitchFamily="18" charset="0"/>
              </a:rPr>
              <a:t>RESPONSE PRACTICES</a:t>
            </a:r>
          </a:p>
          <a:p>
            <a:pPr marL="0" indent="0" algn="ctr">
              <a:lnSpc>
                <a:spcPct val="90000"/>
              </a:lnSpc>
              <a:buNone/>
            </a:pPr>
            <a:endParaRPr lang="en-US" sz="16000" b="1" dirty="0">
              <a:solidFill>
                <a:schemeClr val="bg1"/>
              </a:solidFill>
            </a:endParaRPr>
          </a:p>
          <a:p>
            <a:pPr marL="0" indent="0" algn="ctr">
              <a:lnSpc>
                <a:spcPct val="90000"/>
              </a:lnSpc>
              <a:buNone/>
            </a:pPr>
            <a:r>
              <a:rPr lang="en-US" sz="16000" b="1" dirty="0">
                <a:solidFill>
                  <a:schemeClr val="bg1"/>
                </a:solidFill>
              </a:rPr>
              <a:t>Error</a:t>
            </a:r>
          </a:p>
          <a:p>
            <a:pPr marL="0" indent="0" algn="ctr">
              <a:lnSpc>
                <a:spcPct val="90000"/>
              </a:lnSpc>
              <a:buNone/>
            </a:pPr>
            <a:r>
              <a:rPr lang="en-US" sz="16000" b="1" dirty="0">
                <a:solidFill>
                  <a:schemeClr val="bg1"/>
                </a:solidFill>
              </a:rPr>
              <a:t> Correction</a:t>
            </a:r>
          </a:p>
          <a:p>
            <a:pPr marL="0" indent="0" algn="ctr">
              <a:lnSpc>
                <a:spcPct val="90000"/>
              </a:lnSpc>
              <a:buNone/>
            </a:pPr>
            <a:endParaRPr lang="en-US" sz="16000" b="1" dirty="0">
              <a:solidFill>
                <a:schemeClr val="bg1"/>
              </a:solidFill>
            </a:endParaRPr>
          </a:p>
          <a:p>
            <a:pPr algn="ctr">
              <a:lnSpc>
                <a:spcPct val="90000"/>
              </a:lnSpc>
            </a:pPr>
            <a:r>
              <a:rPr lang="en-US" sz="12800" i="1" dirty="0">
                <a:solidFill>
                  <a:schemeClr val="bg1"/>
                </a:solidFill>
              </a:rPr>
              <a:t>Use brief, contingent, and specific error corrections.</a:t>
            </a:r>
            <a:endParaRPr lang="en-US" sz="12800" dirty="0">
              <a:solidFill>
                <a:schemeClr val="bg1"/>
              </a:solidFill>
            </a:endParaRPr>
          </a:p>
          <a:p>
            <a:pPr marL="0" indent="0">
              <a:lnSpc>
                <a:spcPct val="90000"/>
              </a:lnSpc>
              <a:buNone/>
            </a:pPr>
            <a:endParaRPr lang="en-US" sz="1100" b="1" dirty="0">
              <a:solidFill>
                <a:schemeClr val="bg1"/>
              </a:solidFill>
              <a:latin typeface="Poor Richard" panose="02080502050505020702" pitchFamily="18" charset="0"/>
            </a:endParaRPr>
          </a:p>
          <a:p>
            <a:pPr marL="0" indent="0">
              <a:lnSpc>
                <a:spcPct val="90000"/>
              </a:lnSpc>
              <a:buNone/>
            </a:pPr>
            <a:endParaRPr lang="en-US" sz="1100" b="1" dirty="0">
              <a:solidFill>
                <a:schemeClr val="bg1"/>
              </a:solidFill>
              <a:latin typeface="Poor Richard" panose="02080502050505020702" pitchFamily="18" charset="0"/>
            </a:endParaRPr>
          </a:p>
        </p:txBody>
      </p:sp>
      <p:sp>
        <p:nvSpPr>
          <p:cNvPr id="10" name="Rectangle 9">
            <a:extLst>
              <a:ext uri="{FF2B5EF4-FFF2-40B4-BE49-F238E27FC236}">
                <a16:creationId xmlns:a16="http://schemas.microsoft.com/office/drawing/2014/main" id="{598CFD79-1D9F-4A9D-A9BC-46F7EAB7F7C6}"/>
              </a:ext>
            </a:extLst>
          </p:cNvPr>
          <p:cNvSpPr/>
          <p:nvPr/>
        </p:nvSpPr>
        <p:spPr>
          <a:xfrm>
            <a:off x="-21288" y="0"/>
            <a:ext cx="8628448" cy="1200329"/>
          </a:xfrm>
          <a:prstGeom prst="rect">
            <a:avLst/>
          </a:prstGeom>
          <a:solidFill>
            <a:schemeClr val="tx1"/>
          </a:solidFill>
        </p:spPr>
        <p:txBody>
          <a:bodyPr wrap="square" lIns="91440" tIns="45720" rIns="91440" bIns="45720">
            <a:spAutoFit/>
          </a:bodyPr>
          <a:lstStyle/>
          <a:p>
            <a:pPr algn="ctr"/>
            <a:r>
              <a:rPr lang="en-US" sz="3600" b="1" dirty="0">
                <a:solidFill>
                  <a:schemeClr val="bg1"/>
                </a:solidFill>
              </a:rPr>
              <a:t>Responding to Minor </a:t>
            </a:r>
          </a:p>
          <a:p>
            <a:pPr algn="ctr"/>
            <a:r>
              <a:rPr lang="en-US" sz="3600" b="1" dirty="0">
                <a:solidFill>
                  <a:schemeClr val="bg1"/>
                </a:solidFill>
              </a:rPr>
              <a:t>Noncompliant Behavior</a:t>
            </a:r>
            <a:endParaRPr lang="en-US" sz="3600" b="0" cap="none" spc="0" dirty="0">
              <a:ln w="0"/>
              <a:solidFill>
                <a:schemeClr val="bg1"/>
              </a:solidFill>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id="{D21DBB39-E4CB-4B5C-8050-2DFD407ADC66}"/>
              </a:ext>
            </a:extLst>
          </p:cNvPr>
          <p:cNvPicPr>
            <a:picLocks noChangeAspect="1"/>
          </p:cNvPicPr>
          <p:nvPr/>
        </p:nvPicPr>
        <p:blipFill>
          <a:blip r:embed="rId4"/>
          <a:stretch>
            <a:fillRect/>
          </a:stretch>
        </p:blipFill>
        <p:spPr>
          <a:xfrm>
            <a:off x="-31377" y="1200329"/>
            <a:ext cx="8321663" cy="5601627"/>
          </a:xfrm>
          <a:prstGeom prst="rect">
            <a:avLst/>
          </a:prstGeom>
        </p:spPr>
      </p:pic>
      <p:graphicFrame>
        <p:nvGraphicFramePr>
          <p:cNvPr id="9" name="Table 8">
            <a:extLst>
              <a:ext uri="{FF2B5EF4-FFF2-40B4-BE49-F238E27FC236}">
                <a16:creationId xmlns:a16="http://schemas.microsoft.com/office/drawing/2014/main" id="{C06B5A02-900B-47FF-BCE5-3E0EE710B462}"/>
              </a:ext>
            </a:extLst>
          </p:cNvPr>
          <p:cNvGraphicFramePr>
            <a:graphicFrameLocks noGrp="1"/>
          </p:cNvGraphicFramePr>
          <p:nvPr>
            <p:extLst>
              <p:ext uri="{D42A27DB-BD31-4B8C-83A1-F6EECF244321}">
                <p14:modId xmlns:p14="http://schemas.microsoft.com/office/powerpoint/2010/main" val="3319931459"/>
              </p:ext>
            </p:extLst>
          </p:nvPr>
        </p:nvGraphicFramePr>
        <p:xfrm>
          <a:off x="241874" y="1628222"/>
          <a:ext cx="8005424" cy="5173958"/>
        </p:xfrm>
        <a:graphic>
          <a:graphicData uri="http://schemas.openxmlformats.org/drawingml/2006/table">
            <a:tbl>
              <a:tblPr firstRow="1" bandRow="1">
                <a:tableStyleId>{5940675A-B579-460E-94D1-54222C63F5DA}</a:tableStyleId>
              </a:tblPr>
              <a:tblGrid>
                <a:gridCol w="4002712">
                  <a:extLst>
                    <a:ext uri="{9D8B030D-6E8A-4147-A177-3AD203B41FA5}">
                      <a16:colId xmlns:a16="http://schemas.microsoft.com/office/drawing/2014/main" val="2228657904"/>
                    </a:ext>
                  </a:extLst>
                </a:gridCol>
                <a:gridCol w="4002712">
                  <a:extLst>
                    <a:ext uri="{9D8B030D-6E8A-4147-A177-3AD203B41FA5}">
                      <a16:colId xmlns:a16="http://schemas.microsoft.com/office/drawing/2014/main" val="3526446408"/>
                    </a:ext>
                  </a:extLst>
                </a:gridCol>
              </a:tblGrid>
              <a:tr h="348062">
                <a:tc>
                  <a:txBody>
                    <a:bodyPr/>
                    <a:lstStyle/>
                    <a:p>
                      <a:pPr marL="0" marR="0" algn="ctr">
                        <a:lnSpc>
                          <a:spcPct val="107000"/>
                        </a:lnSpc>
                        <a:spcBef>
                          <a:spcPts val="0"/>
                        </a:spcBef>
                        <a:spcAft>
                          <a:spcPts val="0"/>
                        </a:spcAft>
                      </a:pPr>
                      <a:r>
                        <a:rPr lang="en-US" sz="2000" b="1" dirty="0">
                          <a:solidFill>
                            <a:srgbClr val="000000"/>
                          </a:solidFill>
                          <a:effectLst/>
                        </a:rPr>
                        <a:t>Procedure</a:t>
                      </a:r>
                      <a:endParaRPr lang="en-US" sz="20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2000" b="1" dirty="0">
                          <a:solidFill>
                            <a:srgbClr val="000000"/>
                          </a:solidFill>
                          <a:effectLst/>
                        </a:rPr>
                        <a:t>Response Strategy Examples</a:t>
                      </a:r>
                      <a:endParaRPr lang="en-US" sz="20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950749335"/>
                  </a:ext>
                </a:extLst>
              </a:tr>
              <a:tr h="718694">
                <a:tc>
                  <a:txBody>
                    <a:bodyPr/>
                    <a:lstStyle/>
                    <a:p>
                      <a:pPr marL="0" marR="0" algn="ctr">
                        <a:lnSpc>
                          <a:spcPct val="107000"/>
                        </a:lnSpc>
                        <a:spcBef>
                          <a:spcPts val="0"/>
                        </a:spcBef>
                        <a:spcAft>
                          <a:spcPts val="0"/>
                        </a:spcAft>
                      </a:pPr>
                      <a:r>
                        <a:rPr lang="en-US" sz="2800" b="1" dirty="0">
                          <a:solidFill>
                            <a:srgbClr val="000000"/>
                          </a:solidFill>
                          <a:effectLst/>
                          <a:latin typeface="Poor Richard" panose="02080502050505020702" pitchFamily="18" charset="0"/>
                        </a:rPr>
                        <a:t>Respectfully Approach</a:t>
                      </a:r>
                    </a:p>
                    <a:p>
                      <a:pPr marL="0" marR="0" algn="ctr">
                        <a:lnSpc>
                          <a:spcPct val="107000"/>
                        </a:lnSpc>
                        <a:spcBef>
                          <a:spcPts val="0"/>
                        </a:spcBef>
                        <a:spcAft>
                          <a:spcPts val="0"/>
                        </a:spcAft>
                      </a:pPr>
                      <a:r>
                        <a:rPr lang="en-US" sz="2800" b="1" dirty="0">
                          <a:solidFill>
                            <a:srgbClr val="000000"/>
                          </a:solidFill>
                          <a:effectLst/>
                          <a:latin typeface="Poor Richard" panose="02080502050505020702" pitchFamily="18" charset="0"/>
                        </a:rPr>
                        <a:t> </a:t>
                      </a:r>
                      <a:endParaRPr lang="en-US" sz="28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2800" b="1">
                          <a:solidFill>
                            <a:srgbClr val="000000"/>
                          </a:solidFill>
                          <a:effectLst/>
                          <a:latin typeface="Poor Richard" panose="02080502050505020702" pitchFamily="18" charset="0"/>
                        </a:rPr>
                        <a:t> </a:t>
                      </a:r>
                      <a:endParaRPr lang="en-US" sz="2800" b="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3638564"/>
                  </a:ext>
                </a:extLst>
              </a:tr>
              <a:tr h="718694">
                <a:tc>
                  <a:txBody>
                    <a:bodyPr/>
                    <a:lstStyle/>
                    <a:p>
                      <a:pPr marL="0" marR="0" algn="ctr">
                        <a:lnSpc>
                          <a:spcPct val="107000"/>
                        </a:lnSpc>
                        <a:spcBef>
                          <a:spcPts val="0"/>
                        </a:spcBef>
                        <a:spcAft>
                          <a:spcPts val="0"/>
                        </a:spcAft>
                      </a:pPr>
                      <a:r>
                        <a:rPr lang="en-US" sz="2800" b="1" dirty="0">
                          <a:solidFill>
                            <a:srgbClr val="000000"/>
                          </a:solidFill>
                          <a:effectLst/>
                          <a:latin typeface="Poor Richard" panose="02080502050505020702" pitchFamily="18" charset="0"/>
                        </a:rPr>
                        <a:t>Define Observed Problem</a:t>
                      </a:r>
                    </a:p>
                    <a:p>
                      <a:pPr marL="0" marR="0" algn="ctr">
                        <a:lnSpc>
                          <a:spcPct val="107000"/>
                        </a:lnSpc>
                        <a:spcBef>
                          <a:spcPts val="0"/>
                        </a:spcBef>
                        <a:spcAft>
                          <a:spcPts val="0"/>
                        </a:spcAft>
                      </a:pPr>
                      <a:r>
                        <a:rPr lang="en-US" sz="2800" b="1" dirty="0">
                          <a:solidFill>
                            <a:srgbClr val="000000"/>
                          </a:solidFill>
                          <a:effectLst/>
                          <a:latin typeface="Poor Richard" panose="02080502050505020702" pitchFamily="18" charset="0"/>
                        </a:rPr>
                        <a:t> </a:t>
                      </a:r>
                      <a:endParaRPr lang="en-US" sz="28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2800" b="1">
                          <a:solidFill>
                            <a:srgbClr val="000000"/>
                          </a:solidFill>
                          <a:effectLst/>
                          <a:latin typeface="Poor Richard" panose="02080502050505020702" pitchFamily="18" charset="0"/>
                        </a:rPr>
                        <a:t> </a:t>
                      </a:r>
                      <a:endParaRPr lang="en-US" sz="2800" b="1">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776282845"/>
                  </a:ext>
                </a:extLst>
              </a:tr>
              <a:tr h="338923">
                <a:tc>
                  <a:txBody>
                    <a:bodyPr/>
                    <a:lstStyle/>
                    <a:p>
                      <a:pPr marL="0" marR="0" algn="ctr">
                        <a:lnSpc>
                          <a:spcPct val="107000"/>
                        </a:lnSpc>
                        <a:spcBef>
                          <a:spcPts val="0"/>
                        </a:spcBef>
                        <a:spcAft>
                          <a:spcPts val="0"/>
                        </a:spcAft>
                      </a:pPr>
                      <a:r>
                        <a:rPr lang="en-US" sz="2800" b="1" dirty="0">
                          <a:solidFill>
                            <a:srgbClr val="000000"/>
                          </a:solidFill>
                          <a:effectLst/>
                          <a:latin typeface="Poor Richard" panose="02080502050505020702" pitchFamily="18" charset="0"/>
                        </a:rPr>
                        <a:t>State Positive Expectations and Desired Behaviors</a:t>
                      </a:r>
                      <a:endParaRPr lang="en-US" sz="28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tc>
                  <a:txBody>
                    <a:bodyPr/>
                    <a:lstStyle/>
                    <a:p>
                      <a:pPr marL="0" marR="0">
                        <a:lnSpc>
                          <a:spcPct val="107000"/>
                        </a:lnSpc>
                        <a:spcBef>
                          <a:spcPts val="0"/>
                        </a:spcBef>
                        <a:spcAft>
                          <a:spcPts val="0"/>
                        </a:spcAft>
                      </a:pPr>
                      <a:r>
                        <a:rPr lang="en-US" sz="2800" b="1" dirty="0">
                          <a:solidFill>
                            <a:srgbClr val="000000"/>
                          </a:solidFill>
                          <a:effectLst/>
                          <a:latin typeface="Poor Richard" panose="02080502050505020702" pitchFamily="18" charset="0"/>
                        </a:rPr>
                        <a:t> </a:t>
                      </a:r>
                      <a:endParaRPr lang="en-US" sz="28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440138752"/>
                  </a:ext>
                </a:extLst>
              </a:tr>
              <a:tr h="1091544">
                <a:tc>
                  <a:txBody>
                    <a:bodyPr/>
                    <a:lstStyle/>
                    <a:p>
                      <a:pPr marL="0" marR="0" algn="ctr">
                        <a:lnSpc>
                          <a:spcPct val="107000"/>
                        </a:lnSpc>
                        <a:spcBef>
                          <a:spcPts val="0"/>
                        </a:spcBef>
                        <a:spcAft>
                          <a:spcPts val="0"/>
                        </a:spcAft>
                      </a:pPr>
                      <a:r>
                        <a:rPr lang="en-US" sz="28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rPr>
                        <a:t>Redirect and Give Student a Choice</a:t>
                      </a:r>
                    </a:p>
                  </a:txBody>
                  <a:tcPr marL="68580" marR="68580" marT="0" marB="0">
                    <a:solidFill>
                      <a:schemeClr val="bg1"/>
                    </a:solidFill>
                  </a:tcPr>
                </a:tc>
                <a:tc>
                  <a:txBody>
                    <a:bodyPr/>
                    <a:lstStyle/>
                    <a:p>
                      <a:pPr marL="0" marR="0">
                        <a:lnSpc>
                          <a:spcPct val="107000"/>
                        </a:lnSpc>
                        <a:spcBef>
                          <a:spcPts val="0"/>
                        </a:spcBef>
                        <a:spcAft>
                          <a:spcPts val="0"/>
                        </a:spcAft>
                      </a:pPr>
                      <a:r>
                        <a:rPr lang="en-US" sz="2800" b="1" dirty="0">
                          <a:solidFill>
                            <a:srgbClr val="000000"/>
                          </a:solidFill>
                          <a:effectLst/>
                          <a:latin typeface="Poor Richard" panose="02080502050505020702" pitchFamily="18" charset="0"/>
                        </a:rPr>
                        <a:t> </a:t>
                      </a:r>
                    </a:p>
                    <a:p>
                      <a:pPr marL="0" marR="0">
                        <a:lnSpc>
                          <a:spcPct val="107000"/>
                        </a:lnSpc>
                        <a:spcBef>
                          <a:spcPts val="0"/>
                        </a:spcBef>
                        <a:spcAft>
                          <a:spcPts val="0"/>
                        </a:spcAft>
                      </a:pPr>
                      <a:r>
                        <a:rPr lang="en-US" sz="2800" b="1" dirty="0">
                          <a:solidFill>
                            <a:srgbClr val="000000"/>
                          </a:solidFill>
                          <a:effectLst/>
                          <a:latin typeface="Poor Richard" panose="02080502050505020702" pitchFamily="18" charset="0"/>
                        </a:rPr>
                        <a:t> </a:t>
                      </a:r>
                      <a:endParaRPr lang="en-US" sz="28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227117945"/>
                  </a:ext>
                </a:extLst>
              </a:tr>
              <a:tr h="1091544">
                <a:tc>
                  <a:txBody>
                    <a:bodyPr/>
                    <a:lstStyle/>
                    <a:p>
                      <a:pPr marL="0" marR="0" algn="ctr">
                        <a:lnSpc>
                          <a:spcPct val="107000"/>
                        </a:lnSpc>
                        <a:spcBef>
                          <a:spcPts val="0"/>
                        </a:spcBef>
                        <a:spcAft>
                          <a:spcPts val="0"/>
                        </a:spcAft>
                      </a:pPr>
                      <a:r>
                        <a:rPr lang="en-US" sz="28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rPr>
                        <a:t>Acknowledge Compliance and Follow Up</a:t>
                      </a:r>
                    </a:p>
                  </a:txBody>
                  <a:tcPr marL="68580" marR="68580" marT="0" marB="0">
                    <a:solidFill>
                      <a:schemeClr val="bg1"/>
                    </a:solidFill>
                  </a:tcPr>
                </a:tc>
                <a:tc>
                  <a:txBody>
                    <a:bodyPr/>
                    <a:lstStyle/>
                    <a:p>
                      <a:pPr marL="0" marR="0">
                        <a:lnSpc>
                          <a:spcPct val="107000"/>
                        </a:lnSpc>
                        <a:spcBef>
                          <a:spcPts val="0"/>
                        </a:spcBef>
                        <a:spcAft>
                          <a:spcPts val="0"/>
                        </a:spcAft>
                      </a:pPr>
                      <a:endParaRPr lang="en-US" sz="2800" b="1" dirty="0">
                        <a:solidFill>
                          <a:srgbClr val="000000"/>
                        </a:solidFill>
                        <a:effectLst/>
                        <a:latin typeface="Poor Richard" panose="02080502050505020702" pitchFamily="18" charset="0"/>
                        <a:ea typeface="Poor Richard" panose="02080502050505020702"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914923613"/>
                  </a:ext>
                </a:extLst>
              </a:tr>
            </a:tbl>
          </a:graphicData>
        </a:graphic>
      </p:graphicFrame>
      <p:pic>
        <p:nvPicPr>
          <p:cNvPr id="12" name="Picture 2" descr="C:\Users\cclouse\AppData\Local\Microsoft\Windows\Temporary Internet Files\Content.IE5\7N5Y9M3K\MP900401792[1].jpg">
            <a:extLst>
              <a:ext uri="{FF2B5EF4-FFF2-40B4-BE49-F238E27FC236}">
                <a16:creationId xmlns:a16="http://schemas.microsoft.com/office/drawing/2014/main" id="{65148862-70F8-4A77-A826-F4C9AEA5D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98" y="87616"/>
            <a:ext cx="919286" cy="1025095"/>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3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Expectations">
            <a:extLst>
              <a:ext uri="{FF2B5EF4-FFF2-40B4-BE49-F238E27FC236}">
                <a16:creationId xmlns:a16="http://schemas.microsoft.com/office/drawing/2014/main" id="{0B43A3BB-E660-40A8-9CC1-8D07E4A44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241"/>
            <a:ext cx="12192000" cy="69731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A99FE735-A6E6-4532-8757-C409B64973BD}"/>
              </a:ext>
            </a:extLst>
          </p:cNvPr>
          <p:cNvGraphicFramePr>
            <a:graphicFrameLocks noGrp="1"/>
          </p:cNvGraphicFramePr>
          <p:nvPr>
            <p:extLst>
              <p:ext uri="{D42A27DB-BD31-4B8C-83A1-F6EECF244321}">
                <p14:modId xmlns:p14="http://schemas.microsoft.com/office/powerpoint/2010/main" val="540494294"/>
              </p:ext>
            </p:extLst>
          </p:nvPr>
        </p:nvGraphicFramePr>
        <p:xfrm>
          <a:off x="0" y="-131064"/>
          <a:ext cx="12192000" cy="5273040"/>
        </p:xfrm>
        <a:graphic>
          <a:graphicData uri="http://schemas.openxmlformats.org/drawingml/2006/table">
            <a:tbl>
              <a:tblPr firstRow="1" bandRow="1">
                <a:tableStyleId>{C4B1156A-380E-4F78-BDF5-A606A8083BF9}</a:tableStyleId>
              </a:tblPr>
              <a:tblGrid>
                <a:gridCol w="2829464">
                  <a:extLst>
                    <a:ext uri="{9D8B030D-6E8A-4147-A177-3AD203B41FA5}">
                      <a16:colId xmlns:a16="http://schemas.microsoft.com/office/drawing/2014/main" val="4094856646"/>
                    </a:ext>
                  </a:extLst>
                </a:gridCol>
                <a:gridCol w="3266536">
                  <a:extLst>
                    <a:ext uri="{9D8B030D-6E8A-4147-A177-3AD203B41FA5}">
                      <a16:colId xmlns:a16="http://schemas.microsoft.com/office/drawing/2014/main" val="4238336588"/>
                    </a:ext>
                  </a:extLst>
                </a:gridCol>
                <a:gridCol w="3048000">
                  <a:extLst>
                    <a:ext uri="{9D8B030D-6E8A-4147-A177-3AD203B41FA5}">
                      <a16:colId xmlns:a16="http://schemas.microsoft.com/office/drawing/2014/main" val="1336454648"/>
                    </a:ext>
                  </a:extLst>
                </a:gridCol>
                <a:gridCol w="3048000">
                  <a:extLst>
                    <a:ext uri="{9D8B030D-6E8A-4147-A177-3AD203B41FA5}">
                      <a16:colId xmlns:a16="http://schemas.microsoft.com/office/drawing/2014/main" val="3391236882"/>
                    </a:ext>
                  </a:extLst>
                </a:gridCol>
              </a:tblGrid>
              <a:tr h="855683">
                <a:tc>
                  <a:txBody>
                    <a:bodyPr/>
                    <a:lstStyle/>
                    <a:p>
                      <a:pPr algn="ctr"/>
                      <a:r>
                        <a:rPr lang="en-US" dirty="0"/>
                        <a:t>ACTIVITIES</a:t>
                      </a:r>
                    </a:p>
                    <a:p>
                      <a:pPr algn="ctr"/>
                      <a:br>
                        <a:rPr lang="en-US" dirty="0"/>
                      </a:br>
                      <a:r>
                        <a:rPr lang="en-US" dirty="0"/>
                        <a:t>EXPECTATIONS</a:t>
                      </a:r>
                    </a:p>
                  </a:txBody>
                  <a:tcPr/>
                </a:tc>
                <a:tc>
                  <a:txBody>
                    <a:bodyPr/>
                    <a:lstStyle/>
                    <a:p>
                      <a:pPr algn="ctr"/>
                      <a:r>
                        <a:rPr lang="en-US" dirty="0"/>
                        <a:t>Diving Deeper/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Shaping Our Understanding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PREVENTION</a:t>
                      </a:r>
                    </a:p>
                  </a:txBody>
                  <a:tcPr/>
                </a:tc>
                <a:tc>
                  <a:txBody>
                    <a:bodyPr/>
                    <a:lstStyle/>
                    <a:p>
                      <a:pPr algn="ctr"/>
                      <a:r>
                        <a:rPr lang="en-US" dirty="0"/>
                        <a:t>Create a Script for </a:t>
                      </a:r>
                    </a:p>
                    <a:p>
                      <a:pPr algn="ctr"/>
                      <a:r>
                        <a:rPr lang="en-US" dirty="0"/>
                        <a:t>ERROR CORRECTION</a:t>
                      </a:r>
                    </a:p>
                  </a:txBody>
                  <a:tcPr/>
                </a:tc>
                <a:tc>
                  <a:txBody>
                    <a:bodyPr/>
                    <a:lstStyle/>
                    <a:p>
                      <a:pPr algn="ctr"/>
                      <a:r>
                        <a:rPr lang="en-US" dirty="0"/>
                        <a:t>Cycles of Escalation</a:t>
                      </a:r>
                    </a:p>
                    <a:p>
                      <a:pPr algn="ctr"/>
                      <a:r>
                        <a:rPr lang="en-US" dirty="0"/>
                        <a:t>PHASES</a:t>
                      </a:r>
                    </a:p>
                  </a:txBody>
                  <a:tcPr/>
                </a:tc>
                <a:extLst>
                  <a:ext uri="{0D108BD9-81ED-4DB2-BD59-A6C34878D82A}">
                    <a16:rowId xmlns:a16="http://schemas.microsoft.com/office/drawing/2014/main" val="2430579481"/>
                  </a:ext>
                </a:extLst>
              </a:tr>
              <a:tr h="795885">
                <a:tc>
                  <a:txBody>
                    <a:bodyPr/>
                    <a:lstStyle/>
                    <a:p>
                      <a:r>
                        <a:rPr lang="en-US" sz="4000" dirty="0"/>
                        <a:t>Be Respectful</a:t>
                      </a:r>
                    </a:p>
                  </a:txBody>
                  <a:tcPr>
                    <a:solidFill>
                      <a:schemeClr val="bg1"/>
                    </a:solidFill>
                  </a:tcPr>
                </a:tc>
                <a:tc>
                  <a:txBody>
                    <a:bodyPr/>
                    <a:lstStyle/>
                    <a:p>
                      <a:r>
                        <a:rPr lang="en-US" dirty="0"/>
                        <a:t>Use Norms of Collaboration</a:t>
                      </a:r>
                    </a:p>
                  </a:txBody>
                  <a:tcPr>
                    <a:solidFill>
                      <a:schemeClr val="bg1"/>
                    </a:solidFill>
                  </a:tcPr>
                </a:tc>
                <a:tc>
                  <a:txBody>
                    <a:bodyPr/>
                    <a:lstStyle/>
                    <a:p>
                      <a:r>
                        <a:rPr lang="en-US" dirty="0"/>
                        <a:t>Use language from matrix prototype you created yesterday.</a:t>
                      </a:r>
                    </a:p>
                  </a:txBody>
                  <a:tcPr>
                    <a:solidFill>
                      <a:schemeClr val="bg1"/>
                    </a:solidFill>
                  </a:tcPr>
                </a:tc>
                <a:tc>
                  <a:txBody>
                    <a:bodyPr/>
                    <a:lstStyle/>
                    <a:p>
                      <a:r>
                        <a:rPr lang="en-US" dirty="0"/>
                        <a:t>Use Norms of Collaboration</a:t>
                      </a:r>
                    </a:p>
                  </a:txBody>
                  <a:tcPr>
                    <a:solidFill>
                      <a:schemeClr val="bg1"/>
                    </a:solidFill>
                  </a:tcPr>
                </a:tc>
                <a:extLst>
                  <a:ext uri="{0D108BD9-81ED-4DB2-BD59-A6C34878D82A}">
                    <a16:rowId xmlns:a16="http://schemas.microsoft.com/office/drawing/2014/main" val="1013308075"/>
                  </a:ext>
                </a:extLst>
              </a:tr>
              <a:tr h="795885">
                <a:tc>
                  <a:txBody>
                    <a:bodyPr/>
                    <a:lstStyle/>
                    <a:p>
                      <a:r>
                        <a:rPr lang="en-US" sz="4000" dirty="0"/>
                        <a:t>Be a Team Player</a:t>
                      </a:r>
                    </a:p>
                  </a:txBody>
                  <a:tcPr>
                    <a:solidFill>
                      <a:schemeClr val="bg1"/>
                    </a:solidFill>
                  </a:tcPr>
                </a:tc>
                <a:tc>
                  <a:txBody>
                    <a:bodyPr/>
                    <a:lstStyle/>
                    <a:p>
                      <a:r>
                        <a:rPr lang="en-US" dirty="0"/>
                        <a:t>Assign roles:</a:t>
                      </a:r>
                    </a:p>
                    <a:p>
                      <a:r>
                        <a:rPr lang="en-US" b="1" dirty="0"/>
                        <a:t>Facilitator</a:t>
                      </a:r>
                      <a:r>
                        <a:rPr lang="en-US" dirty="0"/>
                        <a:t> – guides activities</a:t>
                      </a:r>
                    </a:p>
                    <a:p>
                      <a:r>
                        <a:rPr lang="en-US" b="1" dirty="0"/>
                        <a:t>Time Keeper </a:t>
                      </a:r>
                      <a:r>
                        <a:rPr lang="en-US" dirty="0"/>
                        <a:t>– 10 minutes for activity/10 minutes for cultural shift &amp; triangle</a:t>
                      </a:r>
                    </a:p>
                    <a:p>
                      <a:r>
                        <a:rPr lang="en-US" dirty="0"/>
                        <a:t>(Three Important Points)</a:t>
                      </a:r>
                    </a:p>
                  </a:txBody>
                  <a:tcPr>
                    <a:solidFill>
                      <a:schemeClr val="bg1"/>
                    </a:solidFill>
                  </a:tcPr>
                </a:tc>
                <a:tc>
                  <a:txBody>
                    <a:bodyPr/>
                    <a:lstStyle/>
                    <a:p>
                      <a:r>
                        <a:rPr lang="en-US" dirty="0"/>
                        <a:t>Take turns practicing different scenarios.</a:t>
                      </a:r>
                    </a:p>
                  </a:txBody>
                  <a:tcPr>
                    <a:solidFill>
                      <a:schemeClr val="bg1"/>
                    </a:solidFill>
                  </a:tcPr>
                </a:tc>
                <a:tc>
                  <a:txBody>
                    <a:bodyPr/>
                    <a:lstStyle/>
                    <a:p>
                      <a:r>
                        <a:rPr lang="en-US" dirty="0"/>
                        <a:t>Assign who is going to present what.</a:t>
                      </a:r>
                    </a:p>
                  </a:txBody>
                  <a:tcPr>
                    <a:solidFill>
                      <a:schemeClr val="bg1"/>
                    </a:solidFill>
                  </a:tcPr>
                </a:tc>
                <a:extLst>
                  <a:ext uri="{0D108BD9-81ED-4DB2-BD59-A6C34878D82A}">
                    <a16:rowId xmlns:a16="http://schemas.microsoft.com/office/drawing/2014/main" val="2657591092"/>
                  </a:ext>
                </a:extLst>
              </a:tr>
              <a:tr h="795885">
                <a:tc>
                  <a:txBody>
                    <a:bodyPr/>
                    <a:lstStyle/>
                    <a:p>
                      <a:r>
                        <a:rPr lang="en-US" sz="4000" dirty="0"/>
                        <a:t>Be Amazing</a:t>
                      </a:r>
                    </a:p>
                  </a:txBody>
                  <a:tcPr>
                    <a:solidFill>
                      <a:schemeClr val="bg1"/>
                    </a:solidFill>
                  </a:tcPr>
                </a:tc>
                <a:tc>
                  <a:txBody>
                    <a:bodyPr/>
                    <a:lstStyle/>
                    <a:p>
                      <a:r>
                        <a:rPr lang="en-US" dirty="0"/>
                        <a:t>Share your experience with activities with someone new in the room.</a:t>
                      </a:r>
                    </a:p>
                  </a:txBody>
                  <a:tcPr>
                    <a:solidFill>
                      <a:schemeClr val="bg1"/>
                    </a:solidFill>
                  </a:tcPr>
                </a:tc>
                <a:tc>
                  <a:txBody>
                    <a:bodyPr/>
                    <a:lstStyle/>
                    <a:p>
                      <a:r>
                        <a:rPr lang="en-US" dirty="0"/>
                        <a:t>Follow the flowchart for minor misbehaviors and noncompliance.</a:t>
                      </a:r>
                    </a:p>
                  </a:txBody>
                  <a:tcPr>
                    <a:solidFill>
                      <a:schemeClr val="bg1"/>
                    </a:solidFill>
                  </a:tcPr>
                </a:tc>
                <a:tc>
                  <a:txBody>
                    <a:bodyPr/>
                    <a:lstStyle/>
                    <a:p>
                      <a:r>
                        <a:rPr lang="en-US" dirty="0"/>
                        <a:t>Identify cycles of escalation from past experiences.</a:t>
                      </a:r>
                    </a:p>
                  </a:txBody>
                  <a:tcPr>
                    <a:solidFill>
                      <a:schemeClr val="bg1"/>
                    </a:solidFill>
                  </a:tcPr>
                </a:tc>
                <a:extLst>
                  <a:ext uri="{0D108BD9-81ED-4DB2-BD59-A6C34878D82A}">
                    <a16:rowId xmlns:a16="http://schemas.microsoft.com/office/drawing/2014/main" val="3066071372"/>
                  </a:ext>
                </a:extLst>
              </a:tr>
            </a:tbl>
          </a:graphicData>
        </a:graphic>
      </p:graphicFrame>
    </p:spTree>
    <p:extLst>
      <p:ext uri="{BB962C8B-B14F-4D97-AF65-F5344CB8AC3E}">
        <p14:creationId xmlns:p14="http://schemas.microsoft.com/office/powerpoint/2010/main" val="372511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a:extLst>
              <a:ext uri="{FF2B5EF4-FFF2-40B4-BE49-F238E27FC236}">
                <a16:creationId xmlns:a16="http://schemas.microsoft.com/office/drawing/2014/main" id="{1A90DDFB-9D39-4D03-85A9-839BEA15E99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1034"/>
            <a:ext cx="8626415" cy="6851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786D5A-6ACF-4BDA-B381-28A450CBEF35}"/>
              </a:ext>
            </a:extLst>
          </p:cNvPr>
          <p:cNvSpPr>
            <a:spLocks noGrp="1"/>
          </p:cNvSpPr>
          <p:nvPr>
            <p:ph type="ctrTitle"/>
          </p:nvPr>
        </p:nvSpPr>
        <p:spPr>
          <a:xfrm>
            <a:off x="8724181" y="1661446"/>
            <a:ext cx="3409448" cy="2560320"/>
          </a:xfrm>
        </p:spPr>
        <p:txBody>
          <a:bodyPr>
            <a:noAutofit/>
          </a:bodyPr>
          <a:lstStyle/>
          <a:p>
            <a:pPr algn="ctr"/>
            <a:r>
              <a:rPr lang="en-US" sz="6600" dirty="0">
                <a:solidFill>
                  <a:schemeClr val="bg1"/>
                </a:solidFill>
              </a:rPr>
              <a:t>Lunch Time</a:t>
            </a:r>
            <a:br>
              <a:rPr lang="en-US" sz="3600" dirty="0">
                <a:solidFill>
                  <a:schemeClr val="bg1"/>
                </a:solidFill>
              </a:rPr>
            </a:br>
            <a:endParaRPr lang="en-US" sz="3600" dirty="0">
              <a:solidFill>
                <a:schemeClr val="bg1"/>
              </a:solidFill>
            </a:endParaRPr>
          </a:p>
        </p:txBody>
      </p:sp>
      <p:sp>
        <p:nvSpPr>
          <p:cNvPr id="3" name="Subtitle 2">
            <a:extLst>
              <a:ext uri="{FF2B5EF4-FFF2-40B4-BE49-F238E27FC236}">
                <a16:creationId xmlns:a16="http://schemas.microsoft.com/office/drawing/2014/main" id="{40761FF7-3A2B-44FB-8A58-D0776D9DB8E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8187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215" y="129764"/>
            <a:ext cx="11545570" cy="5481309"/>
          </a:xfrm>
          <a:prstGeom prst="rect">
            <a:avLst/>
          </a:prstGeom>
        </p:spPr>
        <p:txBody>
          <a:bodyPr vert="horz" wrap="square" lIns="0" tIns="95885" rIns="0" bIns="0" rtlCol="0">
            <a:spAutoFit/>
          </a:bodyPr>
          <a:lstStyle/>
          <a:p>
            <a:pPr marL="12700" marR="5080" indent="-1270" algn="ctr">
              <a:lnSpc>
                <a:spcPts val="5180"/>
              </a:lnSpc>
              <a:spcBef>
                <a:spcPts val="755"/>
              </a:spcBef>
            </a:pPr>
            <a:r>
              <a:rPr sz="4000" i="1" spc="-15" dirty="0">
                <a:solidFill>
                  <a:srgbClr val="009999"/>
                </a:solidFill>
                <a:cs typeface="Gill Sans MT"/>
              </a:rPr>
              <a:t>“General </a:t>
            </a:r>
            <a:r>
              <a:rPr sz="4000" i="1" spc="-5" dirty="0">
                <a:solidFill>
                  <a:srgbClr val="009999"/>
                </a:solidFill>
                <a:cs typeface="Gill Sans MT"/>
              </a:rPr>
              <a:t>education </a:t>
            </a:r>
            <a:r>
              <a:rPr sz="4000" i="1" spc="20" dirty="0">
                <a:solidFill>
                  <a:srgbClr val="009999"/>
                </a:solidFill>
                <a:cs typeface="Gill Sans MT"/>
              </a:rPr>
              <a:t>teachers </a:t>
            </a:r>
            <a:r>
              <a:rPr sz="4000" i="1" spc="-5" dirty="0">
                <a:solidFill>
                  <a:srgbClr val="009999"/>
                </a:solidFill>
                <a:cs typeface="Gill Sans MT"/>
              </a:rPr>
              <a:t>have to deal with  </a:t>
            </a:r>
            <a:r>
              <a:rPr sz="4000" i="1" spc="-20" dirty="0">
                <a:solidFill>
                  <a:srgbClr val="009999"/>
                </a:solidFill>
                <a:cs typeface="Gill Sans MT"/>
              </a:rPr>
              <a:t>ever </a:t>
            </a:r>
            <a:r>
              <a:rPr sz="4000" i="1" spc="-10" dirty="0">
                <a:solidFill>
                  <a:srgbClr val="009999"/>
                </a:solidFill>
                <a:cs typeface="Gill Sans MT"/>
              </a:rPr>
              <a:t>increasing </a:t>
            </a:r>
            <a:r>
              <a:rPr sz="4000" i="1" spc="10" dirty="0">
                <a:solidFill>
                  <a:srgbClr val="009999"/>
                </a:solidFill>
                <a:cs typeface="Gill Sans MT"/>
              </a:rPr>
              <a:t>numbers </a:t>
            </a:r>
            <a:r>
              <a:rPr sz="4000" i="1" spc="-5" dirty="0">
                <a:solidFill>
                  <a:srgbClr val="009999"/>
                </a:solidFill>
                <a:cs typeface="Gill Sans MT"/>
              </a:rPr>
              <a:t>of students who </a:t>
            </a:r>
            <a:r>
              <a:rPr sz="4000" i="1" spc="-20" dirty="0">
                <a:solidFill>
                  <a:srgbClr val="009999"/>
                </a:solidFill>
                <a:cs typeface="Gill Sans MT"/>
              </a:rPr>
              <a:t>are  </a:t>
            </a:r>
            <a:r>
              <a:rPr sz="4000" i="1" spc="-15" dirty="0">
                <a:solidFill>
                  <a:srgbClr val="009999"/>
                </a:solidFill>
                <a:cs typeface="Gill Sans MT"/>
              </a:rPr>
              <a:t>difficult </a:t>
            </a:r>
            <a:r>
              <a:rPr sz="4000" i="1" spc="-5" dirty="0">
                <a:solidFill>
                  <a:srgbClr val="009999"/>
                </a:solidFill>
                <a:cs typeface="Gill Sans MT"/>
              </a:rPr>
              <a:t>to </a:t>
            </a:r>
            <a:r>
              <a:rPr sz="4000" i="1" spc="-15" dirty="0">
                <a:solidFill>
                  <a:srgbClr val="009999"/>
                </a:solidFill>
                <a:cs typeface="Gill Sans MT"/>
              </a:rPr>
              <a:t>manage </a:t>
            </a:r>
            <a:r>
              <a:rPr sz="4000" i="1" dirty="0">
                <a:solidFill>
                  <a:srgbClr val="009999"/>
                </a:solidFill>
                <a:cs typeface="Gill Sans MT"/>
              </a:rPr>
              <a:t>and </a:t>
            </a:r>
            <a:r>
              <a:rPr sz="4000" i="1" spc="10" dirty="0">
                <a:solidFill>
                  <a:srgbClr val="009999"/>
                </a:solidFill>
                <a:cs typeface="Gill Sans MT"/>
              </a:rPr>
              <a:t>teach. </a:t>
            </a:r>
            <a:endParaRPr lang="en-US" sz="4000" i="1" spc="10" dirty="0">
              <a:solidFill>
                <a:srgbClr val="009999"/>
              </a:solidFill>
              <a:cs typeface="Gill Sans MT"/>
            </a:endParaRPr>
          </a:p>
          <a:p>
            <a:pPr marL="12700" marR="5080" indent="-1270" algn="ctr">
              <a:lnSpc>
                <a:spcPts val="5180"/>
              </a:lnSpc>
              <a:spcBef>
                <a:spcPts val="755"/>
              </a:spcBef>
            </a:pPr>
            <a:r>
              <a:rPr sz="4000" i="1" spc="-5" dirty="0">
                <a:solidFill>
                  <a:srgbClr val="009999"/>
                </a:solidFill>
                <a:cs typeface="Gill Sans MT"/>
              </a:rPr>
              <a:t>In addition,</a:t>
            </a:r>
            <a:r>
              <a:rPr sz="4000" i="1" spc="-1000" dirty="0">
                <a:solidFill>
                  <a:srgbClr val="009999"/>
                </a:solidFill>
                <a:cs typeface="Gill Sans MT"/>
              </a:rPr>
              <a:t> </a:t>
            </a:r>
            <a:r>
              <a:rPr sz="4000" i="1" spc="20" dirty="0">
                <a:solidFill>
                  <a:srgbClr val="009999"/>
                </a:solidFill>
                <a:cs typeface="Gill Sans MT"/>
              </a:rPr>
              <a:t>teachers  </a:t>
            </a:r>
            <a:r>
              <a:rPr sz="4000" i="1" spc="-20" dirty="0">
                <a:solidFill>
                  <a:srgbClr val="009999"/>
                </a:solidFill>
                <a:cs typeface="Gill Sans MT"/>
              </a:rPr>
              <a:t>are </a:t>
            </a:r>
            <a:r>
              <a:rPr sz="4000" i="1" spc="-5" dirty="0">
                <a:solidFill>
                  <a:srgbClr val="009999"/>
                </a:solidFill>
                <a:cs typeface="Gill Sans MT"/>
              </a:rPr>
              <a:t>discovering that the </a:t>
            </a:r>
            <a:r>
              <a:rPr sz="4000" i="1" spc="-10" dirty="0">
                <a:solidFill>
                  <a:srgbClr val="009999"/>
                </a:solidFill>
                <a:cs typeface="Gill Sans MT"/>
              </a:rPr>
              <a:t>management </a:t>
            </a:r>
            <a:r>
              <a:rPr sz="4000" i="1" spc="-15" dirty="0">
                <a:solidFill>
                  <a:srgbClr val="009999"/>
                </a:solidFill>
                <a:cs typeface="Gill Sans MT"/>
              </a:rPr>
              <a:t>practices  </a:t>
            </a:r>
            <a:r>
              <a:rPr sz="4000" i="1" spc="-5" dirty="0">
                <a:solidFill>
                  <a:srgbClr val="009999"/>
                </a:solidFill>
                <a:cs typeface="Gill Sans MT"/>
              </a:rPr>
              <a:t>that </a:t>
            </a:r>
            <a:r>
              <a:rPr sz="4000" i="1" dirty="0">
                <a:solidFill>
                  <a:srgbClr val="009999"/>
                </a:solidFill>
                <a:cs typeface="Gill Sans MT"/>
              </a:rPr>
              <a:t>have </a:t>
            </a:r>
            <a:r>
              <a:rPr sz="4000" i="1" spc="-45" dirty="0">
                <a:solidFill>
                  <a:srgbClr val="009999"/>
                </a:solidFill>
                <a:cs typeface="Gill Sans MT"/>
              </a:rPr>
              <a:t>worked </a:t>
            </a:r>
            <a:r>
              <a:rPr sz="4000" i="1" dirty="0">
                <a:solidFill>
                  <a:srgbClr val="009999"/>
                </a:solidFill>
                <a:cs typeface="Gill Sans MT"/>
              </a:rPr>
              <a:t>so </a:t>
            </a:r>
            <a:r>
              <a:rPr sz="4000" i="1" spc="-5" dirty="0">
                <a:solidFill>
                  <a:srgbClr val="009999"/>
                </a:solidFill>
                <a:cs typeface="Gill Sans MT"/>
              </a:rPr>
              <a:t>well </a:t>
            </a:r>
            <a:r>
              <a:rPr sz="4000" i="1" spc="-30" dirty="0">
                <a:solidFill>
                  <a:srgbClr val="009999"/>
                </a:solidFill>
                <a:cs typeface="Gill Sans MT"/>
              </a:rPr>
              <a:t>over </a:t>
            </a:r>
            <a:r>
              <a:rPr sz="4000" i="1" spc="-5" dirty="0">
                <a:solidFill>
                  <a:srgbClr val="009999"/>
                </a:solidFill>
                <a:cs typeface="Gill Sans MT"/>
              </a:rPr>
              <a:t>the years with  typical students </a:t>
            </a:r>
            <a:r>
              <a:rPr sz="4000" i="1" dirty="0">
                <a:solidFill>
                  <a:srgbClr val="009999"/>
                </a:solidFill>
                <a:cs typeface="Gill Sans MT"/>
              </a:rPr>
              <a:t>do </a:t>
            </a:r>
            <a:r>
              <a:rPr sz="4000" i="1" spc="-5" dirty="0">
                <a:solidFill>
                  <a:srgbClr val="009999"/>
                </a:solidFill>
                <a:cs typeface="Gill Sans MT"/>
              </a:rPr>
              <a:t>not seem to </a:t>
            </a:r>
            <a:r>
              <a:rPr sz="4000" i="1" dirty="0">
                <a:solidFill>
                  <a:srgbClr val="009999"/>
                </a:solidFill>
                <a:cs typeface="Gill Sans MT"/>
              </a:rPr>
              <a:t>be </a:t>
            </a:r>
            <a:r>
              <a:rPr sz="4000" i="1" spc="45" dirty="0">
                <a:solidFill>
                  <a:srgbClr val="009999"/>
                </a:solidFill>
                <a:cs typeface="Gill Sans MT"/>
              </a:rPr>
              <a:t>very </a:t>
            </a:r>
            <a:r>
              <a:rPr sz="4000" i="1" spc="-15" dirty="0">
                <a:solidFill>
                  <a:srgbClr val="009999"/>
                </a:solidFill>
                <a:cs typeface="Gill Sans MT"/>
              </a:rPr>
              <a:t>effective  </a:t>
            </a:r>
            <a:r>
              <a:rPr sz="4000" i="1" spc="-5" dirty="0">
                <a:solidFill>
                  <a:srgbClr val="009999"/>
                </a:solidFill>
                <a:cs typeface="Gill Sans MT"/>
              </a:rPr>
              <a:t>with these </a:t>
            </a:r>
            <a:r>
              <a:rPr sz="4000" i="1" spc="-20" dirty="0">
                <a:solidFill>
                  <a:srgbClr val="009999"/>
                </a:solidFill>
                <a:cs typeface="Gill Sans MT"/>
              </a:rPr>
              <a:t>more </a:t>
            </a:r>
            <a:r>
              <a:rPr sz="4000" i="1" spc="-15" dirty="0">
                <a:solidFill>
                  <a:srgbClr val="009999"/>
                </a:solidFill>
                <a:cs typeface="Gill Sans MT"/>
              </a:rPr>
              <a:t>difficult</a:t>
            </a:r>
            <a:r>
              <a:rPr sz="4000" i="1" spc="30" dirty="0">
                <a:solidFill>
                  <a:srgbClr val="009999"/>
                </a:solidFill>
                <a:cs typeface="Gill Sans MT"/>
              </a:rPr>
              <a:t> </a:t>
            </a:r>
            <a:r>
              <a:rPr sz="4000" i="1" spc="-30" dirty="0">
                <a:solidFill>
                  <a:srgbClr val="009999"/>
                </a:solidFill>
                <a:cs typeface="Gill Sans MT"/>
              </a:rPr>
              <a:t>students.”</a:t>
            </a:r>
            <a:endParaRPr sz="4000" dirty="0">
              <a:solidFill>
                <a:srgbClr val="009999"/>
              </a:solidFill>
              <a:cs typeface="Gill Sans MT"/>
            </a:endParaRPr>
          </a:p>
        </p:txBody>
      </p:sp>
      <p:sp>
        <p:nvSpPr>
          <p:cNvPr id="3" name="object 3"/>
          <p:cNvSpPr txBox="1"/>
          <p:nvPr/>
        </p:nvSpPr>
        <p:spPr>
          <a:xfrm>
            <a:off x="10295954" y="5564005"/>
            <a:ext cx="181800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212121"/>
                </a:solidFill>
                <a:latin typeface="Gill Sans MT"/>
                <a:cs typeface="Gill Sans MT"/>
              </a:rPr>
              <a:t>Colvin,</a:t>
            </a:r>
            <a:r>
              <a:rPr sz="2800" spc="-330" dirty="0">
                <a:solidFill>
                  <a:srgbClr val="212121"/>
                </a:solidFill>
                <a:latin typeface="Gill Sans MT"/>
                <a:cs typeface="Gill Sans MT"/>
              </a:rPr>
              <a:t> </a:t>
            </a:r>
            <a:r>
              <a:rPr sz="2800" dirty="0">
                <a:solidFill>
                  <a:srgbClr val="212121"/>
                </a:solidFill>
                <a:latin typeface="Gill Sans MT"/>
                <a:cs typeface="Gill Sans MT"/>
              </a:rPr>
              <a:t>2004</a:t>
            </a:r>
            <a:endParaRPr sz="2800">
              <a:latin typeface="Gill Sans MT"/>
              <a:cs typeface="Gill Sans M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9233" y="4723638"/>
            <a:ext cx="10800715" cy="1967864"/>
          </a:xfrm>
          <a:prstGeom prst="rect">
            <a:avLst/>
          </a:prstGeom>
          <a:solidFill>
            <a:srgbClr val="FFFFFF"/>
          </a:solidFill>
          <a:ln w="32003">
            <a:solidFill>
              <a:srgbClr val="3E3E3E"/>
            </a:solidFill>
          </a:ln>
        </p:spPr>
        <p:txBody>
          <a:bodyPr vert="horz" wrap="square" lIns="0" tIns="205104" rIns="0" bIns="0" rtlCol="0">
            <a:spAutoFit/>
          </a:bodyPr>
          <a:lstStyle/>
          <a:p>
            <a:pPr marL="201295" marR="222885" algn="ctr">
              <a:lnSpc>
                <a:spcPts val="3030"/>
              </a:lnSpc>
              <a:spcBef>
                <a:spcPts val="1614"/>
              </a:spcBef>
              <a:tabLst>
                <a:tab pos="752475" algn="l"/>
                <a:tab pos="1229360" algn="l"/>
                <a:tab pos="8296275" algn="l"/>
              </a:tabLst>
            </a:pPr>
            <a:r>
              <a:rPr sz="2800" spc="145" dirty="0">
                <a:solidFill>
                  <a:srgbClr val="212121"/>
                </a:solidFill>
                <a:latin typeface="Gill Sans MT"/>
                <a:cs typeface="Gill Sans MT"/>
              </a:rPr>
              <a:t>“THE	</a:t>
            </a:r>
            <a:r>
              <a:rPr sz="2800" spc="165" dirty="0">
                <a:solidFill>
                  <a:srgbClr val="212121"/>
                </a:solidFill>
                <a:latin typeface="Gill Sans MT"/>
                <a:cs typeface="Gill Sans MT"/>
              </a:rPr>
              <a:t>SNOWBALL </a:t>
            </a:r>
            <a:r>
              <a:rPr sz="2800" spc="145" dirty="0">
                <a:solidFill>
                  <a:srgbClr val="212121"/>
                </a:solidFill>
                <a:latin typeface="Gill Sans MT"/>
                <a:cs typeface="Gill Sans MT"/>
              </a:rPr>
              <a:t>ROLLING </a:t>
            </a:r>
            <a:r>
              <a:rPr sz="2800" spc="110" dirty="0">
                <a:solidFill>
                  <a:srgbClr val="212121"/>
                </a:solidFill>
                <a:latin typeface="Gill Sans MT"/>
                <a:cs typeface="Gill Sans MT"/>
              </a:rPr>
              <a:t>FAST </a:t>
            </a:r>
            <a:r>
              <a:rPr sz="2800" spc="5" dirty="0">
                <a:solidFill>
                  <a:srgbClr val="212121"/>
                </a:solidFill>
                <a:latin typeface="Gill Sans MT"/>
                <a:cs typeface="Gill Sans MT"/>
              </a:rPr>
              <a:t>TO </a:t>
            </a:r>
            <a:r>
              <a:rPr sz="2800" spc="130" dirty="0">
                <a:solidFill>
                  <a:srgbClr val="212121"/>
                </a:solidFill>
                <a:latin typeface="Gill Sans MT"/>
                <a:cs typeface="Gill Sans MT"/>
              </a:rPr>
              <a:t>THE </a:t>
            </a:r>
            <a:r>
              <a:rPr sz="2800" spc="155" dirty="0">
                <a:solidFill>
                  <a:srgbClr val="212121"/>
                </a:solidFill>
                <a:latin typeface="Gill Sans MT"/>
                <a:cs typeface="Gill Sans MT"/>
              </a:rPr>
              <a:t>RIGHT </a:t>
            </a:r>
            <a:r>
              <a:rPr sz="2800" spc="145" dirty="0">
                <a:solidFill>
                  <a:srgbClr val="212121"/>
                </a:solidFill>
                <a:latin typeface="Gill Sans MT"/>
                <a:cs typeface="Gill Sans MT"/>
              </a:rPr>
              <a:t>CANNOT  </a:t>
            </a:r>
            <a:r>
              <a:rPr sz="2800" spc="95" dirty="0">
                <a:solidFill>
                  <a:srgbClr val="212121"/>
                </a:solidFill>
                <a:latin typeface="Gill Sans MT"/>
                <a:cs typeface="Gill Sans MT"/>
              </a:rPr>
              <a:t>BE	</a:t>
            </a:r>
            <a:r>
              <a:rPr sz="2800" spc="145" dirty="0">
                <a:solidFill>
                  <a:srgbClr val="212121"/>
                </a:solidFill>
                <a:latin typeface="Gill Sans MT"/>
                <a:cs typeface="Gill Sans MT"/>
              </a:rPr>
              <a:t>SLOWED </a:t>
            </a:r>
            <a:r>
              <a:rPr sz="2800" spc="95" dirty="0">
                <a:solidFill>
                  <a:srgbClr val="212121"/>
                </a:solidFill>
                <a:latin typeface="Gill Sans MT"/>
                <a:cs typeface="Gill Sans MT"/>
              </a:rPr>
              <a:t>BY </a:t>
            </a:r>
            <a:r>
              <a:rPr sz="2800" spc="130" dirty="0">
                <a:solidFill>
                  <a:srgbClr val="212121"/>
                </a:solidFill>
                <a:latin typeface="Gill Sans MT"/>
                <a:cs typeface="Gill Sans MT"/>
              </a:rPr>
              <a:t>THE</a:t>
            </a:r>
            <a:r>
              <a:rPr sz="2800" spc="595" dirty="0">
                <a:solidFill>
                  <a:srgbClr val="212121"/>
                </a:solidFill>
                <a:latin typeface="Gill Sans MT"/>
                <a:cs typeface="Gill Sans MT"/>
              </a:rPr>
              <a:t> </a:t>
            </a:r>
            <a:r>
              <a:rPr sz="2800" spc="185" dirty="0">
                <a:solidFill>
                  <a:srgbClr val="212121"/>
                </a:solidFill>
                <a:latin typeface="Gill Sans MT"/>
                <a:cs typeface="Gill Sans MT"/>
              </a:rPr>
              <a:t>OCCASIONAL</a:t>
            </a:r>
            <a:r>
              <a:rPr sz="2800" spc="390" dirty="0">
                <a:solidFill>
                  <a:srgbClr val="212121"/>
                </a:solidFill>
                <a:latin typeface="Gill Sans MT"/>
                <a:cs typeface="Gill Sans MT"/>
              </a:rPr>
              <a:t> </a:t>
            </a:r>
            <a:r>
              <a:rPr sz="2800" spc="155" dirty="0">
                <a:solidFill>
                  <a:srgbClr val="212121"/>
                </a:solidFill>
                <a:latin typeface="Gill Sans MT"/>
                <a:cs typeface="Gill Sans MT"/>
              </a:rPr>
              <a:t>FAILURE.	</a:t>
            </a:r>
            <a:r>
              <a:rPr sz="2800" spc="175" dirty="0">
                <a:solidFill>
                  <a:srgbClr val="212121"/>
                </a:solidFill>
                <a:latin typeface="Gill Sans MT"/>
                <a:cs typeface="Gill Sans MT"/>
              </a:rPr>
              <a:t>LIKEWISE,</a:t>
            </a:r>
            <a:endParaRPr sz="2800">
              <a:latin typeface="Gill Sans MT"/>
              <a:cs typeface="Gill Sans MT"/>
            </a:endParaRPr>
          </a:p>
          <a:p>
            <a:pPr marR="19685" algn="ctr">
              <a:lnSpc>
                <a:spcPts val="2805"/>
              </a:lnSpc>
              <a:tabLst>
                <a:tab pos="4826000" algn="l"/>
                <a:tab pos="9181465" algn="l"/>
              </a:tabLst>
            </a:pPr>
            <a:r>
              <a:rPr sz="2800" spc="130" dirty="0">
                <a:solidFill>
                  <a:srgbClr val="212121"/>
                </a:solidFill>
                <a:latin typeface="Gill Sans MT"/>
                <a:cs typeface="Gill Sans MT"/>
              </a:rPr>
              <a:t>THE</a:t>
            </a:r>
            <a:r>
              <a:rPr sz="2800" spc="385" dirty="0">
                <a:solidFill>
                  <a:srgbClr val="212121"/>
                </a:solidFill>
                <a:latin typeface="Gill Sans MT"/>
                <a:cs typeface="Gill Sans MT"/>
              </a:rPr>
              <a:t> </a:t>
            </a:r>
            <a:r>
              <a:rPr sz="2800" spc="165" dirty="0">
                <a:solidFill>
                  <a:srgbClr val="212121"/>
                </a:solidFill>
                <a:latin typeface="Gill Sans MT"/>
                <a:cs typeface="Gill Sans MT"/>
              </a:rPr>
              <a:t>SNOWBALL</a:t>
            </a:r>
            <a:r>
              <a:rPr sz="2800" spc="395" dirty="0">
                <a:solidFill>
                  <a:srgbClr val="212121"/>
                </a:solidFill>
                <a:latin typeface="Gill Sans MT"/>
                <a:cs typeface="Gill Sans MT"/>
              </a:rPr>
              <a:t> </a:t>
            </a:r>
            <a:r>
              <a:rPr sz="2800" spc="145" dirty="0">
                <a:solidFill>
                  <a:srgbClr val="212121"/>
                </a:solidFill>
                <a:latin typeface="Gill Sans MT"/>
                <a:cs typeface="Gill Sans MT"/>
              </a:rPr>
              <a:t>ROLLING	</a:t>
            </a:r>
            <a:r>
              <a:rPr sz="2800" spc="110" dirty="0">
                <a:solidFill>
                  <a:srgbClr val="212121"/>
                </a:solidFill>
                <a:latin typeface="Gill Sans MT"/>
                <a:cs typeface="Gill Sans MT"/>
              </a:rPr>
              <a:t>FAST </a:t>
            </a:r>
            <a:r>
              <a:rPr sz="2800" spc="5" dirty="0">
                <a:solidFill>
                  <a:srgbClr val="212121"/>
                </a:solidFill>
                <a:latin typeface="Gill Sans MT"/>
                <a:cs typeface="Gill Sans MT"/>
              </a:rPr>
              <a:t>TO </a:t>
            </a:r>
            <a:r>
              <a:rPr sz="2800" spc="130" dirty="0">
                <a:solidFill>
                  <a:srgbClr val="212121"/>
                </a:solidFill>
                <a:latin typeface="Gill Sans MT"/>
                <a:cs typeface="Gill Sans MT"/>
              </a:rPr>
              <a:t>THE</a:t>
            </a:r>
            <a:r>
              <a:rPr sz="2800" spc="370" dirty="0">
                <a:solidFill>
                  <a:srgbClr val="212121"/>
                </a:solidFill>
                <a:latin typeface="Gill Sans MT"/>
                <a:cs typeface="Gill Sans MT"/>
              </a:rPr>
              <a:t> </a:t>
            </a:r>
            <a:r>
              <a:rPr sz="2800" spc="150" dirty="0">
                <a:solidFill>
                  <a:srgbClr val="212121"/>
                </a:solidFill>
                <a:latin typeface="Gill Sans MT"/>
                <a:cs typeface="Gill Sans MT"/>
              </a:rPr>
              <a:t>LEFT</a:t>
            </a:r>
            <a:r>
              <a:rPr sz="2800" spc="45" dirty="0">
                <a:solidFill>
                  <a:srgbClr val="212121"/>
                </a:solidFill>
                <a:latin typeface="Gill Sans MT"/>
                <a:cs typeface="Gill Sans MT"/>
              </a:rPr>
              <a:t> </a:t>
            </a:r>
            <a:r>
              <a:rPr sz="2800" spc="145" dirty="0">
                <a:solidFill>
                  <a:srgbClr val="212121"/>
                </a:solidFill>
                <a:latin typeface="Gill Sans MT"/>
                <a:cs typeface="Gill Sans MT"/>
              </a:rPr>
              <a:t>WILL	</a:t>
            </a:r>
            <a:r>
              <a:rPr sz="2800" spc="70" dirty="0">
                <a:solidFill>
                  <a:srgbClr val="212121"/>
                </a:solidFill>
                <a:latin typeface="Gill Sans MT"/>
                <a:cs typeface="Gill Sans MT"/>
              </a:rPr>
              <a:t>NOT</a:t>
            </a:r>
            <a:endParaRPr sz="2800">
              <a:latin typeface="Gill Sans MT"/>
              <a:cs typeface="Gill Sans MT"/>
            </a:endParaRPr>
          </a:p>
          <a:p>
            <a:pPr marR="18415" algn="ctr">
              <a:lnSpc>
                <a:spcPts val="3195"/>
              </a:lnSpc>
              <a:tabLst>
                <a:tab pos="551180" algn="l"/>
              </a:tabLst>
            </a:pPr>
            <a:r>
              <a:rPr sz="2800" spc="95" dirty="0">
                <a:solidFill>
                  <a:srgbClr val="212121"/>
                </a:solidFill>
                <a:latin typeface="Gill Sans MT"/>
                <a:cs typeface="Gill Sans MT"/>
              </a:rPr>
              <a:t>BE	</a:t>
            </a:r>
            <a:r>
              <a:rPr sz="2800" spc="145" dirty="0">
                <a:solidFill>
                  <a:srgbClr val="212121"/>
                </a:solidFill>
                <a:latin typeface="Gill Sans MT"/>
                <a:cs typeface="Gill Sans MT"/>
              </a:rPr>
              <a:t>SLOWED </a:t>
            </a:r>
            <a:r>
              <a:rPr sz="2800" spc="95" dirty="0">
                <a:solidFill>
                  <a:srgbClr val="212121"/>
                </a:solidFill>
                <a:latin typeface="Gill Sans MT"/>
                <a:cs typeface="Gill Sans MT"/>
              </a:rPr>
              <a:t>BY </a:t>
            </a:r>
            <a:r>
              <a:rPr sz="2800" spc="130" dirty="0">
                <a:solidFill>
                  <a:srgbClr val="212121"/>
                </a:solidFill>
                <a:latin typeface="Gill Sans MT"/>
                <a:cs typeface="Gill Sans MT"/>
              </a:rPr>
              <a:t>THE </a:t>
            </a:r>
            <a:r>
              <a:rPr sz="2800" spc="185" dirty="0">
                <a:solidFill>
                  <a:srgbClr val="212121"/>
                </a:solidFill>
                <a:latin typeface="Gill Sans MT"/>
                <a:cs typeface="Gill Sans MT"/>
              </a:rPr>
              <a:t>OCCASIONAL</a:t>
            </a:r>
            <a:r>
              <a:rPr sz="2800" spc="800" dirty="0">
                <a:solidFill>
                  <a:srgbClr val="212121"/>
                </a:solidFill>
                <a:latin typeface="Gill Sans MT"/>
                <a:cs typeface="Gill Sans MT"/>
              </a:rPr>
              <a:t> </a:t>
            </a:r>
            <a:r>
              <a:rPr sz="2800" spc="145" dirty="0">
                <a:solidFill>
                  <a:srgbClr val="212121"/>
                </a:solidFill>
                <a:latin typeface="Gill Sans MT"/>
                <a:cs typeface="Gill Sans MT"/>
              </a:rPr>
              <a:t>SUCCESS.”</a:t>
            </a:r>
            <a:endParaRPr sz="2800">
              <a:latin typeface="Gill Sans MT"/>
              <a:cs typeface="Gill Sans MT"/>
            </a:endParaRPr>
          </a:p>
        </p:txBody>
      </p:sp>
      <p:sp>
        <p:nvSpPr>
          <p:cNvPr id="3" name="object 3"/>
          <p:cNvSpPr/>
          <p:nvPr/>
        </p:nvSpPr>
        <p:spPr>
          <a:xfrm>
            <a:off x="728472" y="-672956"/>
            <a:ext cx="10800587" cy="530285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DC00AE-AF2F-4BAE-AE84-0076E3F5FFAF}"/>
              </a:ext>
            </a:extLst>
          </p:cNvPr>
          <p:cNvPicPr>
            <a:picLocks noChangeAspect="1"/>
          </p:cNvPicPr>
          <p:nvPr/>
        </p:nvPicPr>
        <p:blipFill>
          <a:blip r:embed="rId3"/>
          <a:stretch>
            <a:fillRect/>
          </a:stretch>
        </p:blipFill>
        <p:spPr>
          <a:xfrm>
            <a:off x="0" y="5018965"/>
            <a:ext cx="12263511" cy="1839035"/>
          </a:xfrm>
          <a:prstGeom prst="rect">
            <a:avLst/>
          </a:prstGeom>
        </p:spPr>
      </p:pic>
      <p:sp>
        <p:nvSpPr>
          <p:cNvPr id="2" name="Title 1">
            <a:extLst>
              <a:ext uri="{FF2B5EF4-FFF2-40B4-BE49-F238E27FC236}">
                <a16:creationId xmlns:a16="http://schemas.microsoft.com/office/drawing/2014/main" id="{1BA1C43B-7592-49FB-ACF6-8C49DA5A69CC}"/>
              </a:ext>
            </a:extLst>
          </p:cNvPr>
          <p:cNvSpPr>
            <a:spLocks noGrp="1"/>
          </p:cNvSpPr>
          <p:nvPr>
            <p:ph type="title" idx="4294967295"/>
          </p:nvPr>
        </p:nvSpPr>
        <p:spPr>
          <a:xfrm>
            <a:off x="0" y="2055813"/>
            <a:ext cx="11312525" cy="4418012"/>
          </a:xfrm>
        </p:spPr>
        <p:txBody>
          <a:bodyPr>
            <a:normAutofit fontScale="90000"/>
          </a:bodyPr>
          <a:lstStyle/>
          <a:p>
            <a:pPr marL="12700" algn="ctr">
              <a:lnSpc>
                <a:spcPct val="100000"/>
              </a:lnSpc>
              <a:spcBef>
                <a:spcPts val="1420"/>
              </a:spcBef>
              <a:buClr>
                <a:srgbClr val="9BAFB5"/>
              </a:buClr>
              <a:tabLst>
                <a:tab pos="241300" algn="l"/>
              </a:tabLst>
            </a:pPr>
            <a:r>
              <a:rPr lang="en-US" sz="6000" spc="-5" dirty="0">
                <a:solidFill>
                  <a:srgbClr val="009999"/>
                </a:solidFill>
                <a:latin typeface="+mn-lt"/>
                <a:cs typeface="Gill Sans MT"/>
              </a:rPr>
              <a:t>Human </a:t>
            </a:r>
            <a:r>
              <a:rPr lang="en-US" sz="6000" spc="-15" dirty="0">
                <a:solidFill>
                  <a:srgbClr val="009999"/>
                </a:solidFill>
                <a:latin typeface="+mn-lt"/>
                <a:cs typeface="Gill Sans MT"/>
              </a:rPr>
              <a:t>behavior </a:t>
            </a:r>
            <a:r>
              <a:rPr lang="en-US" sz="6000" spc="-5" dirty="0">
                <a:solidFill>
                  <a:srgbClr val="009999"/>
                </a:solidFill>
                <a:latin typeface="+mn-lt"/>
                <a:cs typeface="Gill Sans MT"/>
              </a:rPr>
              <a:t>is</a:t>
            </a:r>
            <a:r>
              <a:rPr lang="en-US" sz="6000" spc="-10" dirty="0">
                <a:solidFill>
                  <a:srgbClr val="009999"/>
                </a:solidFill>
                <a:latin typeface="+mn-lt"/>
                <a:cs typeface="Gill Sans MT"/>
              </a:rPr>
              <a:t> </a:t>
            </a:r>
            <a:r>
              <a:rPr lang="en-US" sz="6000" b="1" i="1" spc="-5" dirty="0">
                <a:solidFill>
                  <a:srgbClr val="009999"/>
                </a:solidFill>
                <a:latin typeface="+mn-lt"/>
                <a:cs typeface="Gill Sans MT"/>
              </a:rPr>
              <a:t>functional.</a:t>
            </a:r>
            <a:br>
              <a:rPr lang="en-US" sz="6000" dirty="0">
                <a:latin typeface="+mn-lt"/>
                <a:cs typeface="Gill Sans MT"/>
              </a:rPr>
            </a:br>
            <a:r>
              <a:rPr lang="en-US" sz="6000" spc="-15" dirty="0">
                <a:solidFill>
                  <a:srgbClr val="212121"/>
                </a:solidFill>
                <a:latin typeface="+mn-lt"/>
                <a:cs typeface="Gill Sans MT"/>
              </a:rPr>
              <a:t>Behavior </a:t>
            </a:r>
            <a:r>
              <a:rPr lang="en-US" sz="6000" spc="5" dirty="0">
                <a:solidFill>
                  <a:srgbClr val="212121"/>
                </a:solidFill>
                <a:latin typeface="+mn-lt"/>
                <a:cs typeface="Gill Sans MT"/>
              </a:rPr>
              <a:t>serves </a:t>
            </a:r>
            <a:r>
              <a:rPr lang="en-US" sz="6000" dirty="0">
                <a:solidFill>
                  <a:srgbClr val="212121"/>
                </a:solidFill>
                <a:latin typeface="+mn-lt"/>
                <a:cs typeface="Gill Sans MT"/>
              </a:rPr>
              <a:t>a</a:t>
            </a:r>
            <a:r>
              <a:rPr lang="en-US" sz="6000" spc="-40" dirty="0">
                <a:solidFill>
                  <a:srgbClr val="212121"/>
                </a:solidFill>
                <a:latin typeface="+mn-lt"/>
                <a:cs typeface="Gill Sans MT"/>
              </a:rPr>
              <a:t> </a:t>
            </a:r>
            <a:r>
              <a:rPr lang="en-US" sz="6000" dirty="0">
                <a:solidFill>
                  <a:srgbClr val="212121"/>
                </a:solidFill>
                <a:latin typeface="+mn-lt"/>
                <a:cs typeface="Gill Sans MT"/>
              </a:rPr>
              <a:t>purpose</a:t>
            </a:r>
            <a:br>
              <a:rPr lang="en-US" sz="6000" dirty="0">
                <a:solidFill>
                  <a:srgbClr val="212121"/>
                </a:solidFill>
                <a:latin typeface="+mn-lt"/>
                <a:cs typeface="Gill Sans MT"/>
              </a:rPr>
            </a:br>
            <a:r>
              <a:rPr lang="en-US" sz="6000" spc="-5" dirty="0">
                <a:solidFill>
                  <a:srgbClr val="212121"/>
                </a:solidFill>
                <a:latin typeface="+mn-lt"/>
                <a:cs typeface="Gill Sans MT"/>
              </a:rPr>
              <a:t>Results/consequences of </a:t>
            </a:r>
            <a:r>
              <a:rPr lang="en-US" sz="6000" dirty="0">
                <a:solidFill>
                  <a:srgbClr val="212121"/>
                </a:solidFill>
                <a:latin typeface="+mn-lt"/>
                <a:cs typeface="Gill Sans MT"/>
              </a:rPr>
              <a:t>a </a:t>
            </a:r>
            <a:r>
              <a:rPr lang="en-US" sz="6000" spc="-15" dirty="0">
                <a:solidFill>
                  <a:srgbClr val="212121"/>
                </a:solidFill>
                <a:latin typeface="+mn-lt"/>
                <a:cs typeface="Gill Sans MT"/>
              </a:rPr>
              <a:t>behavior </a:t>
            </a:r>
            <a:r>
              <a:rPr lang="en-US" sz="6000" spc="-10" dirty="0">
                <a:solidFill>
                  <a:srgbClr val="212121"/>
                </a:solidFill>
                <a:latin typeface="+mn-lt"/>
                <a:cs typeface="Gill Sans MT"/>
              </a:rPr>
              <a:t>affect future occurrences </a:t>
            </a:r>
            <a:r>
              <a:rPr lang="en-US" sz="6000" spc="-5" dirty="0">
                <a:solidFill>
                  <a:srgbClr val="212121"/>
                </a:solidFill>
                <a:latin typeface="+mn-lt"/>
                <a:cs typeface="Gill Sans MT"/>
              </a:rPr>
              <a:t>of </a:t>
            </a:r>
            <a:r>
              <a:rPr lang="en-US" sz="6000" dirty="0">
                <a:solidFill>
                  <a:srgbClr val="212121"/>
                </a:solidFill>
                <a:latin typeface="+mn-lt"/>
                <a:cs typeface="Gill Sans MT"/>
              </a:rPr>
              <a:t>that</a:t>
            </a:r>
            <a:r>
              <a:rPr lang="en-US" sz="6000" spc="35" dirty="0">
                <a:solidFill>
                  <a:srgbClr val="212121"/>
                </a:solidFill>
                <a:latin typeface="+mn-lt"/>
                <a:cs typeface="Gill Sans MT"/>
              </a:rPr>
              <a:t> </a:t>
            </a:r>
            <a:r>
              <a:rPr lang="en-US" sz="6000" spc="-15" dirty="0">
                <a:solidFill>
                  <a:srgbClr val="212121"/>
                </a:solidFill>
                <a:latin typeface="+mn-lt"/>
                <a:cs typeface="Gill Sans MT"/>
              </a:rPr>
              <a:t>behavior.</a:t>
            </a:r>
            <a:br>
              <a:rPr lang="en-US" sz="4000" dirty="0">
                <a:latin typeface="Gill Sans MT"/>
                <a:cs typeface="Gill Sans MT"/>
              </a:rPr>
            </a:br>
            <a:br>
              <a:rPr lang="en-US" sz="4000" dirty="0">
                <a:latin typeface="Gill Sans MT"/>
                <a:cs typeface="Gill Sans MT"/>
              </a:rPr>
            </a:br>
            <a:br>
              <a:rPr lang="en-US" sz="4000" dirty="0">
                <a:latin typeface="Gill Sans MT"/>
                <a:cs typeface="Gill Sans MT"/>
              </a:rPr>
            </a:br>
            <a:br>
              <a:rPr lang="en-US" sz="4000" dirty="0"/>
            </a:br>
            <a:endParaRPr lang="en-US" sz="4000" dirty="0"/>
          </a:p>
        </p:txBody>
      </p:sp>
      <p:sp>
        <p:nvSpPr>
          <p:cNvPr id="3" name="Text Placeholder 2">
            <a:extLst>
              <a:ext uri="{FF2B5EF4-FFF2-40B4-BE49-F238E27FC236}">
                <a16:creationId xmlns:a16="http://schemas.microsoft.com/office/drawing/2014/main" id="{5918286B-E545-4087-9E14-0C5ECBC7324B}"/>
              </a:ext>
            </a:extLst>
          </p:cNvPr>
          <p:cNvSpPr>
            <a:spLocks noGrp="1"/>
          </p:cNvSpPr>
          <p:nvPr>
            <p:ph type="body" idx="4294967295"/>
          </p:nvPr>
        </p:nvSpPr>
        <p:spPr>
          <a:xfrm>
            <a:off x="0" y="5256213"/>
            <a:ext cx="12192000" cy="1066800"/>
          </a:xfrm>
        </p:spPr>
        <p:txBody>
          <a:bodyPr>
            <a:noAutofit/>
          </a:bodyPr>
          <a:lstStyle/>
          <a:p>
            <a:pPr marL="0" indent="0" algn="ctr">
              <a:buNone/>
            </a:pPr>
            <a:r>
              <a:rPr lang="en-US" sz="9600" b="1" spc="50" dirty="0">
                <a:ln w="0"/>
                <a:solidFill>
                  <a:schemeClr val="bg1"/>
                </a:solidFill>
                <a:effectLst>
                  <a:innerShdw blurRad="63500" dist="50800" dir="13500000">
                    <a:srgbClr val="000000">
                      <a:alpha val="50000"/>
                    </a:srgbClr>
                  </a:innerShdw>
                </a:effectLst>
              </a:rPr>
              <a:t>Principle #1</a:t>
            </a:r>
          </a:p>
        </p:txBody>
      </p:sp>
    </p:spTree>
    <p:extLst>
      <p:ext uri="{BB962C8B-B14F-4D97-AF65-F5344CB8AC3E}">
        <p14:creationId xmlns:p14="http://schemas.microsoft.com/office/powerpoint/2010/main" val="273535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38115" y="1764792"/>
            <a:ext cx="2807207" cy="931163"/>
          </a:xfrm>
          <a:prstGeom prst="rect">
            <a:avLst/>
          </a:prstGeom>
          <a:solidFill>
            <a:schemeClr val="accent2"/>
          </a:solidFill>
          <a:ln>
            <a:solidFill>
              <a:schemeClr val="accent1"/>
            </a:solidFill>
          </a:ln>
        </p:spPr>
        <p:txBody>
          <a:bodyPr wrap="square" lIns="0" tIns="0" rIns="0" bIns="0" rtlCol="0"/>
          <a:lstStyle/>
          <a:p>
            <a:endParaRPr>
              <a:solidFill>
                <a:schemeClr val="bg1"/>
              </a:solidFill>
            </a:endParaRPr>
          </a:p>
        </p:txBody>
      </p:sp>
      <p:sp>
        <p:nvSpPr>
          <p:cNvPr id="3" name="object 3"/>
          <p:cNvSpPr/>
          <p:nvPr/>
        </p:nvSpPr>
        <p:spPr>
          <a:xfrm>
            <a:off x="4738115" y="1764792"/>
            <a:ext cx="2807335" cy="931544"/>
          </a:xfrm>
          <a:custGeom>
            <a:avLst/>
            <a:gdLst/>
            <a:ahLst/>
            <a:cxnLst/>
            <a:rect l="l" t="t" r="r" b="b"/>
            <a:pathLst>
              <a:path w="2807334" h="931544">
                <a:moveTo>
                  <a:pt x="0" y="0"/>
                </a:moveTo>
                <a:lnTo>
                  <a:pt x="2807208" y="0"/>
                </a:lnTo>
                <a:lnTo>
                  <a:pt x="2807208" y="931163"/>
                </a:lnTo>
                <a:lnTo>
                  <a:pt x="0" y="931163"/>
                </a:lnTo>
                <a:lnTo>
                  <a:pt x="0" y="0"/>
                </a:lnTo>
                <a:close/>
              </a:path>
            </a:pathLst>
          </a:custGeom>
          <a:ln w="6096">
            <a:solidFill>
              <a:srgbClr val="000000"/>
            </a:solidFill>
          </a:ln>
        </p:spPr>
        <p:txBody>
          <a:bodyPr wrap="square" lIns="0" tIns="0" rIns="0" bIns="0" rtlCol="0"/>
          <a:lstStyle/>
          <a:p>
            <a:endParaRPr/>
          </a:p>
        </p:txBody>
      </p:sp>
      <p:sp>
        <p:nvSpPr>
          <p:cNvPr id="4" name="object 4"/>
          <p:cNvSpPr txBox="1"/>
          <p:nvPr/>
        </p:nvSpPr>
        <p:spPr>
          <a:xfrm>
            <a:off x="5724347" y="2071808"/>
            <a:ext cx="835660"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chemeClr val="bg1"/>
                </a:solidFill>
                <a:latin typeface="Gill Sans MT"/>
                <a:cs typeface="Gill Sans MT"/>
              </a:rPr>
              <a:t>B</a:t>
            </a:r>
            <a:r>
              <a:rPr sz="1800" dirty="0">
                <a:solidFill>
                  <a:schemeClr val="bg1"/>
                </a:solidFill>
                <a:latin typeface="Gill Sans MT"/>
                <a:cs typeface="Gill Sans MT"/>
              </a:rPr>
              <a:t>eh</a:t>
            </a:r>
            <a:r>
              <a:rPr sz="1800" spc="-65" dirty="0">
                <a:solidFill>
                  <a:schemeClr val="bg1"/>
                </a:solidFill>
                <a:latin typeface="Gill Sans MT"/>
                <a:cs typeface="Gill Sans MT"/>
              </a:rPr>
              <a:t>a</a:t>
            </a:r>
            <a:r>
              <a:rPr sz="1800" dirty="0">
                <a:solidFill>
                  <a:schemeClr val="bg1"/>
                </a:solidFill>
                <a:latin typeface="Gill Sans MT"/>
                <a:cs typeface="Gill Sans MT"/>
              </a:rPr>
              <a:t>vior</a:t>
            </a:r>
          </a:p>
        </p:txBody>
      </p:sp>
      <p:sp>
        <p:nvSpPr>
          <p:cNvPr id="5" name="object 5"/>
          <p:cNvSpPr/>
          <p:nvPr/>
        </p:nvSpPr>
        <p:spPr>
          <a:xfrm>
            <a:off x="2667000" y="3084576"/>
            <a:ext cx="2807207" cy="931163"/>
          </a:xfrm>
          <a:prstGeom prst="rect">
            <a:avLst/>
          </a:prstGeom>
          <a:solidFill>
            <a:schemeClr val="accent1">
              <a:lumMod val="20000"/>
              <a:lumOff val="80000"/>
            </a:schemeClr>
          </a:solidFill>
        </p:spPr>
        <p:txBody>
          <a:bodyPr wrap="square" lIns="0" tIns="0" rIns="0" bIns="0" rtlCol="0"/>
          <a:lstStyle/>
          <a:p>
            <a:endParaRPr/>
          </a:p>
        </p:txBody>
      </p:sp>
      <p:sp>
        <p:nvSpPr>
          <p:cNvPr id="6" name="object 6"/>
          <p:cNvSpPr/>
          <p:nvPr/>
        </p:nvSpPr>
        <p:spPr>
          <a:xfrm>
            <a:off x="2667000" y="3084576"/>
            <a:ext cx="2807335" cy="931544"/>
          </a:xfrm>
          <a:custGeom>
            <a:avLst/>
            <a:gdLst/>
            <a:ahLst/>
            <a:cxnLst/>
            <a:rect l="l" t="t" r="r" b="b"/>
            <a:pathLst>
              <a:path w="2807335" h="931545">
                <a:moveTo>
                  <a:pt x="0" y="0"/>
                </a:moveTo>
                <a:lnTo>
                  <a:pt x="2807207" y="0"/>
                </a:lnTo>
                <a:lnTo>
                  <a:pt x="2807207" y="931163"/>
                </a:lnTo>
                <a:lnTo>
                  <a:pt x="0" y="931163"/>
                </a:lnTo>
                <a:lnTo>
                  <a:pt x="0" y="0"/>
                </a:lnTo>
                <a:close/>
              </a:path>
            </a:pathLst>
          </a:custGeom>
          <a:ln w="6096">
            <a:solidFill>
              <a:srgbClr val="000000"/>
            </a:solidFill>
          </a:ln>
        </p:spPr>
        <p:txBody>
          <a:bodyPr wrap="square" lIns="0" tIns="0" rIns="0" bIns="0" rtlCol="0"/>
          <a:lstStyle/>
          <a:p>
            <a:endParaRPr/>
          </a:p>
        </p:txBody>
      </p:sp>
      <p:sp>
        <p:nvSpPr>
          <p:cNvPr id="7" name="object 7"/>
          <p:cNvSpPr txBox="1"/>
          <p:nvPr/>
        </p:nvSpPr>
        <p:spPr>
          <a:xfrm>
            <a:off x="3527368" y="3254434"/>
            <a:ext cx="1084580" cy="574040"/>
          </a:xfrm>
          <a:prstGeom prst="rect">
            <a:avLst/>
          </a:prstGeom>
        </p:spPr>
        <p:txBody>
          <a:bodyPr vert="horz" wrap="square" lIns="0" tIns="12700" rIns="0" bIns="0" rtlCol="0">
            <a:spAutoFit/>
          </a:bodyPr>
          <a:lstStyle/>
          <a:p>
            <a:pPr marL="56515" marR="5080" indent="-44450">
              <a:lnSpc>
                <a:spcPct val="100000"/>
              </a:lnSpc>
              <a:spcBef>
                <a:spcPts val="100"/>
              </a:spcBef>
            </a:pPr>
            <a:r>
              <a:rPr sz="1800" spc="-10" dirty="0">
                <a:latin typeface="Gill Sans MT"/>
                <a:cs typeface="Gill Sans MT"/>
              </a:rPr>
              <a:t>O</a:t>
            </a:r>
            <a:r>
              <a:rPr sz="1800" dirty="0">
                <a:latin typeface="Gill Sans MT"/>
                <a:cs typeface="Gill Sans MT"/>
              </a:rPr>
              <a:t>btain</a:t>
            </a:r>
            <a:r>
              <a:rPr sz="1800" spc="-5" dirty="0">
                <a:latin typeface="Gill Sans MT"/>
                <a:cs typeface="Gill Sans MT"/>
              </a:rPr>
              <a:t>/G</a:t>
            </a:r>
            <a:r>
              <a:rPr sz="1800" dirty="0">
                <a:latin typeface="Gill Sans MT"/>
                <a:cs typeface="Gill Sans MT"/>
              </a:rPr>
              <a:t>et  Something</a:t>
            </a:r>
            <a:endParaRPr sz="1800">
              <a:latin typeface="Gill Sans MT"/>
              <a:cs typeface="Gill Sans MT"/>
            </a:endParaRPr>
          </a:p>
        </p:txBody>
      </p:sp>
      <p:sp>
        <p:nvSpPr>
          <p:cNvPr id="8" name="object 8"/>
          <p:cNvSpPr/>
          <p:nvPr/>
        </p:nvSpPr>
        <p:spPr>
          <a:xfrm>
            <a:off x="6748271" y="3084576"/>
            <a:ext cx="2807207" cy="931163"/>
          </a:xfrm>
          <a:prstGeom prst="rect">
            <a:avLst/>
          </a:prstGeom>
          <a:solidFill>
            <a:schemeClr val="accent1">
              <a:lumMod val="20000"/>
              <a:lumOff val="80000"/>
            </a:schemeClr>
          </a:solidFill>
        </p:spPr>
        <p:txBody>
          <a:bodyPr wrap="square" lIns="0" tIns="0" rIns="0" bIns="0" rtlCol="0"/>
          <a:lstStyle/>
          <a:p>
            <a:endParaRPr/>
          </a:p>
        </p:txBody>
      </p:sp>
      <p:sp>
        <p:nvSpPr>
          <p:cNvPr id="9" name="object 9"/>
          <p:cNvSpPr/>
          <p:nvPr/>
        </p:nvSpPr>
        <p:spPr>
          <a:xfrm>
            <a:off x="6748271" y="3084576"/>
            <a:ext cx="2807335" cy="931544"/>
          </a:xfrm>
          <a:custGeom>
            <a:avLst/>
            <a:gdLst/>
            <a:ahLst/>
            <a:cxnLst/>
            <a:rect l="l" t="t" r="r" b="b"/>
            <a:pathLst>
              <a:path w="2807334" h="931545">
                <a:moveTo>
                  <a:pt x="0" y="0"/>
                </a:moveTo>
                <a:lnTo>
                  <a:pt x="2807207" y="0"/>
                </a:lnTo>
                <a:lnTo>
                  <a:pt x="2807207" y="931163"/>
                </a:lnTo>
                <a:lnTo>
                  <a:pt x="0" y="931163"/>
                </a:lnTo>
                <a:lnTo>
                  <a:pt x="0" y="0"/>
                </a:lnTo>
                <a:close/>
              </a:path>
            </a:pathLst>
          </a:custGeom>
          <a:ln w="6096">
            <a:solidFill>
              <a:srgbClr val="000000"/>
            </a:solidFill>
          </a:ln>
        </p:spPr>
        <p:txBody>
          <a:bodyPr wrap="square" lIns="0" tIns="0" rIns="0" bIns="0" rtlCol="0"/>
          <a:lstStyle/>
          <a:p>
            <a:endParaRPr/>
          </a:p>
        </p:txBody>
      </p:sp>
      <p:sp>
        <p:nvSpPr>
          <p:cNvPr id="10" name="object 10"/>
          <p:cNvSpPr txBox="1"/>
          <p:nvPr/>
        </p:nvSpPr>
        <p:spPr>
          <a:xfrm>
            <a:off x="7013338" y="3391594"/>
            <a:ext cx="227838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Gill Sans MT"/>
                <a:cs typeface="Gill Sans MT"/>
              </a:rPr>
              <a:t>Avoid/Escape</a:t>
            </a:r>
            <a:r>
              <a:rPr sz="1800" spc="-110" dirty="0">
                <a:latin typeface="Gill Sans MT"/>
                <a:cs typeface="Gill Sans MT"/>
              </a:rPr>
              <a:t> </a:t>
            </a:r>
            <a:r>
              <a:rPr sz="1800" dirty="0">
                <a:latin typeface="Gill Sans MT"/>
                <a:cs typeface="Gill Sans MT"/>
              </a:rPr>
              <a:t>Something</a:t>
            </a:r>
            <a:endParaRPr sz="1800">
              <a:latin typeface="Gill Sans MT"/>
              <a:cs typeface="Gill Sans MT"/>
            </a:endParaRPr>
          </a:p>
        </p:txBody>
      </p:sp>
      <p:sp>
        <p:nvSpPr>
          <p:cNvPr id="11" name="object 11"/>
          <p:cNvSpPr/>
          <p:nvPr/>
        </p:nvSpPr>
        <p:spPr>
          <a:xfrm>
            <a:off x="8548116" y="4334255"/>
            <a:ext cx="2807206" cy="932688"/>
          </a:xfrm>
          <a:prstGeom prst="rect">
            <a:avLst/>
          </a:prstGeom>
          <a:solidFill>
            <a:schemeClr val="accent1">
              <a:lumMod val="75000"/>
            </a:schemeClr>
          </a:solidFill>
        </p:spPr>
        <p:txBody>
          <a:bodyPr wrap="square" lIns="0" tIns="0" rIns="0" bIns="0" rtlCol="0"/>
          <a:lstStyle/>
          <a:p>
            <a:endParaRPr/>
          </a:p>
        </p:txBody>
      </p:sp>
      <p:sp>
        <p:nvSpPr>
          <p:cNvPr id="12" name="object 12"/>
          <p:cNvSpPr/>
          <p:nvPr/>
        </p:nvSpPr>
        <p:spPr>
          <a:xfrm>
            <a:off x="8548116" y="4334255"/>
            <a:ext cx="2807335" cy="932815"/>
          </a:xfrm>
          <a:custGeom>
            <a:avLst/>
            <a:gdLst/>
            <a:ahLst/>
            <a:cxnLst/>
            <a:rect l="l" t="t" r="r" b="b"/>
            <a:pathLst>
              <a:path w="2807334" h="932814">
                <a:moveTo>
                  <a:pt x="0" y="0"/>
                </a:moveTo>
                <a:lnTo>
                  <a:pt x="2807207" y="0"/>
                </a:lnTo>
                <a:lnTo>
                  <a:pt x="2807207" y="932688"/>
                </a:lnTo>
                <a:lnTo>
                  <a:pt x="0" y="932688"/>
                </a:lnTo>
                <a:lnTo>
                  <a:pt x="0" y="0"/>
                </a:lnTo>
                <a:close/>
              </a:path>
            </a:pathLst>
          </a:custGeom>
          <a:ln w="6096">
            <a:solidFill>
              <a:srgbClr val="000000"/>
            </a:solidFill>
          </a:ln>
        </p:spPr>
        <p:txBody>
          <a:bodyPr wrap="square" lIns="0" tIns="0" rIns="0" bIns="0" rtlCol="0"/>
          <a:lstStyle/>
          <a:p>
            <a:endParaRPr/>
          </a:p>
        </p:txBody>
      </p:sp>
      <p:sp>
        <p:nvSpPr>
          <p:cNvPr id="13" name="object 13"/>
          <p:cNvSpPr txBox="1"/>
          <p:nvPr/>
        </p:nvSpPr>
        <p:spPr>
          <a:xfrm>
            <a:off x="9535784" y="4504618"/>
            <a:ext cx="833755" cy="574040"/>
          </a:xfrm>
          <a:prstGeom prst="rect">
            <a:avLst/>
          </a:prstGeom>
        </p:spPr>
        <p:txBody>
          <a:bodyPr vert="horz" wrap="square" lIns="0" tIns="12700" rIns="0" bIns="0" rtlCol="0">
            <a:spAutoFit/>
          </a:bodyPr>
          <a:lstStyle/>
          <a:p>
            <a:pPr marL="62865" marR="5080" indent="-50800">
              <a:lnSpc>
                <a:spcPct val="100000"/>
              </a:lnSpc>
              <a:spcBef>
                <a:spcPts val="100"/>
              </a:spcBef>
            </a:pPr>
            <a:r>
              <a:rPr sz="1800" spc="-225" dirty="0">
                <a:solidFill>
                  <a:schemeClr val="bg1"/>
                </a:solidFill>
                <a:latin typeface="Gill Sans MT"/>
                <a:cs typeface="Gill Sans MT"/>
              </a:rPr>
              <a:t>T</a:t>
            </a:r>
            <a:r>
              <a:rPr sz="1800" dirty="0">
                <a:solidFill>
                  <a:schemeClr val="bg1"/>
                </a:solidFill>
                <a:latin typeface="Gill Sans MT"/>
                <a:cs typeface="Gill Sans MT"/>
              </a:rPr>
              <a:t>angible/  Activity</a:t>
            </a:r>
          </a:p>
        </p:txBody>
      </p:sp>
      <p:sp>
        <p:nvSpPr>
          <p:cNvPr id="14" name="object 14"/>
          <p:cNvSpPr/>
          <p:nvPr/>
        </p:nvSpPr>
        <p:spPr>
          <a:xfrm>
            <a:off x="4738115" y="4326635"/>
            <a:ext cx="2807207" cy="931163"/>
          </a:xfrm>
          <a:prstGeom prst="rect">
            <a:avLst/>
          </a:prstGeom>
          <a:solidFill>
            <a:schemeClr val="accent1">
              <a:lumMod val="75000"/>
            </a:schemeClr>
          </a:solidFill>
        </p:spPr>
        <p:txBody>
          <a:bodyPr wrap="square" lIns="0" tIns="0" rIns="0" bIns="0" rtlCol="0"/>
          <a:lstStyle/>
          <a:p>
            <a:endParaRPr/>
          </a:p>
        </p:txBody>
      </p:sp>
      <p:sp>
        <p:nvSpPr>
          <p:cNvPr id="15" name="object 15"/>
          <p:cNvSpPr/>
          <p:nvPr/>
        </p:nvSpPr>
        <p:spPr>
          <a:xfrm>
            <a:off x="4738115" y="4326635"/>
            <a:ext cx="2807335" cy="931544"/>
          </a:xfrm>
          <a:custGeom>
            <a:avLst/>
            <a:gdLst/>
            <a:ahLst/>
            <a:cxnLst/>
            <a:rect l="l" t="t" r="r" b="b"/>
            <a:pathLst>
              <a:path w="2807334" h="931545">
                <a:moveTo>
                  <a:pt x="0" y="0"/>
                </a:moveTo>
                <a:lnTo>
                  <a:pt x="2807208" y="0"/>
                </a:lnTo>
                <a:lnTo>
                  <a:pt x="2807208" y="931163"/>
                </a:lnTo>
                <a:lnTo>
                  <a:pt x="0" y="931163"/>
                </a:lnTo>
                <a:lnTo>
                  <a:pt x="0" y="0"/>
                </a:lnTo>
                <a:close/>
              </a:path>
            </a:pathLst>
          </a:custGeom>
          <a:ln w="6096">
            <a:solidFill>
              <a:srgbClr val="000000"/>
            </a:solidFill>
          </a:ln>
        </p:spPr>
        <p:txBody>
          <a:bodyPr wrap="square" lIns="0" tIns="0" rIns="0" bIns="0" rtlCol="0"/>
          <a:lstStyle/>
          <a:p>
            <a:endParaRPr/>
          </a:p>
        </p:txBody>
      </p:sp>
      <p:sp>
        <p:nvSpPr>
          <p:cNvPr id="16" name="object 16"/>
          <p:cNvSpPr txBox="1"/>
          <p:nvPr/>
        </p:nvSpPr>
        <p:spPr>
          <a:xfrm>
            <a:off x="5864554" y="4633747"/>
            <a:ext cx="55562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chemeClr val="bg1"/>
                </a:solidFill>
                <a:latin typeface="Gill Sans MT"/>
                <a:cs typeface="Gill Sans MT"/>
              </a:rPr>
              <a:t>Social</a:t>
            </a:r>
            <a:endParaRPr sz="1800" dirty="0">
              <a:solidFill>
                <a:schemeClr val="bg1"/>
              </a:solidFill>
              <a:latin typeface="Gill Sans MT"/>
              <a:cs typeface="Gill Sans MT"/>
            </a:endParaRPr>
          </a:p>
        </p:txBody>
      </p:sp>
      <p:sp>
        <p:nvSpPr>
          <p:cNvPr id="17" name="object 17"/>
          <p:cNvSpPr/>
          <p:nvPr/>
        </p:nvSpPr>
        <p:spPr>
          <a:xfrm>
            <a:off x="795527" y="4326635"/>
            <a:ext cx="2807207" cy="931163"/>
          </a:xfrm>
          <a:prstGeom prst="rect">
            <a:avLst/>
          </a:prstGeom>
          <a:solidFill>
            <a:schemeClr val="accent1">
              <a:lumMod val="75000"/>
            </a:schemeClr>
          </a:solidFill>
        </p:spPr>
        <p:txBody>
          <a:bodyPr wrap="square" lIns="0" tIns="0" rIns="0" bIns="0" rtlCol="0"/>
          <a:lstStyle/>
          <a:p>
            <a:endParaRPr/>
          </a:p>
        </p:txBody>
      </p:sp>
      <p:sp>
        <p:nvSpPr>
          <p:cNvPr id="18" name="object 18"/>
          <p:cNvSpPr/>
          <p:nvPr/>
        </p:nvSpPr>
        <p:spPr>
          <a:xfrm>
            <a:off x="795527" y="4326635"/>
            <a:ext cx="2807335" cy="931544"/>
          </a:xfrm>
          <a:custGeom>
            <a:avLst/>
            <a:gdLst/>
            <a:ahLst/>
            <a:cxnLst/>
            <a:rect l="l" t="t" r="r" b="b"/>
            <a:pathLst>
              <a:path w="2807335" h="931545">
                <a:moveTo>
                  <a:pt x="0" y="0"/>
                </a:moveTo>
                <a:lnTo>
                  <a:pt x="2807208" y="0"/>
                </a:lnTo>
                <a:lnTo>
                  <a:pt x="2807208" y="931163"/>
                </a:lnTo>
                <a:lnTo>
                  <a:pt x="0" y="931163"/>
                </a:lnTo>
                <a:lnTo>
                  <a:pt x="0" y="0"/>
                </a:lnTo>
                <a:close/>
              </a:path>
            </a:pathLst>
          </a:custGeom>
          <a:ln w="6096">
            <a:solidFill>
              <a:srgbClr val="000000"/>
            </a:solidFill>
          </a:ln>
        </p:spPr>
        <p:txBody>
          <a:bodyPr wrap="square" lIns="0" tIns="0" rIns="0" bIns="0" rtlCol="0"/>
          <a:lstStyle/>
          <a:p>
            <a:endParaRPr/>
          </a:p>
        </p:txBody>
      </p:sp>
      <p:sp>
        <p:nvSpPr>
          <p:cNvPr id="19" name="object 19"/>
          <p:cNvSpPr txBox="1"/>
          <p:nvPr/>
        </p:nvSpPr>
        <p:spPr>
          <a:xfrm>
            <a:off x="1636034" y="4496587"/>
            <a:ext cx="1126490" cy="574040"/>
          </a:xfrm>
          <a:prstGeom prst="rect">
            <a:avLst/>
          </a:prstGeom>
        </p:spPr>
        <p:txBody>
          <a:bodyPr vert="horz" wrap="square" lIns="0" tIns="12700" rIns="0" bIns="0" rtlCol="0">
            <a:spAutoFit/>
          </a:bodyPr>
          <a:lstStyle/>
          <a:p>
            <a:pPr marL="192405" marR="5080" indent="-180340">
              <a:lnSpc>
                <a:spcPct val="100000"/>
              </a:lnSpc>
              <a:spcBef>
                <a:spcPts val="100"/>
              </a:spcBef>
            </a:pPr>
            <a:r>
              <a:rPr sz="1800" dirty="0">
                <a:solidFill>
                  <a:schemeClr val="bg1"/>
                </a:solidFill>
                <a:latin typeface="Gill Sans MT"/>
                <a:cs typeface="Gill Sans MT"/>
              </a:rPr>
              <a:t>Sti</a:t>
            </a:r>
            <a:r>
              <a:rPr sz="1800" spc="-10" dirty="0">
                <a:solidFill>
                  <a:schemeClr val="bg1"/>
                </a:solidFill>
                <a:latin typeface="Gill Sans MT"/>
                <a:cs typeface="Gill Sans MT"/>
              </a:rPr>
              <a:t>m</a:t>
            </a:r>
            <a:r>
              <a:rPr sz="1800" dirty="0">
                <a:solidFill>
                  <a:schemeClr val="bg1"/>
                </a:solidFill>
                <a:latin typeface="Gill Sans MT"/>
                <a:cs typeface="Gill Sans MT"/>
              </a:rPr>
              <a:t>ulation/  </a:t>
            </a:r>
            <a:r>
              <a:rPr sz="1800" spc="5" dirty="0">
                <a:solidFill>
                  <a:schemeClr val="bg1"/>
                </a:solidFill>
                <a:latin typeface="Gill Sans MT"/>
                <a:cs typeface="Gill Sans MT"/>
              </a:rPr>
              <a:t>Sensory</a:t>
            </a:r>
            <a:endParaRPr sz="1800" dirty="0">
              <a:solidFill>
                <a:schemeClr val="bg1"/>
              </a:solidFill>
              <a:latin typeface="Gill Sans MT"/>
              <a:cs typeface="Gill Sans MT"/>
            </a:endParaRPr>
          </a:p>
        </p:txBody>
      </p:sp>
      <p:sp>
        <p:nvSpPr>
          <p:cNvPr id="20" name="object 20"/>
          <p:cNvSpPr/>
          <p:nvPr/>
        </p:nvSpPr>
        <p:spPr>
          <a:xfrm>
            <a:off x="6748271" y="5724144"/>
            <a:ext cx="2807207" cy="931163"/>
          </a:xfrm>
          <a:prstGeom prst="rect">
            <a:avLst/>
          </a:prstGeom>
          <a:blipFill>
            <a:blip r:embed="rId3" cstate="print"/>
            <a:stretch>
              <a:fillRect/>
            </a:stretch>
          </a:blipFill>
          <a:ln>
            <a:solidFill>
              <a:schemeClr val="accent1"/>
            </a:solidFill>
          </a:ln>
        </p:spPr>
        <p:txBody>
          <a:bodyPr wrap="square" lIns="0" tIns="0" rIns="0" bIns="0" rtlCol="0"/>
          <a:lstStyle/>
          <a:p>
            <a:endParaRPr/>
          </a:p>
        </p:txBody>
      </p:sp>
      <p:sp>
        <p:nvSpPr>
          <p:cNvPr id="21" name="object 21"/>
          <p:cNvSpPr/>
          <p:nvPr/>
        </p:nvSpPr>
        <p:spPr>
          <a:xfrm>
            <a:off x="6748271" y="5724144"/>
            <a:ext cx="2807335" cy="931544"/>
          </a:xfrm>
          <a:custGeom>
            <a:avLst/>
            <a:gdLst/>
            <a:ahLst/>
            <a:cxnLst/>
            <a:rect l="l" t="t" r="r" b="b"/>
            <a:pathLst>
              <a:path w="2807334" h="931545">
                <a:moveTo>
                  <a:pt x="0" y="0"/>
                </a:moveTo>
                <a:lnTo>
                  <a:pt x="2807207" y="0"/>
                </a:lnTo>
                <a:lnTo>
                  <a:pt x="2807207" y="931163"/>
                </a:lnTo>
                <a:lnTo>
                  <a:pt x="0" y="931163"/>
                </a:lnTo>
                <a:lnTo>
                  <a:pt x="0" y="0"/>
                </a:lnTo>
                <a:close/>
              </a:path>
            </a:pathLst>
          </a:custGeom>
          <a:ln w="6096">
            <a:solidFill>
              <a:srgbClr val="000000"/>
            </a:solidFill>
          </a:ln>
        </p:spPr>
        <p:txBody>
          <a:bodyPr wrap="square" lIns="0" tIns="0" rIns="0" bIns="0" rtlCol="0"/>
          <a:lstStyle/>
          <a:p>
            <a:endParaRPr/>
          </a:p>
        </p:txBody>
      </p:sp>
      <p:sp>
        <p:nvSpPr>
          <p:cNvPr id="22" name="object 22"/>
          <p:cNvSpPr txBox="1"/>
          <p:nvPr/>
        </p:nvSpPr>
        <p:spPr>
          <a:xfrm>
            <a:off x="7929261" y="6031170"/>
            <a:ext cx="445770" cy="299720"/>
          </a:xfrm>
          <a:prstGeom prst="rect">
            <a:avLst/>
          </a:prstGeom>
        </p:spPr>
        <p:txBody>
          <a:bodyPr vert="horz" wrap="square" lIns="0" tIns="12700" rIns="0" bIns="0" rtlCol="0">
            <a:spAutoFit/>
          </a:bodyPr>
          <a:lstStyle/>
          <a:p>
            <a:pPr marL="12700">
              <a:lnSpc>
                <a:spcPct val="100000"/>
              </a:lnSpc>
              <a:spcBef>
                <a:spcPts val="100"/>
              </a:spcBef>
            </a:pPr>
            <a:r>
              <a:rPr sz="1800" spc="-55" dirty="0">
                <a:solidFill>
                  <a:schemeClr val="bg1"/>
                </a:solidFill>
                <a:latin typeface="Gill Sans MT"/>
                <a:cs typeface="Gill Sans MT"/>
              </a:rPr>
              <a:t>P</a:t>
            </a:r>
            <a:r>
              <a:rPr sz="1800" dirty="0">
                <a:solidFill>
                  <a:schemeClr val="bg1"/>
                </a:solidFill>
                <a:latin typeface="Gill Sans MT"/>
                <a:cs typeface="Gill Sans MT"/>
              </a:rPr>
              <a:t>eer</a:t>
            </a:r>
          </a:p>
        </p:txBody>
      </p:sp>
      <p:sp>
        <p:nvSpPr>
          <p:cNvPr id="23" name="object 23"/>
          <p:cNvSpPr/>
          <p:nvPr/>
        </p:nvSpPr>
        <p:spPr>
          <a:xfrm>
            <a:off x="2667000" y="5724144"/>
            <a:ext cx="2807207" cy="931163"/>
          </a:xfrm>
          <a:prstGeom prst="rect">
            <a:avLst/>
          </a:prstGeom>
          <a:solidFill>
            <a:srgbClr val="009999"/>
          </a:solidFill>
        </p:spPr>
        <p:txBody>
          <a:bodyPr wrap="square" lIns="0" tIns="0" rIns="0" bIns="0" rtlCol="0"/>
          <a:lstStyle/>
          <a:p>
            <a:endParaRPr/>
          </a:p>
        </p:txBody>
      </p:sp>
      <p:sp>
        <p:nvSpPr>
          <p:cNvPr id="24" name="object 24"/>
          <p:cNvSpPr/>
          <p:nvPr/>
        </p:nvSpPr>
        <p:spPr>
          <a:xfrm>
            <a:off x="2667000" y="5724144"/>
            <a:ext cx="2807335" cy="931544"/>
          </a:xfrm>
          <a:custGeom>
            <a:avLst/>
            <a:gdLst/>
            <a:ahLst/>
            <a:cxnLst/>
            <a:rect l="l" t="t" r="r" b="b"/>
            <a:pathLst>
              <a:path w="2807335" h="931545">
                <a:moveTo>
                  <a:pt x="0" y="0"/>
                </a:moveTo>
                <a:lnTo>
                  <a:pt x="2807207" y="0"/>
                </a:lnTo>
                <a:lnTo>
                  <a:pt x="2807207" y="931163"/>
                </a:lnTo>
                <a:lnTo>
                  <a:pt x="0" y="931163"/>
                </a:lnTo>
                <a:lnTo>
                  <a:pt x="0" y="0"/>
                </a:lnTo>
                <a:close/>
              </a:path>
            </a:pathLst>
          </a:custGeom>
          <a:ln w="6096">
            <a:solidFill>
              <a:srgbClr val="000000"/>
            </a:solidFill>
          </a:ln>
        </p:spPr>
        <p:txBody>
          <a:bodyPr wrap="square" lIns="0" tIns="0" rIns="0" bIns="0" rtlCol="0"/>
          <a:lstStyle/>
          <a:p>
            <a:endParaRPr/>
          </a:p>
        </p:txBody>
      </p:sp>
      <p:sp>
        <p:nvSpPr>
          <p:cNvPr id="25" name="object 25"/>
          <p:cNvSpPr txBox="1"/>
          <p:nvPr/>
        </p:nvSpPr>
        <p:spPr>
          <a:xfrm>
            <a:off x="3803180" y="6031170"/>
            <a:ext cx="53467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chemeClr val="bg1"/>
                </a:solidFill>
                <a:latin typeface="Gill Sans MT"/>
                <a:cs typeface="Gill Sans MT"/>
              </a:rPr>
              <a:t>A</a:t>
            </a:r>
            <a:r>
              <a:rPr sz="1800" spc="-10" dirty="0">
                <a:solidFill>
                  <a:schemeClr val="bg1"/>
                </a:solidFill>
                <a:latin typeface="Gill Sans MT"/>
                <a:cs typeface="Gill Sans MT"/>
              </a:rPr>
              <a:t>d</a:t>
            </a:r>
            <a:r>
              <a:rPr sz="1800" dirty="0">
                <a:solidFill>
                  <a:schemeClr val="bg1"/>
                </a:solidFill>
                <a:latin typeface="Gill Sans MT"/>
                <a:cs typeface="Gill Sans MT"/>
              </a:rPr>
              <a:t>ult</a:t>
            </a:r>
          </a:p>
        </p:txBody>
      </p:sp>
      <p:sp>
        <p:nvSpPr>
          <p:cNvPr id="26" name="object 26"/>
          <p:cNvSpPr/>
          <p:nvPr/>
        </p:nvSpPr>
        <p:spPr>
          <a:xfrm>
            <a:off x="6141720" y="2695955"/>
            <a:ext cx="0" cy="194310"/>
          </a:xfrm>
          <a:custGeom>
            <a:avLst/>
            <a:gdLst/>
            <a:ahLst/>
            <a:cxnLst/>
            <a:rect l="l" t="t" r="r" b="b"/>
            <a:pathLst>
              <a:path h="194310">
                <a:moveTo>
                  <a:pt x="0" y="0"/>
                </a:moveTo>
                <a:lnTo>
                  <a:pt x="0" y="194081"/>
                </a:lnTo>
              </a:path>
            </a:pathLst>
          </a:custGeom>
          <a:ln w="6096">
            <a:solidFill>
              <a:srgbClr val="000000"/>
            </a:solidFill>
          </a:ln>
        </p:spPr>
        <p:txBody>
          <a:bodyPr wrap="square" lIns="0" tIns="0" rIns="0" bIns="0" rtlCol="0"/>
          <a:lstStyle/>
          <a:p>
            <a:endParaRPr/>
          </a:p>
        </p:txBody>
      </p:sp>
      <p:sp>
        <p:nvSpPr>
          <p:cNvPr id="27" name="object 27"/>
          <p:cNvSpPr/>
          <p:nvPr/>
        </p:nvSpPr>
        <p:spPr>
          <a:xfrm>
            <a:off x="4070602" y="2891027"/>
            <a:ext cx="2072639" cy="0"/>
          </a:xfrm>
          <a:custGeom>
            <a:avLst/>
            <a:gdLst/>
            <a:ahLst/>
            <a:cxnLst/>
            <a:rect l="l" t="t" r="r" b="b"/>
            <a:pathLst>
              <a:path w="2072639">
                <a:moveTo>
                  <a:pt x="2072043" y="0"/>
                </a:moveTo>
                <a:lnTo>
                  <a:pt x="0" y="0"/>
                </a:lnTo>
              </a:path>
            </a:pathLst>
          </a:custGeom>
          <a:ln w="6096">
            <a:solidFill>
              <a:srgbClr val="000000"/>
            </a:solidFill>
          </a:ln>
        </p:spPr>
        <p:txBody>
          <a:bodyPr wrap="square" lIns="0" tIns="0" rIns="0" bIns="0" rtlCol="0"/>
          <a:lstStyle/>
          <a:p>
            <a:endParaRPr/>
          </a:p>
        </p:txBody>
      </p:sp>
      <p:sp>
        <p:nvSpPr>
          <p:cNvPr id="28" name="object 28"/>
          <p:cNvSpPr/>
          <p:nvPr/>
        </p:nvSpPr>
        <p:spPr>
          <a:xfrm>
            <a:off x="6141718" y="2891027"/>
            <a:ext cx="2072639" cy="0"/>
          </a:xfrm>
          <a:custGeom>
            <a:avLst/>
            <a:gdLst/>
            <a:ahLst/>
            <a:cxnLst/>
            <a:rect l="l" t="t" r="r" b="b"/>
            <a:pathLst>
              <a:path w="2072640">
                <a:moveTo>
                  <a:pt x="2072043" y="0"/>
                </a:moveTo>
                <a:lnTo>
                  <a:pt x="0" y="0"/>
                </a:lnTo>
              </a:path>
            </a:pathLst>
          </a:custGeom>
          <a:ln w="6096">
            <a:solidFill>
              <a:srgbClr val="000000"/>
            </a:solidFill>
          </a:ln>
        </p:spPr>
        <p:txBody>
          <a:bodyPr wrap="square" lIns="0" tIns="0" rIns="0" bIns="0" rtlCol="0"/>
          <a:lstStyle/>
          <a:p>
            <a:endParaRPr/>
          </a:p>
        </p:txBody>
      </p:sp>
      <p:sp>
        <p:nvSpPr>
          <p:cNvPr id="29" name="object 29"/>
          <p:cNvSpPr/>
          <p:nvPr/>
        </p:nvSpPr>
        <p:spPr>
          <a:xfrm>
            <a:off x="4070603" y="2891027"/>
            <a:ext cx="0" cy="194310"/>
          </a:xfrm>
          <a:custGeom>
            <a:avLst/>
            <a:gdLst/>
            <a:ahLst/>
            <a:cxnLst/>
            <a:rect l="l" t="t" r="r" b="b"/>
            <a:pathLst>
              <a:path h="194310">
                <a:moveTo>
                  <a:pt x="0" y="0"/>
                </a:moveTo>
                <a:lnTo>
                  <a:pt x="0" y="194081"/>
                </a:lnTo>
              </a:path>
            </a:pathLst>
          </a:custGeom>
          <a:ln w="6096">
            <a:solidFill>
              <a:srgbClr val="000000"/>
            </a:solidFill>
          </a:ln>
        </p:spPr>
        <p:txBody>
          <a:bodyPr wrap="square" lIns="0" tIns="0" rIns="0" bIns="0" rtlCol="0"/>
          <a:lstStyle/>
          <a:p>
            <a:endParaRPr/>
          </a:p>
        </p:txBody>
      </p:sp>
      <p:sp>
        <p:nvSpPr>
          <p:cNvPr id="30" name="object 30"/>
          <p:cNvSpPr/>
          <p:nvPr/>
        </p:nvSpPr>
        <p:spPr>
          <a:xfrm>
            <a:off x="8214359" y="2891027"/>
            <a:ext cx="0" cy="155575"/>
          </a:xfrm>
          <a:custGeom>
            <a:avLst/>
            <a:gdLst/>
            <a:ahLst/>
            <a:cxnLst/>
            <a:rect l="l" t="t" r="r" b="b"/>
            <a:pathLst>
              <a:path h="155575">
                <a:moveTo>
                  <a:pt x="0" y="0"/>
                </a:moveTo>
                <a:lnTo>
                  <a:pt x="0" y="155270"/>
                </a:lnTo>
              </a:path>
            </a:pathLst>
          </a:custGeom>
          <a:ln w="6096">
            <a:solidFill>
              <a:srgbClr val="000000"/>
            </a:solidFill>
          </a:ln>
        </p:spPr>
        <p:txBody>
          <a:bodyPr wrap="square" lIns="0" tIns="0" rIns="0" bIns="0" rtlCol="0"/>
          <a:lstStyle/>
          <a:p>
            <a:endParaRPr/>
          </a:p>
        </p:txBody>
      </p:sp>
      <p:sp>
        <p:nvSpPr>
          <p:cNvPr id="31" name="object 31"/>
          <p:cNvSpPr/>
          <p:nvPr/>
        </p:nvSpPr>
        <p:spPr>
          <a:xfrm>
            <a:off x="4070603" y="4015740"/>
            <a:ext cx="0" cy="155575"/>
          </a:xfrm>
          <a:custGeom>
            <a:avLst/>
            <a:gdLst/>
            <a:ahLst/>
            <a:cxnLst/>
            <a:rect l="l" t="t" r="r" b="b"/>
            <a:pathLst>
              <a:path h="155575">
                <a:moveTo>
                  <a:pt x="0" y="0"/>
                </a:moveTo>
                <a:lnTo>
                  <a:pt x="0" y="155270"/>
                </a:lnTo>
              </a:path>
            </a:pathLst>
          </a:custGeom>
          <a:ln w="6096">
            <a:solidFill>
              <a:srgbClr val="000000"/>
            </a:solidFill>
          </a:ln>
        </p:spPr>
        <p:txBody>
          <a:bodyPr wrap="square" lIns="0" tIns="0" rIns="0" bIns="0" rtlCol="0"/>
          <a:lstStyle/>
          <a:p>
            <a:endParaRPr/>
          </a:p>
        </p:txBody>
      </p:sp>
      <p:sp>
        <p:nvSpPr>
          <p:cNvPr id="32" name="object 32"/>
          <p:cNvSpPr/>
          <p:nvPr/>
        </p:nvSpPr>
        <p:spPr>
          <a:xfrm>
            <a:off x="8214359" y="4026408"/>
            <a:ext cx="0" cy="155575"/>
          </a:xfrm>
          <a:custGeom>
            <a:avLst/>
            <a:gdLst/>
            <a:ahLst/>
            <a:cxnLst/>
            <a:rect l="l" t="t" r="r" b="b"/>
            <a:pathLst>
              <a:path h="155575">
                <a:moveTo>
                  <a:pt x="0" y="0"/>
                </a:moveTo>
                <a:lnTo>
                  <a:pt x="0" y="155270"/>
                </a:lnTo>
              </a:path>
            </a:pathLst>
          </a:custGeom>
          <a:ln w="6096">
            <a:solidFill>
              <a:srgbClr val="000000"/>
            </a:solidFill>
          </a:ln>
        </p:spPr>
        <p:txBody>
          <a:bodyPr wrap="square" lIns="0" tIns="0" rIns="0" bIns="0" rtlCol="0"/>
          <a:lstStyle/>
          <a:p>
            <a:endParaRPr/>
          </a:p>
        </p:txBody>
      </p:sp>
      <p:sp>
        <p:nvSpPr>
          <p:cNvPr id="33" name="object 33"/>
          <p:cNvSpPr/>
          <p:nvPr/>
        </p:nvSpPr>
        <p:spPr>
          <a:xfrm>
            <a:off x="1997962" y="4171188"/>
            <a:ext cx="2072639" cy="0"/>
          </a:xfrm>
          <a:custGeom>
            <a:avLst/>
            <a:gdLst/>
            <a:ahLst/>
            <a:cxnLst/>
            <a:rect l="l" t="t" r="r" b="b"/>
            <a:pathLst>
              <a:path w="2072639">
                <a:moveTo>
                  <a:pt x="2072043" y="0"/>
                </a:moveTo>
                <a:lnTo>
                  <a:pt x="0" y="0"/>
                </a:lnTo>
              </a:path>
            </a:pathLst>
          </a:custGeom>
          <a:ln w="6096">
            <a:solidFill>
              <a:srgbClr val="000000"/>
            </a:solidFill>
          </a:ln>
        </p:spPr>
        <p:txBody>
          <a:bodyPr wrap="square" lIns="0" tIns="0" rIns="0" bIns="0" rtlCol="0"/>
          <a:lstStyle/>
          <a:p>
            <a:endParaRPr/>
          </a:p>
        </p:txBody>
      </p:sp>
      <p:sp>
        <p:nvSpPr>
          <p:cNvPr id="34" name="object 34"/>
          <p:cNvSpPr/>
          <p:nvPr/>
        </p:nvSpPr>
        <p:spPr>
          <a:xfrm>
            <a:off x="4070602" y="4171188"/>
            <a:ext cx="2072639" cy="0"/>
          </a:xfrm>
          <a:custGeom>
            <a:avLst/>
            <a:gdLst/>
            <a:ahLst/>
            <a:cxnLst/>
            <a:rect l="l" t="t" r="r" b="b"/>
            <a:pathLst>
              <a:path w="2072639">
                <a:moveTo>
                  <a:pt x="2072043" y="0"/>
                </a:moveTo>
                <a:lnTo>
                  <a:pt x="0" y="0"/>
                </a:lnTo>
              </a:path>
            </a:pathLst>
          </a:custGeom>
          <a:ln w="6096">
            <a:solidFill>
              <a:srgbClr val="000000"/>
            </a:solidFill>
          </a:ln>
        </p:spPr>
        <p:txBody>
          <a:bodyPr wrap="square" lIns="0" tIns="0" rIns="0" bIns="0" rtlCol="0"/>
          <a:lstStyle/>
          <a:p>
            <a:endParaRPr/>
          </a:p>
        </p:txBody>
      </p:sp>
      <p:sp>
        <p:nvSpPr>
          <p:cNvPr id="35" name="object 35"/>
          <p:cNvSpPr/>
          <p:nvPr/>
        </p:nvSpPr>
        <p:spPr>
          <a:xfrm>
            <a:off x="6141718" y="4168140"/>
            <a:ext cx="2072639" cy="0"/>
          </a:xfrm>
          <a:custGeom>
            <a:avLst/>
            <a:gdLst/>
            <a:ahLst/>
            <a:cxnLst/>
            <a:rect l="l" t="t" r="r" b="b"/>
            <a:pathLst>
              <a:path w="2072640">
                <a:moveTo>
                  <a:pt x="2072043" y="0"/>
                </a:moveTo>
                <a:lnTo>
                  <a:pt x="0" y="0"/>
                </a:lnTo>
              </a:path>
            </a:pathLst>
          </a:custGeom>
          <a:ln w="6096">
            <a:solidFill>
              <a:srgbClr val="000000"/>
            </a:solidFill>
          </a:ln>
        </p:spPr>
        <p:txBody>
          <a:bodyPr wrap="square" lIns="0" tIns="0" rIns="0" bIns="0" rtlCol="0"/>
          <a:lstStyle/>
          <a:p>
            <a:endParaRPr/>
          </a:p>
        </p:txBody>
      </p:sp>
      <p:sp>
        <p:nvSpPr>
          <p:cNvPr id="36" name="object 36"/>
          <p:cNvSpPr/>
          <p:nvPr/>
        </p:nvSpPr>
        <p:spPr>
          <a:xfrm>
            <a:off x="8151874" y="4171188"/>
            <a:ext cx="2072639" cy="0"/>
          </a:xfrm>
          <a:custGeom>
            <a:avLst/>
            <a:gdLst/>
            <a:ahLst/>
            <a:cxnLst/>
            <a:rect l="l" t="t" r="r" b="b"/>
            <a:pathLst>
              <a:path w="2072640">
                <a:moveTo>
                  <a:pt x="2072043" y="0"/>
                </a:moveTo>
                <a:lnTo>
                  <a:pt x="0" y="0"/>
                </a:lnTo>
              </a:path>
            </a:pathLst>
          </a:custGeom>
          <a:ln w="6096">
            <a:solidFill>
              <a:srgbClr val="000000"/>
            </a:solidFill>
          </a:ln>
        </p:spPr>
        <p:txBody>
          <a:bodyPr wrap="square" lIns="0" tIns="0" rIns="0" bIns="0" rtlCol="0"/>
          <a:lstStyle/>
          <a:p>
            <a:endParaRPr/>
          </a:p>
        </p:txBody>
      </p:sp>
      <p:sp>
        <p:nvSpPr>
          <p:cNvPr id="37" name="object 37"/>
          <p:cNvSpPr/>
          <p:nvPr/>
        </p:nvSpPr>
        <p:spPr>
          <a:xfrm>
            <a:off x="1997964" y="4181855"/>
            <a:ext cx="0" cy="153035"/>
          </a:xfrm>
          <a:custGeom>
            <a:avLst/>
            <a:gdLst/>
            <a:ahLst/>
            <a:cxnLst/>
            <a:rect l="l" t="t" r="r" b="b"/>
            <a:pathLst>
              <a:path h="153035">
                <a:moveTo>
                  <a:pt x="0" y="0"/>
                </a:moveTo>
                <a:lnTo>
                  <a:pt x="0" y="152590"/>
                </a:lnTo>
              </a:path>
            </a:pathLst>
          </a:custGeom>
          <a:ln w="6096">
            <a:solidFill>
              <a:srgbClr val="000000"/>
            </a:solidFill>
          </a:ln>
        </p:spPr>
        <p:txBody>
          <a:bodyPr wrap="square" lIns="0" tIns="0" rIns="0" bIns="0" rtlCol="0"/>
          <a:lstStyle/>
          <a:p>
            <a:endParaRPr/>
          </a:p>
        </p:txBody>
      </p:sp>
      <p:sp>
        <p:nvSpPr>
          <p:cNvPr id="38" name="object 38"/>
          <p:cNvSpPr/>
          <p:nvPr/>
        </p:nvSpPr>
        <p:spPr>
          <a:xfrm>
            <a:off x="6141720" y="4168140"/>
            <a:ext cx="0" cy="159385"/>
          </a:xfrm>
          <a:custGeom>
            <a:avLst/>
            <a:gdLst/>
            <a:ahLst/>
            <a:cxnLst/>
            <a:rect l="l" t="t" r="r" b="b"/>
            <a:pathLst>
              <a:path h="159385">
                <a:moveTo>
                  <a:pt x="0" y="0"/>
                </a:moveTo>
                <a:lnTo>
                  <a:pt x="0" y="159283"/>
                </a:lnTo>
              </a:path>
            </a:pathLst>
          </a:custGeom>
          <a:ln w="6096">
            <a:solidFill>
              <a:srgbClr val="000000"/>
            </a:solidFill>
          </a:ln>
        </p:spPr>
        <p:txBody>
          <a:bodyPr wrap="square" lIns="0" tIns="0" rIns="0" bIns="0" rtlCol="0"/>
          <a:lstStyle/>
          <a:p>
            <a:endParaRPr/>
          </a:p>
        </p:txBody>
      </p:sp>
      <p:sp>
        <p:nvSpPr>
          <p:cNvPr id="39" name="object 39"/>
          <p:cNvSpPr/>
          <p:nvPr/>
        </p:nvSpPr>
        <p:spPr>
          <a:xfrm>
            <a:off x="10224516" y="4168140"/>
            <a:ext cx="0" cy="159385"/>
          </a:xfrm>
          <a:custGeom>
            <a:avLst/>
            <a:gdLst/>
            <a:ahLst/>
            <a:cxnLst/>
            <a:rect l="l" t="t" r="r" b="b"/>
            <a:pathLst>
              <a:path h="159385">
                <a:moveTo>
                  <a:pt x="0" y="0"/>
                </a:moveTo>
                <a:lnTo>
                  <a:pt x="0" y="159283"/>
                </a:lnTo>
              </a:path>
            </a:pathLst>
          </a:custGeom>
          <a:ln w="6096">
            <a:solidFill>
              <a:srgbClr val="000000"/>
            </a:solidFill>
          </a:ln>
        </p:spPr>
        <p:txBody>
          <a:bodyPr wrap="square" lIns="0" tIns="0" rIns="0" bIns="0" rtlCol="0"/>
          <a:lstStyle/>
          <a:p>
            <a:endParaRPr/>
          </a:p>
        </p:txBody>
      </p:sp>
      <p:sp>
        <p:nvSpPr>
          <p:cNvPr id="40" name="object 40"/>
          <p:cNvSpPr/>
          <p:nvPr/>
        </p:nvSpPr>
        <p:spPr>
          <a:xfrm>
            <a:off x="6141720" y="5257800"/>
            <a:ext cx="0" cy="311150"/>
          </a:xfrm>
          <a:custGeom>
            <a:avLst/>
            <a:gdLst/>
            <a:ahLst/>
            <a:cxnLst/>
            <a:rect l="l" t="t" r="r" b="b"/>
            <a:pathLst>
              <a:path h="311150">
                <a:moveTo>
                  <a:pt x="0" y="0"/>
                </a:moveTo>
                <a:lnTo>
                  <a:pt x="0" y="310540"/>
                </a:lnTo>
              </a:path>
            </a:pathLst>
          </a:custGeom>
          <a:ln w="6096">
            <a:solidFill>
              <a:srgbClr val="000000"/>
            </a:solidFill>
          </a:ln>
        </p:spPr>
        <p:txBody>
          <a:bodyPr wrap="square" lIns="0" tIns="0" rIns="0" bIns="0" rtlCol="0"/>
          <a:lstStyle/>
          <a:p>
            <a:endParaRPr/>
          </a:p>
        </p:txBody>
      </p:sp>
      <p:sp>
        <p:nvSpPr>
          <p:cNvPr id="41" name="object 41"/>
          <p:cNvSpPr/>
          <p:nvPr/>
        </p:nvSpPr>
        <p:spPr>
          <a:xfrm>
            <a:off x="4070608" y="5568696"/>
            <a:ext cx="2155190" cy="0"/>
          </a:xfrm>
          <a:custGeom>
            <a:avLst/>
            <a:gdLst/>
            <a:ahLst/>
            <a:cxnLst/>
            <a:rect l="l" t="t" r="r" b="b"/>
            <a:pathLst>
              <a:path w="2155190">
                <a:moveTo>
                  <a:pt x="2155012" y="0"/>
                </a:moveTo>
                <a:lnTo>
                  <a:pt x="0" y="0"/>
                </a:lnTo>
              </a:path>
            </a:pathLst>
          </a:custGeom>
          <a:ln w="6096">
            <a:solidFill>
              <a:srgbClr val="000000"/>
            </a:solidFill>
          </a:ln>
        </p:spPr>
        <p:txBody>
          <a:bodyPr wrap="square" lIns="0" tIns="0" rIns="0" bIns="0" rtlCol="0"/>
          <a:lstStyle/>
          <a:p>
            <a:endParaRPr/>
          </a:p>
        </p:txBody>
      </p:sp>
      <p:sp>
        <p:nvSpPr>
          <p:cNvPr id="42" name="object 42"/>
          <p:cNvSpPr/>
          <p:nvPr/>
        </p:nvSpPr>
        <p:spPr>
          <a:xfrm>
            <a:off x="6239255" y="5568696"/>
            <a:ext cx="2155190" cy="0"/>
          </a:xfrm>
          <a:custGeom>
            <a:avLst/>
            <a:gdLst/>
            <a:ahLst/>
            <a:cxnLst/>
            <a:rect l="l" t="t" r="r" b="b"/>
            <a:pathLst>
              <a:path w="2155190">
                <a:moveTo>
                  <a:pt x="2155012" y="0"/>
                </a:moveTo>
                <a:lnTo>
                  <a:pt x="0" y="0"/>
                </a:lnTo>
              </a:path>
            </a:pathLst>
          </a:custGeom>
          <a:ln w="6096">
            <a:solidFill>
              <a:srgbClr val="000000"/>
            </a:solidFill>
          </a:ln>
        </p:spPr>
        <p:txBody>
          <a:bodyPr wrap="square" lIns="0" tIns="0" rIns="0" bIns="0" rtlCol="0"/>
          <a:lstStyle/>
          <a:p>
            <a:endParaRPr/>
          </a:p>
        </p:txBody>
      </p:sp>
      <p:sp>
        <p:nvSpPr>
          <p:cNvPr id="43" name="object 43"/>
          <p:cNvSpPr/>
          <p:nvPr/>
        </p:nvSpPr>
        <p:spPr>
          <a:xfrm>
            <a:off x="4070603" y="5568696"/>
            <a:ext cx="0" cy="155575"/>
          </a:xfrm>
          <a:custGeom>
            <a:avLst/>
            <a:gdLst/>
            <a:ahLst/>
            <a:cxnLst/>
            <a:rect l="l" t="t" r="r" b="b"/>
            <a:pathLst>
              <a:path h="155575">
                <a:moveTo>
                  <a:pt x="0" y="0"/>
                </a:moveTo>
                <a:lnTo>
                  <a:pt x="0" y="155270"/>
                </a:lnTo>
              </a:path>
            </a:pathLst>
          </a:custGeom>
          <a:ln w="6096">
            <a:solidFill>
              <a:srgbClr val="000000"/>
            </a:solidFill>
          </a:ln>
        </p:spPr>
        <p:txBody>
          <a:bodyPr wrap="square" lIns="0" tIns="0" rIns="0" bIns="0" rtlCol="0"/>
          <a:lstStyle/>
          <a:p>
            <a:endParaRPr/>
          </a:p>
        </p:txBody>
      </p:sp>
      <p:sp>
        <p:nvSpPr>
          <p:cNvPr id="44" name="object 44"/>
          <p:cNvSpPr/>
          <p:nvPr/>
        </p:nvSpPr>
        <p:spPr>
          <a:xfrm>
            <a:off x="8394192" y="5568696"/>
            <a:ext cx="0" cy="155575"/>
          </a:xfrm>
          <a:custGeom>
            <a:avLst/>
            <a:gdLst/>
            <a:ahLst/>
            <a:cxnLst/>
            <a:rect l="l" t="t" r="r" b="b"/>
            <a:pathLst>
              <a:path h="155575">
                <a:moveTo>
                  <a:pt x="0" y="0"/>
                </a:moveTo>
                <a:lnTo>
                  <a:pt x="0" y="155270"/>
                </a:lnTo>
              </a:path>
            </a:pathLst>
          </a:custGeom>
          <a:ln w="6096">
            <a:solidFill>
              <a:srgbClr val="000000"/>
            </a:solidFill>
          </a:ln>
        </p:spPr>
        <p:txBody>
          <a:bodyPr wrap="square" lIns="0" tIns="0" rIns="0" bIns="0" rtlCol="0"/>
          <a:lstStyle/>
          <a:p>
            <a:endParaRPr/>
          </a:p>
        </p:txBody>
      </p:sp>
      <p:sp>
        <p:nvSpPr>
          <p:cNvPr id="47" name="Title 46">
            <a:extLst>
              <a:ext uri="{FF2B5EF4-FFF2-40B4-BE49-F238E27FC236}">
                <a16:creationId xmlns:a16="http://schemas.microsoft.com/office/drawing/2014/main" id="{BEDD49CF-62C8-49FF-BF6A-69F60476E36E}"/>
              </a:ext>
            </a:extLst>
          </p:cNvPr>
          <p:cNvSpPr>
            <a:spLocks noGrp="1"/>
          </p:cNvSpPr>
          <p:nvPr>
            <p:ph type="title"/>
          </p:nvPr>
        </p:nvSpPr>
        <p:spPr>
          <a:xfrm>
            <a:off x="616453" y="-105917"/>
            <a:ext cx="12144047" cy="1609344"/>
          </a:xfrm>
        </p:spPr>
        <p:txBody>
          <a:bodyPr>
            <a:noAutofit/>
          </a:bodyPr>
          <a:lstStyle/>
          <a:p>
            <a:r>
              <a:rPr lang="en-US" sz="8800" dirty="0"/>
              <a:t>Function of Behavior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5A9D2A-1FA3-4674-B1B1-AE6E443C885E}"/>
              </a:ext>
            </a:extLst>
          </p:cNvPr>
          <p:cNvPicPr>
            <a:picLocks noChangeAspect="1"/>
          </p:cNvPicPr>
          <p:nvPr/>
        </p:nvPicPr>
        <p:blipFill>
          <a:blip r:embed="rId3"/>
          <a:stretch>
            <a:fillRect/>
          </a:stretch>
        </p:blipFill>
        <p:spPr>
          <a:xfrm>
            <a:off x="0" y="5018965"/>
            <a:ext cx="12263511" cy="1839035"/>
          </a:xfrm>
          <a:prstGeom prst="rect">
            <a:avLst/>
          </a:prstGeom>
        </p:spPr>
      </p:pic>
      <p:sp>
        <p:nvSpPr>
          <p:cNvPr id="2" name="Title 1">
            <a:extLst>
              <a:ext uri="{FF2B5EF4-FFF2-40B4-BE49-F238E27FC236}">
                <a16:creationId xmlns:a16="http://schemas.microsoft.com/office/drawing/2014/main" id="{1BA1C43B-7592-49FB-ACF6-8C49DA5A69CC}"/>
              </a:ext>
            </a:extLst>
          </p:cNvPr>
          <p:cNvSpPr>
            <a:spLocks noGrp="1"/>
          </p:cNvSpPr>
          <p:nvPr>
            <p:ph type="title" idx="4294967295"/>
          </p:nvPr>
        </p:nvSpPr>
        <p:spPr>
          <a:xfrm>
            <a:off x="182880" y="1173501"/>
            <a:ext cx="11792809" cy="4418013"/>
          </a:xfrm>
        </p:spPr>
        <p:txBody>
          <a:bodyPr>
            <a:normAutofit fontScale="90000"/>
          </a:bodyPr>
          <a:lstStyle/>
          <a:p>
            <a:pPr marL="12700" algn="ctr">
              <a:lnSpc>
                <a:spcPct val="100000"/>
              </a:lnSpc>
              <a:spcBef>
                <a:spcPts val="1645"/>
              </a:spcBef>
              <a:buClr>
                <a:srgbClr val="9BAFB5"/>
              </a:buClr>
              <a:tabLst>
                <a:tab pos="241935" algn="l"/>
              </a:tabLst>
            </a:pPr>
            <a:r>
              <a:rPr lang="en-US" sz="6000" spc="-5" dirty="0">
                <a:solidFill>
                  <a:srgbClr val="009999"/>
                </a:solidFill>
                <a:latin typeface="+mn-lt"/>
                <a:cs typeface="Gill Sans MT"/>
              </a:rPr>
              <a:t>Human </a:t>
            </a:r>
            <a:r>
              <a:rPr lang="en-US" sz="6000" spc="-15" dirty="0">
                <a:solidFill>
                  <a:srgbClr val="009999"/>
                </a:solidFill>
                <a:latin typeface="+mn-lt"/>
                <a:cs typeface="Gill Sans MT"/>
              </a:rPr>
              <a:t>behavior </a:t>
            </a:r>
            <a:r>
              <a:rPr lang="en-US" sz="6000" spc="-5" dirty="0">
                <a:solidFill>
                  <a:srgbClr val="009999"/>
                </a:solidFill>
                <a:latin typeface="+mn-lt"/>
                <a:cs typeface="Gill Sans MT"/>
              </a:rPr>
              <a:t>is</a:t>
            </a:r>
            <a:r>
              <a:rPr lang="en-US" sz="6000" spc="-10" dirty="0">
                <a:solidFill>
                  <a:srgbClr val="009999"/>
                </a:solidFill>
                <a:latin typeface="+mn-lt"/>
                <a:cs typeface="Gill Sans MT"/>
              </a:rPr>
              <a:t> </a:t>
            </a:r>
            <a:r>
              <a:rPr lang="en-US" sz="6000" b="1" i="1" spc="-10" dirty="0">
                <a:solidFill>
                  <a:srgbClr val="009999"/>
                </a:solidFill>
                <a:latin typeface="+mn-lt"/>
                <a:cs typeface="Gill Sans MT"/>
              </a:rPr>
              <a:t>predictable.</a:t>
            </a:r>
            <a:br>
              <a:rPr lang="en-US" sz="6000" dirty="0">
                <a:latin typeface="+mn-lt"/>
                <a:cs typeface="Gill Sans MT"/>
              </a:rPr>
            </a:br>
            <a:r>
              <a:rPr lang="en-US" sz="6000" spc="-10" dirty="0">
                <a:solidFill>
                  <a:srgbClr val="212121"/>
                </a:solidFill>
                <a:latin typeface="+mn-lt"/>
                <a:cs typeface="Gill Sans MT"/>
              </a:rPr>
              <a:t>Environmental </a:t>
            </a:r>
            <a:r>
              <a:rPr lang="en-US" sz="6000" spc="-5" dirty="0">
                <a:solidFill>
                  <a:srgbClr val="212121"/>
                </a:solidFill>
                <a:latin typeface="+mn-lt"/>
                <a:cs typeface="Gill Sans MT"/>
              </a:rPr>
              <a:t>conditions </a:t>
            </a:r>
            <a:r>
              <a:rPr lang="en-US" sz="6000" dirty="0">
                <a:solidFill>
                  <a:srgbClr val="212121"/>
                </a:solidFill>
                <a:latin typeface="+mn-lt"/>
                <a:cs typeface="Gill Sans MT"/>
              </a:rPr>
              <a:t>can set </a:t>
            </a:r>
            <a:r>
              <a:rPr lang="en-US" sz="6000" spc="-25" dirty="0">
                <a:solidFill>
                  <a:srgbClr val="212121"/>
                </a:solidFill>
                <a:latin typeface="+mn-lt"/>
                <a:cs typeface="Gill Sans MT"/>
              </a:rPr>
              <a:t>up, </a:t>
            </a:r>
            <a:r>
              <a:rPr lang="en-US" sz="6000" dirty="0">
                <a:solidFill>
                  <a:srgbClr val="212121"/>
                </a:solidFill>
                <a:latin typeface="+mn-lt"/>
                <a:cs typeface="Gill Sans MT"/>
              </a:rPr>
              <a:t>set </a:t>
            </a:r>
            <a:r>
              <a:rPr lang="en-US" sz="6000" spc="-5" dirty="0">
                <a:solidFill>
                  <a:srgbClr val="212121"/>
                </a:solidFill>
                <a:latin typeface="+mn-lt"/>
                <a:cs typeface="Gill Sans MT"/>
              </a:rPr>
              <a:t>off,</a:t>
            </a:r>
            <a:r>
              <a:rPr lang="en-US" sz="6000" spc="-590" dirty="0">
                <a:solidFill>
                  <a:srgbClr val="212121"/>
                </a:solidFill>
                <a:latin typeface="+mn-lt"/>
                <a:cs typeface="Gill Sans MT"/>
              </a:rPr>
              <a:t> </a:t>
            </a:r>
            <a:r>
              <a:rPr lang="en-US" sz="6000" spc="-5" dirty="0">
                <a:solidFill>
                  <a:srgbClr val="212121"/>
                </a:solidFill>
                <a:latin typeface="+mn-lt"/>
                <a:cs typeface="Gill Sans MT"/>
              </a:rPr>
              <a:t>or maintain </a:t>
            </a:r>
            <a:r>
              <a:rPr lang="en-US" sz="6000" spc="-10" dirty="0">
                <a:solidFill>
                  <a:srgbClr val="212121"/>
                </a:solidFill>
                <a:latin typeface="+mn-lt"/>
                <a:cs typeface="Gill Sans MT"/>
              </a:rPr>
              <a:t>appropriate </a:t>
            </a:r>
            <a:r>
              <a:rPr lang="en-US" sz="6000" spc="-5" dirty="0">
                <a:solidFill>
                  <a:srgbClr val="212121"/>
                </a:solidFill>
                <a:latin typeface="+mn-lt"/>
                <a:cs typeface="Gill Sans MT"/>
              </a:rPr>
              <a:t>or  </a:t>
            </a:r>
            <a:r>
              <a:rPr lang="en-US" sz="6000" spc="-10" dirty="0">
                <a:solidFill>
                  <a:srgbClr val="212121"/>
                </a:solidFill>
                <a:latin typeface="+mn-lt"/>
                <a:cs typeface="Gill Sans MT"/>
              </a:rPr>
              <a:t>inappropriate</a:t>
            </a:r>
            <a:r>
              <a:rPr lang="en-US" sz="6000" spc="-25" dirty="0">
                <a:solidFill>
                  <a:srgbClr val="212121"/>
                </a:solidFill>
                <a:latin typeface="+mn-lt"/>
                <a:cs typeface="Gill Sans MT"/>
              </a:rPr>
              <a:t> </a:t>
            </a:r>
            <a:r>
              <a:rPr lang="en-US" sz="6000" spc="-15" dirty="0">
                <a:solidFill>
                  <a:srgbClr val="212121"/>
                </a:solidFill>
                <a:latin typeface="+mn-lt"/>
                <a:cs typeface="Gill Sans MT"/>
              </a:rPr>
              <a:t>behavior.</a:t>
            </a:r>
            <a:br>
              <a:rPr lang="en-US" sz="4000" dirty="0">
                <a:latin typeface="Gill Sans MT"/>
                <a:cs typeface="Gill Sans MT"/>
              </a:rPr>
            </a:br>
            <a:br>
              <a:rPr lang="en-US" sz="4000" dirty="0">
                <a:latin typeface="Gill Sans MT"/>
                <a:cs typeface="Gill Sans MT"/>
              </a:rPr>
            </a:br>
            <a:br>
              <a:rPr lang="en-US" sz="4000" dirty="0"/>
            </a:br>
            <a:endParaRPr lang="en-US" sz="4000" dirty="0"/>
          </a:p>
        </p:txBody>
      </p:sp>
      <p:sp>
        <p:nvSpPr>
          <p:cNvPr id="3" name="Text Placeholder 2">
            <a:extLst>
              <a:ext uri="{FF2B5EF4-FFF2-40B4-BE49-F238E27FC236}">
                <a16:creationId xmlns:a16="http://schemas.microsoft.com/office/drawing/2014/main" id="{5918286B-E545-4087-9E14-0C5ECBC7324B}"/>
              </a:ext>
            </a:extLst>
          </p:cNvPr>
          <p:cNvSpPr>
            <a:spLocks noGrp="1"/>
          </p:cNvSpPr>
          <p:nvPr>
            <p:ph type="body" idx="4294967295"/>
          </p:nvPr>
        </p:nvSpPr>
        <p:spPr>
          <a:xfrm>
            <a:off x="0" y="5256213"/>
            <a:ext cx="12192000" cy="1066800"/>
          </a:xfrm>
        </p:spPr>
        <p:txBody>
          <a:bodyPr>
            <a:noAutofit/>
          </a:bodyPr>
          <a:lstStyle/>
          <a:p>
            <a:pPr marL="0" indent="0" algn="ctr">
              <a:buNone/>
            </a:pPr>
            <a:r>
              <a:rPr lang="en-US" sz="9600" b="1" spc="50" dirty="0">
                <a:ln w="0"/>
                <a:solidFill>
                  <a:schemeClr val="bg1"/>
                </a:solidFill>
                <a:effectLst>
                  <a:innerShdw blurRad="63500" dist="50800" dir="13500000">
                    <a:srgbClr val="000000">
                      <a:alpha val="50000"/>
                    </a:srgbClr>
                  </a:innerShdw>
                </a:effectLst>
              </a:rPr>
              <a:t>Principle #2</a:t>
            </a:r>
          </a:p>
        </p:txBody>
      </p:sp>
    </p:spTree>
    <p:extLst>
      <p:ext uri="{BB962C8B-B14F-4D97-AF65-F5344CB8AC3E}">
        <p14:creationId xmlns:p14="http://schemas.microsoft.com/office/powerpoint/2010/main" val="370057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370547-9EF6-45BB-AF16-A576C1A674D2}"/>
              </a:ext>
            </a:extLst>
          </p:cNvPr>
          <p:cNvPicPr>
            <a:picLocks noChangeAspect="1"/>
          </p:cNvPicPr>
          <p:nvPr/>
        </p:nvPicPr>
        <p:blipFill>
          <a:blip r:embed="rId3"/>
          <a:stretch>
            <a:fillRect/>
          </a:stretch>
        </p:blipFill>
        <p:spPr>
          <a:xfrm>
            <a:off x="-76691" y="397113"/>
            <a:ext cx="12192000" cy="4892066"/>
          </a:xfrm>
          <a:prstGeom prst="rect">
            <a:avLst/>
          </a:prstGeom>
        </p:spPr>
      </p:pic>
      <p:sp>
        <p:nvSpPr>
          <p:cNvPr id="2" name="Rectangle 1">
            <a:extLst>
              <a:ext uri="{FF2B5EF4-FFF2-40B4-BE49-F238E27FC236}">
                <a16:creationId xmlns:a16="http://schemas.microsoft.com/office/drawing/2014/main" id="{A44767C1-1EA4-4282-A5BA-DF4F2BED5855}"/>
              </a:ext>
            </a:extLst>
          </p:cNvPr>
          <p:cNvSpPr/>
          <p:nvPr/>
        </p:nvSpPr>
        <p:spPr>
          <a:xfrm>
            <a:off x="1722612" y="1946787"/>
            <a:ext cx="377558" cy="176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01DB72A-7074-43B3-AE4C-56C3C04AE37D}"/>
              </a:ext>
            </a:extLst>
          </p:cNvPr>
          <p:cNvSpPr/>
          <p:nvPr/>
        </p:nvSpPr>
        <p:spPr>
          <a:xfrm>
            <a:off x="1586494" y="1881388"/>
            <a:ext cx="649793" cy="307777"/>
          </a:xfrm>
          <a:prstGeom prst="rect">
            <a:avLst/>
          </a:prstGeom>
          <a:noFill/>
        </p:spPr>
        <p:txBody>
          <a:bodyPr wrap="square" lIns="91440" tIns="45720" rIns="91440" bIns="45720">
            <a:spAutoFit/>
          </a:bodyPr>
          <a:lstStyle/>
          <a:p>
            <a:pPr algn="ctr"/>
            <a:r>
              <a:rPr lang="en-US" sz="1400" dirty="0">
                <a:ln w="0"/>
                <a:solidFill>
                  <a:srgbClr val="000000"/>
                </a:solidFill>
              </a:rPr>
              <a:t>what</a:t>
            </a:r>
            <a:endParaRPr lang="en-US" sz="1400" b="0" cap="none" spc="0" dirty="0">
              <a:ln w="0"/>
              <a:solidFill>
                <a:srgbClr val="000000"/>
              </a:solidFill>
            </a:endParaRPr>
          </a:p>
        </p:txBody>
      </p:sp>
    </p:spTree>
    <p:extLst>
      <p:ext uri="{BB962C8B-B14F-4D97-AF65-F5344CB8AC3E}">
        <p14:creationId xmlns:p14="http://schemas.microsoft.com/office/powerpoint/2010/main" val="285801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3">
            <a:extLst>
              <a:ext uri="{FF2B5EF4-FFF2-40B4-BE49-F238E27FC236}">
                <a16:creationId xmlns:a16="http://schemas.microsoft.com/office/drawing/2014/main" id="{22DDEDE2-6959-41C7-8C32-56364FAE77B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779" y="83541"/>
            <a:ext cx="8792615" cy="6584730"/>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a:sp3d>
        </p:spPr>
      </p:pic>
      <p:sp>
        <p:nvSpPr>
          <p:cNvPr id="2" name="Title 1">
            <a:extLst>
              <a:ext uri="{FF2B5EF4-FFF2-40B4-BE49-F238E27FC236}">
                <a16:creationId xmlns:a16="http://schemas.microsoft.com/office/drawing/2014/main" id="{1E921D2B-247F-4EC2-9851-75BBADF6066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AB3E7288-E88F-4395-A3B3-AB7BC4961E0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5559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6691DD-0EAF-4752-BEF3-4F3A22D6D1BC}"/>
              </a:ext>
            </a:extLst>
          </p:cNvPr>
          <p:cNvPicPr>
            <a:picLocks noChangeAspect="1"/>
          </p:cNvPicPr>
          <p:nvPr/>
        </p:nvPicPr>
        <p:blipFill>
          <a:blip r:embed="rId3"/>
          <a:stretch>
            <a:fillRect/>
          </a:stretch>
        </p:blipFill>
        <p:spPr>
          <a:xfrm>
            <a:off x="0" y="5018965"/>
            <a:ext cx="12263511" cy="1839035"/>
          </a:xfrm>
          <a:prstGeom prst="rect">
            <a:avLst/>
          </a:prstGeom>
        </p:spPr>
      </p:pic>
      <p:sp>
        <p:nvSpPr>
          <p:cNvPr id="2" name="Title 1">
            <a:extLst>
              <a:ext uri="{FF2B5EF4-FFF2-40B4-BE49-F238E27FC236}">
                <a16:creationId xmlns:a16="http://schemas.microsoft.com/office/drawing/2014/main" id="{1BA1C43B-7592-49FB-ACF6-8C49DA5A69CC}"/>
              </a:ext>
            </a:extLst>
          </p:cNvPr>
          <p:cNvSpPr>
            <a:spLocks noGrp="1"/>
          </p:cNvSpPr>
          <p:nvPr>
            <p:ph type="title" idx="4294967295"/>
          </p:nvPr>
        </p:nvSpPr>
        <p:spPr>
          <a:xfrm>
            <a:off x="433460" y="1510798"/>
            <a:ext cx="11445875" cy="4418012"/>
          </a:xfrm>
        </p:spPr>
        <p:txBody>
          <a:bodyPr>
            <a:normAutofit fontScale="90000"/>
          </a:bodyPr>
          <a:lstStyle/>
          <a:p>
            <a:pPr marL="12700" algn="ctr">
              <a:lnSpc>
                <a:spcPct val="100000"/>
              </a:lnSpc>
              <a:spcBef>
                <a:spcPts val="1655"/>
              </a:spcBef>
              <a:buClr>
                <a:srgbClr val="9BAFB5"/>
              </a:buClr>
              <a:tabLst>
                <a:tab pos="335915" algn="l"/>
                <a:tab pos="336550" algn="l"/>
              </a:tabLst>
            </a:pPr>
            <a:r>
              <a:rPr lang="en-US" sz="6000" spc="-5" dirty="0">
                <a:solidFill>
                  <a:srgbClr val="009999"/>
                </a:solidFill>
                <a:latin typeface="+mn-lt"/>
                <a:cs typeface="Gill Sans MT"/>
              </a:rPr>
              <a:t>Human </a:t>
            </a:r>
            <a:r>
              <a:rPr lang="en-US" sz="6000" spc="-15" dirty="0">
                <a:solidFill>
                  <a:srgbClr val="009999"/>
                </a:solidFill>
                <a:latin typeface="+mn-lt"/>
                <a:cs typeface="Gill Sans MT"/>
              </a:rPr>
              <a:t>behavior </a:t>
            </a:r>
            <a:r>
              <a:rPr lang="en-US" sz="6000" spc="-5" dirty="0">
                <a:solidFill>
                  <a:srgbClr val="009999"/>
                </a:solidFill>
                <a:latin typeface="+mn-lt"/>
                <a:cs typeface="Gill Sans MT"/>
              </a:rPr>
              <a:t>is</a:t>
            </a:r>
            <a:r>
              <a:rPr lang="en-US" sz="6000" spc="-10" dirty="0">
                <a:solidFill>
                  <a:srgbClr val="009999"/>
                </a:solidFill>
                <a:latin typeface="+mn-lt"/>
                <a:cs typeface="Gill Sans MT"/>
              </a:rPr>
              <a:t> </a:t>
            </a:r>
            <a:r>
              <a:rPr lang="en-US" sz="6000" b="1" i="1" spc="-5" dirty="0">
                <a:solidFill>
                  <a:srgbClr val="009999"/>
                </a:solidFill>
                <a:latin typeface="+mn-lt"/>
                <a:cs typeface="Gill Sans MT"/>
              </a:rPr>
              <a:t>changeable.</a:t>
            </a:r>
            <a:br>
              <a:rPr lang="en-US" sz="6000" dirty="0">
                <a:latin typeface="+mn-lt"/>
                <a:cs typeface="Gill Sans MT"/>
              </a:rPr>
            </a:br>
            <a:r>
              <a:rPr lang="en-US" sz="6000" dirty="0">
                <a:solidFill>
                  <a:srgbClr val="212121"/>
                </a:solidFill>
                <a:latin typeface="+mn-lt"/>
                <a:cs typeface="Gill Sans MT"/>
              </a:rPr>
              <a:t>Understanding the </a:t>
            </a:r>
            <a:r>
              <a:rPr lang="en-US" sz="6000" spc="-5" dirty="0">
                <a:solidFill>
                  <a:srgbClr val="212121"/>
                </a:solidFill>
                <a:latin typeface="+mn-lt"/>
                <a:cs typeface="Gill Sans MT"/>
              </a:rPr>
              <a:t>predictors, </a:t>
            </a:r>
            <a:r>
              <a:rPr lang="en-US" sz="6000" dirty="0">
                <a:solidFill>
                  <a:srgbClr val="212121"/>
                </a:solidFill>
                <a:latin typeface="+mn-lt"/>
                <a:cs typeface="Gill Sans MT"/>
              </a:rPr>
              <a:t>consequences and function </a:t>
            </a:r>
            <a:r>
              <a:rPr lang="en-US" sz="6000" spc="-5" dirty="0">
                <a:solidFill>
                  <a:srgbClr val="212121"/>
                </a:solidFill>
                <a:latin typeface="+mn-lt"/>
                <a:cs typeface="Gill Sans MT"/>
              </a:rPr>
              <a:t>of </a:t>
            </a:r>
            <a:r>
              <a:rPr lang="en-US" sz="6000" spc="-15" dirty="0">
                <a:solidFill>
                  <a:srgbClr val="212121"/>
                </a:solidFill>
                <a:latin typeface="+mn-lt"/>
                <a:cs typeface="Gill Sans MT"/>
              </a:rPr>
              <a:t>problem</a:t>
            </a:r>
            <a:r>
              <a:rPr lang="en-US" sz="6000" spc="-445" dirty="0">
                <a:solidFill>
                  <a:srgbClr val="212121"/>
                </a:solidFill>
                <a:latin typeface="+mn-lt"/>
                <a:cs typeface="Gill Sans MT"/>
              </a:rPr>
              <a:t> </a:t>
            </a:r>
            <a:r>
              <a:rPr lang="en-US" sz="6000" spc="-15" dirty="0">
                <a:solidFill>
                  <a:srgbClr val="212121"/>
                </a:solidFill>
                <a:latin typeface="+mn-lt"/>
                <a:cs typeface="Gill Sans MT"/>
              </a:rPr>
              <a:t>behavior  </a:t>
            </a:r>
            <a:r>
              <a:rPr lang="en-US" sz="6000" spc="-5" dirty="0">
                <a:solidFill>
                  <a:srgbClr val="212121"/>
                </a:solidFill>
                <a:latin typeface="+mn-lt"/>
                <a:cs typeface="Gill Sans MT"/>
              </a:rPr>
              <a:t>is </a:t>
            </a:r>
            <a:r>
              <a:rPr lang="en-US" sz="6000" spc="-40" dirty="0">
                <a:solidFill>
                  <a:srgbClr val="212121"/>
                </a:solidFill>
                <a:latin typeface="+mn-lt"/>
                <a:cs typeface="Gill Sans MT"/>
              </a:rPr>
              <a:t>key </a:t>
            </a:r>
            <a:r>
              <a:rPr lang="en-US" sz="6000" spc="-15" dirty="0">
                <a:solidFill>
                  <a:srgbClr val="212121"/>
                </a:solidFill>
                <a:latin typeface="+mn-lt"/>
                <a:cs typeface="Gill Sans MT"/>
              </a:rPr>
              <a:t>for </a:t>
            </a:r>
            <a:r>
              <a:rPr lang="en-US" sz="6000" dirty="0">
                <a:solidFill>
                  <a:srgbClr val="212121"/>
                </a:solidFill>
                <a:latin typeface="+mn-lt"/>
                <a:cs typeface="Gill Sans MT"/>
              </a:rPr>
              <a:t>designing </a:t>
            </a:r>
            <a:r>
              <a:rPr lang="en-US" sz="6000" spc="-10" dirty="0">
                <a:solidFill>
                  <a:srgbClr val="212121"/>
                </a:solidFill>
                <a:latin typeface="+mn-lt"/>
                <a:cs typeface="Gill Sans MT"/>
              </a:rPr>
              <a:t>effective</a:t>
            </a:r>
            <a:r>
              <a:rPr lang="en-US" sz="6000" spc="-35" dirty="0">
                <a:solidFill>
                  <a:srgbClr val="212121"/>
                </a:solidFill>
                <a:latin typeface="+mn-lt"/>
                <a:cs typeface="Gill Sans MT"/>
              </a:rPr>
              <a:t> </a:t>
            </a:r>
            <a:r>
              <a:rPr lang="en-US" sz="6000" dirty="0">
                <a:solidFill>
                  <a:srgbClr val="212121"/>
                </a:solidFill>
                <a:latin typeface="+mn-lt"/>
                <a:cs typeface="Gill Sans MT"/>
              </a:rPr>
              <a:t>interventions.</a:t>
            </a:r>
            <a:br>
              <a:rPr lang="en-US" sz="4000" dirty="0">
                <a:latin typeface="+mn-lt"/>
                <a:cs typeface="Gill Sans MT"/>
              </a:rPr>
            </a:br>
            <a:br>
              <a:rPr lang="en-US" sz="4000" dirty="0">
                <a:latin typeface="Gill Sans MT"/>
                <a:cs typeface="Gill Sans MT"/>
              </a:rPr>
            </a:br>
            <a:br>
              <a:rPr lang="en-US" sz="4000" dirty="0"/>
            </a:br>
            <a:endParaRPr lang="en-US" sz="4000" dirty="0"/>
          </a:p>
        </p:txBody>
      </p:sp>
      <p:sp>
        <p:nvSpPr>
          <p:cNvPr id="3" name="Text Placeholder 2">
            <a:extLst>
              <a:ext uri="{FF2B5EF4-FFF2-40B4-BE49-F238E27FC236}">
                <a16:creationId xmlns:a16="http://schemas.microsoft.com/office/drawing/2014/main" id="{5918286B-E545-4087-9E14-0C5ECBC7324B}"/>
              </a:ext>
            </a:extLst>
          </p:cNvPr>
          <p:cNvSpPr>
            <a:spLocks noGrp="1"/>
          </p:cNvSpPr>
          <p:nvPr>
            <p:ph type="body" idx="4294967295"/>
          </p:nvPr>
        </p:nvSpPr>
        <p:spPr>
          <a:xfrm>
            <a:off x="0" y="5256213"/>
            <a:ext cx="12192000" cy="1066800"/>
          </a:xfrm>
        </p:spPr>
        <p:txBody>
          <a:bodyPr>
            <a:noAutofit/>
          </a:bodyPr>
          <a:lstStyle/>
          <a:p>
            <a:pPr marL="0" indent="0" algn="ctr">
              <a:buNone/>
            </a:pPr>
            <a:r>
              <a:rPr lang="en-US" sz="9600" b="1" spc="50" dirty="0">
                <a:ln w="0"/>
                <a:solidFill>
                  <a:schemeClr val="bg1"/>
                </a:solidFill>
                <a:effectLst>
                  <a:innerShdw blurRad="63500" dist="50800" dir="13500000">
                    <a:srgbClr val="000000">
                      <a:alpha val="50000"/>
                    </a:srgbClr>
                  </a:innerShdw>
                </a:effectLst>
              </a:rPr>
              <a:t>Principle #3</a:t>
            </a:r>
          </a:p>
        </p:txBody>
      </p:sp>
    </p:spTree>
    <p:extLst>
      <p:ext uri="{BB962C8B-B14F-4D97-AF65-F5344CB8AC3E}">
        <p14:creationId xmlns:p14="http://schemas.microsoft.com/office/powerpoint/2010/main" val="355669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18EA4-7926-4A3F-8A70-B2DC5F8D33BC}"/>
              </a:ext>
            </a:extLst>
          </p:cNvPr>
          <p:cNvPicPr>
            <a:picLocks noChangeAspect="1"/>
          </p:cNvPicPr>
          <p:nvPr/>
        </p:nvPicPr>
        <p:blipFill>
          <a:blip r:embed="rId2"/>
          <a:stretch>
            <a:fillRect/>
          </a:stretch>
        </p:blipFill>
        <p:spPr>
          <a:xfrm>
            <a:off x="1392507" y="-80856"/>
            <a:ext cx="9406986" cy="6858000"/>
          </a:xfrm>
          <a:prstGeom prst="rect">
            <a:avLst/>
          </a:prstGeom>
        </p:spPr>
      </p:pic>
      <p:sp>
        <p:nvSpPr>
          <p:cNvPr id="4" name="Rectangle 3">
            <a:extLst>
              <a:ext uri="{FF2B5EF4-FFF2-40B4-BE49-F238E27FC236}">
                <a16:creationId xmlns:a16="http://schemas.microsoft.com/office/drawing/2014/main" id="{AC6C8A09-C73A-49BB-B8C1-546D7A08BE2F}"/>
              </a:ext>
            </a:extLst>
          </p:cNvPr>
          <p:cNvSpPr/>
          <p:nvPr/>
        </p:nvSpPr>
        <p:spPr>
          <a:xfrm>
            <a:off x="2707804" y="1020588"/>
            <a:ext cx="289068" cy="171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BC578D-FBB6-487F-8BF4-C362C4695AE8}"/>
              </a:ext>
            </a:extLst>
          </p:cNvPr>
          <p:cNvSpPr/>
          <p:nvPr/>
        </p:nvSpPr>
        <p:spPr>
          <a:xfrm>
            <a:off x="2527441" y="983018"/>
            <a:ext cx="649793" cy="246221"/>
          </a:xfrm>
          <a:prstGeom prst="rect">
            <a:avLst/>
          </a:prstGeom>
          <a:noFill/>
        </p:spPr>
        <p:txBody>
          <a:bodyPr wrap="square" lIns="91440" tIns="45720" rIns="91440" bIns="45720">
            <a:spAutoFit/>
          </a:bodyPr>
          <a:lstStyle/>
          <a:p>
            <a:pPr algn="ctr"/>
            <a:r>
              <a:rPr lang="en-US" sz="1000" dirty="0">
                <a:ln w="0"/>
                <a:solidFill>
                  <a:srgbClr val="000000"/>
                </a:solidFill>
              </a:rPr>
              <a:t>what</a:t>
            </a:r>
            <a:endParaRPr lang="en-US" sz="1000" b="0" cap="none" spc="0" dirty="0">
              <a:ln w="0"/>
              <a:solidFill>
                <a:srgbClr val="000000"/>
              </a:solidFill>
            </a:endParaRPr>
          </a:p>
        </p:txBody>
      </p:sp>
    </p:spTree>
    <p:extLst>
      <p:ext uri="{BB962C8B-B14F-4D97-AF65-F5344CB8AC3E}">
        <p14:creationId xmlns:p14="http://schemas.microsoft.com/office/powerpoint/2010/main" val="415169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BE14548C-8A2F-4699-BE3D-EA692397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12" y="-284911"/>
            <a:ext cx="7139354" cy="6951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D944191-0516-4AB6-9CB2-11EA1BF5A5C3}"/>
              </a:ext>
            </a:extLst>
          </p:cNvPr>
          <p:cNvSpPr/>
          <p:nvPr/>
        </p:nvSpPr>
        <p:spPr>
          <a:xfrm>
            <a:off x="1732827" y="2675779"/>
            <a:ext cx="3541354" cy="1938992"/>
          </a:xfrm>
          <a:prstGeom prst="rect">
            <a:avLst/>
          </a:prstGeom>
          <a:noFill/>
        </p:spPr>
        <p:txBody>
          <a:bodyPr wrap="none" lIns="91440" tIns="45720" rIns="91440" bIns="45720">
            <a:spAutoFit/>
          </a:bodyPr>
          <a:lstStyle/>
          <a:p>
            <a:pPr algn="ctr"/>
            <a:r>
              <a:rPr lang="en-US" sz="4000" b="1" dirty="0">
                <a:ln w="0"/>
                <a:effectLst>
                  <a:outerShdw blurRad="38100" dist="19050" dir="2700000" algn="tl" rotWithShape="0">
                    <a:schemeClr val="dk1">
                      <a:alpha val="40000"/>
                    </a:schemeClr>
                  </a:outerShdw>
                </a:effectLst>
              </a:rPr>
              <a:t>This morning, </a:t>
            </a:r>
          </a:p>
          <a:p>
            <a:pPr algn="ctr"/>
            <a:r>
              <a:rPr lang="en-US" sz="4000" b="1" dirty="0">
                <a:ln w="0"/>
                <a:effectLst>
                  <a:outerShdw blurRad="38100" dist="19050" dir="2700000" algn="tl" rotWithShape="0">
                    <a:schemeClr val="dk1">
                      <a:alpha val="40000"/>
                    </a:schemeClr>
                  </a:outerShdw>
                </a:effectLst>
              </a:rPr>
              <a:t>I am feeling </a:t>
            </a:r>
          </a:p>
          <a:p>
            <a:pPr algn="ctr"/>
            <a:r>
              <a:rPr lang="en-US" sz="4000" b="1" dirty="0">
                <a:ln w="0"/>
                <a:effectLst>
                  <a:outerShdw blurRad="38100" dist="19050" dir="2700000" algn="tl" rotWithShape="0">
                    <a:schemeClr val="dk1">
                      <a:alpha val="40000"/>
                    </a:schemeClr>
                  </a:outerShdw>
                </a:effectLst>
              </a:rPr>
              <a:t>most like…</a:t>
            </a:r>
            <a:endParaRPr lang="en-US" sz="4000" b="1" cap="none" spc="0" dirty="0">
              <a:ln w="0"/>
              <a:solidFill>
                <a:schemeClr val="tx1"/>
              </a:solidFill>
              <a:effectLst>
                <a:outerShdw blurRad="38100" dist="19050" dir="2700000" algn="tl" rotWithShape="0">
                  <a:schemeClr val="dk1">
                    <a:alpha val="40000"/>
                  </a:schemeClr>
                </a:outerShdw>
              </a:effectLst>
            </a:endParaRPr>
          </a:p>
        </p:txBody>
      </p:sp>
      <p:pic>
        <p:nvPicPr>
          <p:cNvPr id="2052" name="Picture 4" descr="Image result for Avengers">
            <a:extLst>
              <a:ext uri="{FF2B5EF4-FFF2-40B4-BE49-F238E27FC236}">
                <a16:creationId xmlns:a16="http://schemas.microsoft.com/office/drawing/2014/main" id="{F1CBBD48-8A61-4912-A1AA-E59AFE317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739" y="0"/>
            <a:ext cx="5606261" cy="760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42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1)">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66102" y="511873"/>
            <a:ext cx="11059795" cy="5429692"/>
          </a:xfrm>
          <a:prstGeom prst="rect">
            <a:avLst/>
          </a:prstGeom>
        </p:spPr>
        <p:txBody>
          <a:bodyPr vert="horz" wrap="square" lIns="0" tIns="12700" rIns="0" bIns="0" rtlCol="0">
            <a:spAutoFit/>
          </a:bodyPr>
          <a:lstStyle/>
          <a:p>
            <a:pPr marL="12700" marR="5080" indent="-635" algn="ctr">
              <a:lnSpc>
                <a:spcPct val="100000"/>
              </a:lnSpc>
              <a:spcBef>
                <a:spcPts val="100"/>
              </a:spcBef>
            </a:pPr>
            <a:r>
              <a:rPr sz="4400" i="1" spc="-5" dirty="0">
                <a:cs typeface="Arial"/>
              </a:rPr>
              <a:t>“</a:t>
            </a:r>
            <a:r>
              <a:rPr sz="4400" i="1" spc="-5" dirty="0">
                <a:cs typeface="Gill Sans MT"/>
              </a:rPr>
              <a:t>Unfortunately, most of the </a:t>
            </a:r>
            <a:r>
              <a:rPr sz="4400" i="1" spc="-10" dirty="0">
                <a:cs typeface="Gill Sans MT"/>
              </a:rPr>
              <a:t>practical </a:t>
            </a:r>
            <a:r>
              <a:rPr sz="4400" i="1" dirty="0">
                <a:cs typeface="Gill Sans MT"/>
              </a:rPr>
              <a:t>techniques </a:t>
            </a:r>
            <a:r>
              <a:rPr sz="4400" i="1" spc="-5" dirty="0">
                <a:cs typeface="Gill Sans MT"/>
              </a:rPr>
              <a:t>used </a:t>
            </a:r>
            <a:r>
              <a:rPr sz="4400" i="1" spc="-25" dirty="0">
                <a:cs typeface="Gill Sans MT"/>
              </a:rPr>
              <a:t>by </a:t>
            </a:r>
            <a:r>
              <a:rPr sz="4400" i="1" spc="10" dirty="0">
                <a:cs typeface="Gill Sans MT"/>
              </a:rPr>
              <a:t>teachers </a:t>
            </a:r>
            <a:r>
              <a:rPr sz="4400" i="1" spc="-5" dirty="0">
                <a:cs typeface="Gill Sans MT"/>
              </a:rPr>
              <a:t>to  </a:t>
            </a:r>
            <a:r>
              <a:rPr sz="4400" i="1" spc="-10" dirty="0">
                <a:cs typeface="Gill Sans MT"/>
              </a:rPr>
              <a:t>respond </a:t>
            </a:r>
            <a:r>
              <a:rPr sz="4400" i="1" spc="-5" dirty="0">
                <a:cs typeface="Gill Sans MT"/>
              </a:rPr>
              <a:t>to acting-out </a:t>
            </a:r>
            <a:r>
              <a:rPr lang="en-US" sz="4400" i="1" dirty="0">
                <a:cs typeface="Gill Sans MT"/>
              </a:rPr>
              <a:t>youth</a:t>
            </a:r>
            <a:r>
              <a:rPr sz="4400" i="1" dirty="0">
                <a:cs typeface="Gill Sans MT"/>
              </a:rPr>
              <a:t> </a:t>
            </a:r>
            <a:r>
              <a:rPr sz="4400" i="1" spc="-15" dirty="0">
                <a:cs typeface="Gill Sans MT"/>
              </a:rPr>
              <a:t>are </a:t>
            </a:r>
            <a:r>
              <a:rPr sz="4400" i="1" spc="-5" dirty="0">
                <a:cs typeface="Gill Sans MT"/>
              </a:rPr>
              <a:t>only of limited </a:t>
            </a:r>
            <a:r>
              <a:rPr sz="4400" i="1" spc="-10" dirty="0">
                <a:cs typeface="Gill Sans MT"/>
              </a:rPr>
              <a:t>effectiveness </a:t>
            </a:r>
            <a:r>
              <a:rPr sz="4400" i="1" spc="-5" dirty="0">
                <a:cs typeface="Gill Sans MT"/>
              </a:rPr>
              <a:t>and  </a:t>
            </a:r>
            <a:r>
              <a:rPr sz="4400" i="1" spc="15" dirty="0">
                <a:cs typeface="Gill Sans MT"/>
              </a:rPr>
              <a:t>some,</a:t>
            </a:r>
            <a:r>
              <a:rPr sz="4400" i="1" spc="-340" dirty="0">
                <a:cs typeface="Gill Sans MT"/>
              </a:rPr>
              <a:t> </a:t>
            </a:r>
            <a:r>
              <a:rPr sz="4400" i="1" spc="10" dirty="0">
                <a:cs typeface="Gill Sans MT"/>
              </a:rPr>
              <a:t>such </a:t>
            </a:r>
            <a:r>
              <a:rPr sz="4400" i="1" spc="-5" dirty="0">
                <a:cs typeface="Gill Sans MT"/>
              </a:rPr>
              <a:t>as</a:t>
            </a:r>
            <a:r>
              <a:rPr sz="4400" i="1" spc="-10" dirty="0">
                <a:cs typeface="Gill Sans MT"/>
              </a:rPr>
              <a:t> </a:t>
            </a:r>
            <a:r>
              <a:rPr sz="4400" i="1" spc="5" dirty="0">
                <a:cs typeface="Gill Sans MT"/>
              </a:rPr>
              <a:t>reprimands,</a:t>
            </a:r>
            <a:r>
              <a:rPr sz="4400" i="1" spc="-320" dirty="0">
                <a:cs typeface="Gill Sans MT"/>
              </a:rPr>
              <a:t> </a:t>
            </a:r>
            <a:r>
              <a:rPr sz="4400" i="1" spc="-5" dirty="0">
                <a:cs typeface="Gill Sans MT"/>
              </a:rPr>
              <a:t>arguing,</a:t>
            </a:r>
            <a:r>
              <a:rPr sz="4400" i="1" spc="-315" dirty="0">
                <a:cs typeface="Gill Sans MT"/>
              </a:rPr>
              <a:t> </a:t>
            </a:r>
            <a:r>
              <a:rPr sz="4400" i="1" spc="-5" dirty="0">
                <a:cs typeface="Gill Sans MT"/>
              </a:rPr>
              <a:t>and</a:t>
            </a:r>
            <a:r>
              <a:rPr sz="4400" i="1" spc="10" dirty="0">
                <a:cs typeface="Gill Sans MT"/>
              </a:rPr>
              <a:t> </a:t>
            </a:r>
            <a:r>
              <a:rPr sz="4400" i="1" spc="-5" dirty="0">
                <a:cs typeface="Gill Sans MT"/>
              </a:rPr>
              <a:t>escalated</a:t>
            </a:r>
            <a:r>
              <a:rPr sz="4400" i="1" spc="20" dirty="0">
                <a:cs typeface="Gill Sans MT"/>
              </a:rPr>
              <a:t> </a:t>
            </a:r>
            <a:r>
              <a:rPr sz="4400" i="1" spc="-5" dirty="0">
                <a:cs typeface="Gill Sans MT"/>
              </a:rPr>
              <a:t>hostile</a:t>
            </a:r>
            <a:r>
              <a:rPr sz="4400" i="1" dirty="0">
                <a:cs typeface="Gill Sans MT"/>
              </a:rPr>
              <a:t> </a:t>
            </a:r>
            <a:r>
              <a:rPr sz="4400" i="1" spc="-5" dirty="0">
                <a:cs typeface="Gill Sans MT"/>
              </a:rPr>
              <a:t>interactions,  </a:t>
            </a:r>
            <a:r>
              <a:rPr sz="4400" i="1" dirty="0">
                <a:cs typeface="Gill Sans MT"/>
              </a:rPr>
              <a:t>can </a:t>
            </a:r>
            <a:r>
              <a:rPr sz="4400" i="1" spc="-5" dirty="0">
                <a:cs typeface="Gill Sans MT"/>
              </a:rPr>
              <a:t>actually </a:t>
            </a:r>
            <a:r>
              <a:rPr sz="4400" i="1" spc="-10" dirty="0">
                <a:cs typeface="Gill Sans MT"/>
              </a:rPr>
              <a:t>strengthen </a:t>
            </a:r>
            <a:r>
              <a:rPr sz="4400" i="1" spc="-5" dirty="0">
                <a:cs typeface="Gill Sans MT"/>
              </a:rPr>
              <a:t>the </a:t>
            </a:r>
            <a:r>
              <a:rPr sz="4400" i="1" dirty="0">
                <a:cs typeface="Gill Sans MT"/>
              </a:rPr>
              <a:t>behaviors </a:t>
            </a:r>
            <a:r>
              <a:rPr sz="4400" i="1" spc="-5" dirty="0">
                <a:cs typeface="Gill Sans MT"/>
              </a:rPr>
              <a:t>they </a:t>
            </a:r>
            <a:r>
              <a:rPr sz="4400" i="1" spc="-15" dirty="0">
                <a:cs typeface="Gill Sans MT"/>
              </a:rPr>
              <a:t>are </a:t>
            </a:r>
            <a:r>
              <a:rPr sz="4400" i="1" spc="-5" dirty="0">
                <a:cs typeface="Gill Sans MT"/>
              </a:rPr>
              <a:t>intended to </a:t>
            </a:r>
            <a:r>
              <a:rPr sz="4400" i="1" spc="-10" dirty="0">
                <a:cs typeface="Gill Sans MT"/>
              </a:rPr>
              <a:t>suppress </a:t>
            </a:r>
            <a:r>
              <a:rPr sz="4400" i="1" spc="-5" dirty="0">
                <a:cs typeface="Gill Sans MT"/>
              </a:rPr>
              <a:t>or  </a:t>
            </a:r>
            <a:r>
              <a:rPr sz="4400" i="1" spc="5" dirty="0">
                <a:cs typeface="Gill Sans MT"/>
              </a:rPr>
              <a:t>terminate.</a:t>
            </a:r>
            <a:r>
              <a:rPr sz="4400" i="1" spc="5" dirty="0">
                <a:cs typeface="Arial"/>
              </a:rPr>
              <a:t>”</a:t>
            </a:r>
            <a:endParaRPr sz="4400" dirty="0">
              <a:cs typeface="Arial"/>
            </a:endParaRPr>
          </a:p>
        </p:txBody>
      </p:sp>
      <p:sp>
        <p:nvSpPr>
          <p:cNvPr id="6" name="object 6"/>
          <p:cNvSpPr txBox="1"/>
          <p:nvPr/>
        </p:nvSpPr>
        <p:spPr>
          <a:xfrm>
            <a:off x="5301466" y="6304991"/>
            <a:ext cx="5981051" cy="269304"/>
          </a:xfrm>
          <a:prstGeom prst="rect">
            <a:avLst/>
          </a:prstGeom>
        </p:spPr>
        <p:txBody>
          <a:bodyPr vert="horz" wrap="square" lIns="0" tIns="12700" rIns="0" bIns="0" rtlCol="0">
            <a:spAutoFit/>
          </a:bodyPr>
          <a:lstStyle/>
          <a:p>
            <a:pPr marR="6350" algn="r">
              <a:lnSpc>
                <a:spcPts val="2000"/>
              </a:lnSpc>
              <a:spcBef>
                <a:spcPts val="100"/>
              </a:spcBef>
            </a:pPr>
            <a:r>
              <a:rPr sz="1800" spc="-5" dirty="0">
                <a:latin typeface="Gill Sans MT"/>
                <a:cs typeface="Gill Sans MT"/>
              </a:rPr>
              <a:t>Hill</a:t>
            </a:r>
            <a:r>
              <a:rPr sz="1800" spc="-390" dirty="0">
                <a:latin typeface="Gill Sans MT"/>
                <a:cs typeface="Gill Sans MT"/>
              </a:rPr>
              <a:t> </a:t>
            </a:r>
            <a:r>
              <a:rPr lang="en-US" sz="1800" spc="-390" dirty="0">
                <a:latin typeface="Gill Sans MT"/>
                <a:cs typeface="Gill Sans MT"/>
              </a:rPr>
              <a:t> </a:t>
            </a:r>
            <a:r>
              <a:rPr sz="1800" spc="-55" dirty="0">
                <a:latin typeface="Gill Sans MT"/>
                <a:cs typeface="Gill Sans MT"/>
              </a:rPr>
              <a:t>Walker, </a:t>
            </a:r>
            <a:r>
              <a:rPr sz="1800" i="1" spc="-5" dirty="0">
                <a:latin typeface="Gill Sans MT"/>
                <a:cs typeface="Gill Sans MT"/>
              </a:rPr>
              <a:t>The</a:t>
            </a:r>
            <a:r>
              <a:rPr sz="1800" i="1" spc="-145" dirty="0">
                <a:latin typeface="Gill Sans MT"/>
                <a:cs typeface="Gill Sans MT"/>
              </a:rPr>
              <a:t> </a:t>
            </a:r>
            <a:r>
              <a:rPr sz="1800" i="1" spc="-5" dirty="0">
                <a:latin typeface="Gill Sans MT"/>
                <a:cs typeface="Gill Sans MT"/>
              </a:rPr>
              <a:t>Acting-Out</a:t>
            </a:r>
            <a:r>
              <a:rPr sz="1800" i="1" spc="-10" dirty="0">
                <a:latin typeface="Gill Sans MT"/>
                <a:cs typeface="Gill Sans MT"/>
              </a:rPr>
              <a:t> </a:t>
            </a:r>
            <a:r>
              <a:rPr sz="1800" i="1" spc="-5" dirty="0">
                <a:latin typeface="Gill Sans MT"/>
                <a:cs typeface="Gill Sans MT"/>
              </a:rPr>
              <a:t>Child:</a:t>
            </a:r>
            <a:r>
              <a:rPr sz="1800" i="1" spc="-165" dirty="0">
                <a:latin typeface="Gill Sans MT"/>
                <a:cs typeface="Gill Sans MT"/>
              </a:rPr>
              <a:t> </a:t>
            </a:r>
            <a:r>
              <a:rPr sz="1800" i="1" spc="-5" dirty="0">
                <a:latin typeface="Gill Sans MT"/>
                <a:cs typeface="Gill Sans MT"/>
              </a:rPr>
              <a:t>Coping</a:t>
            </a:r>
            <a:r>
              <a:rPr sz="1800" i="1" spc="-265" dirty="0">
                <a:latin typeface="Gill Sans MT"/>
                <a:cs typeface="Gill Sans MT"/>
              </a:rPr>
              <a:t> </a:t>
            </a:r>
            <a:r>
              <a:rPr sz="1800" i="1" spc="-5" dirty="0">
                <a:latin typeface="Gill Sans MT"/>
                <a:cs typeface="Gill Sans MT"/>
              </a:rPr>
              <a:t>With </a:t>
            </a:r>
            <a:r>
              <a:rPr sz="1800" i="1" spc="-10" dirty="0">
                <a:latin typeface="Gill Sans MT"/>
                <a:cs typeface="Gill Sans MT"/>
              </a:rPr>
              <a:t>Classroom</a:t>
            </a:r>
            <a:r>
              <a:rPr sz="1800" i="1" spc="25" dirty="0">
                <a:latin typeface="Gill Sans MT"/>
                <a:cs typeface="Gill Sans MT"/>
              </a:rPr>
              <a:t> </a:t>
            </a:r>
            <a:r>
              <a:rPr sz="1800" i="1" spc="-5" dirty="0">
                <a:latin typeface="Gill Sans MT"/>
                <a:cs typeface="Gill Sans MT"/>
              </a:rPr>
              <a:t>Disruption</a:t>
            </a:r>
            <a:endParaRPr sz="1800" dirty="0">
              <a:latin typeface="Gill Sans MT"/>
              <a:cs typeface="Gill Sans M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D55B81-613D-430F-B096-9F5CD84875A2}"/>
              </a:ext>
            </a:extLst>
          </p:cNvPr>
          <p:cNvSpPr>
            <a:spLocks noGrp="1"/>
          </p:cNvSpPr>
          <p:nvPr>
            <p:ph type="title" idx="4294967295"/>
          </p:nvPr>
        </p:nvSpPr>
        <p:spPr>
          <a:xfrm>
            <a:off x="2133600" y="-122238"/>
            <a:ext cx="10058400" cy="1609726"/>
          </a:xfrm>
        </p:spPr>
        <p:txBody>
          <a:bodyPr/>
          <a:lstStyle/>
          <a:p>
            <a:r>
              <a:rPr lang="en-US" dirty="0"/>
              <a:t>Upstairs/Downstairs Brain</a:t>
            </a:r>
          </a:p>
        </p:txBody>
      </p:sp>
      <p:pic>
        <p:nvPicPr>
          <p:cNvPr id="13318" name="Picture 6" descr="Image result for upstairs downstairs brain image">
            <a:extLst>
              <a:ext uri="{FF2B5EF4-FFF2-40B4-BE49-F238E27FC236}">
                <a16:creationId xmlns:a16="http://schemas.microsoft.com/office/drawing/2014/main" id="{3573F7BB-7818-452A-9B1C-55649EF7A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43" y="0"/>
            <a:ext cx="12412243" cy="73727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FE5764D-36E9-40A6-B814-05A5C194DD81}"/>
              </a:ext>
            </a:extLst>
          </p:cNvPr>
          <p:cNvSpPr/>
          <p:nvPr/>
        </p:nvSpPr>
        <p:spPr>
          <a:xfrm>
            <a:off x="0" y="6380946"/>
            <a:ext cx="11269432" cy="954107"/>
          </a:xfrm>
          <a:prstGeom prst="rect">
            <a:avLst/>
          </a:prstGeom>
        </p:spPr>
        <p:txBody>
          <a:bodyPr wrap="none">
            <a:spAutoFit/>
          </a:bodyPr>
          <a:lstStyle/>
          <a:p>
            <a:r>
              <a:rPr lang="en-US" sz="2800" b="1"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PBISCalTAC.org -&gt; Resources -&gt; YouTube Channel -&gt; </a:t>
            </a:r>
            <a:r>
              <a:rPr lang="en-US" sz="2800" b="1" dirty="0">
                <a:solidFill>
                  <a:schemeClr val="bg1"/>
                </a:solidFill>
                <a:latin typeface="Century Gothic" panose="020B0502020202020204" pitchFamily="34" charset="0"/>
              </a:rPr>
              <a:t>PBIS in the </a:t>
            </a:r>
          </a:p>
          <a:p>
            <a:r>
              <a:rPr lang="en-US" sz="2800" b="1" dirty="0">
                <a:solidFill>
                  <a:schemeClr val="bg1"/>
                </a:solidFill>
                <a:latin typeface="Century Gothic" panose="020B0502020202020204" pitchFamily="34" charset="0"/>
              </a:rPr>
              <a:t>Classroom</a:t>
            </a:r>
            <a:endParaRPr 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A02BE5-C53E-45C4-9FFA-FDC3A123B001}"/>
              </a:ext>
            </a:extLst>
          </p:cNvPr>
          <p:cNvPicPr>
            <a:picLocks noChangeAspect="1"/>
          </p:cNvPicPr>
          <p:nvPr/>
        </p:nvPicPr>
        <p:blipFill>
          <a:blip r:embed="rId3"/>
          <a:stretch>
            <a:fillRect/>
          </a:stretch>
        </p:blipFill>
        <p:spPr>
          <a:xfrm>
            <a:off x="0" y="5018965"/>
            <a:ext cx="12263511" cy="1839035"/>
          </a:xfrm>
          <a:prstGeom prst="rect">
            <a:avLst/>
          </a:prstGeom>
        </p:spPr>
      </p:pic>
      <p:sp>
        <p:nvSpPr>
          <p:cNvPr id="3" name="object 3"/>
          <p:cNvSpPr txBox="1"/>
          <p:nvPr/>
        </p:nvSpPr>
        <p:spPr>
          <a:xfrm>
            <a:off x="321352" y="45861"/>
            <a:ext cx="5731388" cy="4208844"/>
          </a:xfrm>
          <a:prstGeom prst="rect">
            <a:avLst/>
          </a:prstGeom>
        </p:spPr>
        <p:txBody>
          <a:bodyPr vert="horz" wrap="square" lIns="0" tIns="12700" rIns="0" bIns="0" rtlCol="0">
            <a:spAutoFit/>
          </a:bodyPr>
          <a:lstStyle/>
          <a:p>
            <a:pPr marL="12700" marR="5080">
              <a:lnSpc>
                <a:spcPct val="100000"/>
              </a:lnSpc>
              <a:spcBef>
                <a:spcPts val="100"/>
              </a:spcBef>
              <a:buClr>
                <a:srgbClr val="9BAFB5"/>
              </a:buClr>
              <a:tabLst>
                <a:tab pos="241300" algn="l"/>
              </a:tabLst>
            </a:pPr>
            <a:r>
              <a:rPr sz="3200" spc="-5" dirty="0">
                <a:solidFill>
                  <a:srgbClr val="212121"/>
                </a:solidFill>
                <a:cs typeface="Calibri"/>
              </a:rPr>
              <a:t>Acting out </a:t>
            </a:r>
            <a:r>
              <a:rPr sz="3200" spc="-15" dirty="0">
                <a:solidFill>
                  <a:srgbClr val="212121"/>
                </a:solidFill>
                <a:cs typeface="Calibri"/>
              </a:rPr>
              <a:t>behavioral</a:t>
            </a:r>
            <a:r>
              <a:rPr sz="3200" spc="-105" dirty="0">
                <a:solidFill>
                  <a:srgbClr val="212121"/>
                </a:solidFill>
                <a:cs typeface="Calibri"/>
              </a:rPr>
              <a:t> </a:t>
            </a:r>
            <a:r>
              <a:rPr sz="3200" spc="-10" dirty="0">
                <a:solidFill>
                  <a:srgbClr val="212121"/>
                </a:solidFill>
                <a:cs typeface="Calibri"/>
              </a:rPr>
              <a:t>cycle  </a:t>
            </a:r>
            <a:r>
              <a:rPr sz="3200" dirty="0">
                <a:solidFill>
                  <a:srgbClr val="212121"/>
                </a:solidFill>
                <a:cs typeface="Calibri"/>
              </a:rPr>
              <a:t>is </a:t>
            </a:r>
            <a:r>
              <a:rPr sz="3200" spc="-10" dirty="0">
                <a:solidFill>
                  <a:srgbClr val="212121"/>
                </a:solidFill>
                <a:cs typeface="Calibri"/>
              </a:rPr>
              <a:t>defined </a:t>
            </a:r>
            <a:r>
              <a:rPr sz="3200" dirty="0">
                <a:solidFill>
                  <a:srgbClr val="212121"/>
                </a:solidFill>
                <a:cs typeface="Calibri"/>
              </a:rPr>
              <a:t>in </a:t>
            </a:r>
            <a:r>
              <a:rPr sz="3200" spc="-15" dirty="0">
                <a:solidFill>
                  <a:srgbClr val="212121"/>
                </a:solidFill>
                <a:cs typeface="Calibri"/>
              </a:rPr>
              <a:t>seven</a:t>
            </a:r>
            <a:r>
              <a:rPr sz="3200" spc="-80" dirty="0">
                <a:solidFill>
                  <a:srgbClr val="212121"/>
                </a:solidFill>
                <a:cs typeface="Calibri"/>
              </a:rPr>
              <a:t> </a:t>
            </a:r>
            <a:r>
              <a:rPr sz="3200" spc="-5" dirty="0">
                <a:solidFill>
                  <a:srgbClr val="212121"/>
                </a:solidFill>
                <a:cs typeface="Calibri"/>
              </a:rPr>
              <a:t>phases.</a:t>
            </a:r>
            <a:endParaRPr sz="3200" dirty="0">
              <a:cs typeface="Calibri"/>
            </a:endParaRPr>
          </a:p>
          <a:p>
            <a:pPr marL="12700" marR="494665">
              <a:lnSpc>
                <a:spcPct val="100000"/>
              </a:lnSpc>
              <a:spcBef>
                <a:spcPts val="994"/>
              </a:spcBef>
              <a:buClr>
                <a:srgbClr val="9BAFB5"/>
              </a:buClr>
              <a:tabLst>
                <a:tab pos="241300" algn="l"/>
              </a:tabLst>
            </a:pPr>
            <a:r>
              <a:rPr sz="3200" spc="-5" dirty="0">
                <a:solidFill>
                  <a:srgbClr val="212121"/>
                </a:solidFill>
                <a:cs typeface="Calibri"/>
              </a:rPr>
              <a:t>Specific </a:t>
            </a:r>
            <a:r>
              <a:rPr sz="3200" spc="-25" dirty="0">
                <a:solidFill>
                  <a:srgbClr val="212121"/>
                </a:solidFill>
                <a:cs typeface="Calibri"/>
              </a:rPr>
              <a:t>features </a:t>
            </a:r>
            <a:r>
              <a:rPr sz="3200" spc="-20" dirty="0">
                <a:solidFill>
                  <a:srgbClr val="212121"/>
                </a:solidFill>
                <a:cs typeface="Calibri"/>
              </a:rPr>
              <a:t>at </a:t>
            </a:r>
            <a:r>
              <a:rPr sz="3200" spc="-5" dirty="0">
                <a:solidFill>
                  <a:srgbClr val="212121"/>
                </a:solidFill>
                <a:cs typeface="Calibri"/>
              </a:rPr>
              <a:t>each  phase should allow </a:t>
            </a:r>
            <a:r>
              <a:rPr sz="3200" spc="-35" dirty="0">
                <a:solidFill>
                  <a:srgbClr val="212121"/>
                </a:solidFill>
                <a:cs typeface="Calibri"/>
              </a:rPr>
              <a:t>staff  </a:t>
            </a:r>
            <a:r>
              <a:rPr sz="3200" spc="-5" dirty="0">
                <a:solidFill>
                  <a:srgbClr val="212121"/>
                </a:solidFill>
                <a:cs typeface="Calibri"/>
              </a:rPr>
              <a:t>some </a:t>
            </a:r>
            <a:r>
              <a:rPr sz="3200" spc="-10" dirty="0">
                <a:solidFill>
                  <a:srgbClr val="212121"/>
                </a:solidFill>
                <a:cs typeface="Calibri"/>
              </a:rPr>
              <a:t>predictability </a:t>
            </a:r>
            <a:r>
              <a:rPr sz="3200" dirty="0">
                <a:solidFill>
                  <a:srgbClr val="212121"/>
                </a:solidFill>
                <a:cs typeface="Calibri"/>
              </a:rPr>
              <a:t>in  </a:t>
            </a:r>
            <a:r>
              <a:rPr sz="3200" spc="-5" dirty="0">
                <a:solidFill>
                  <a:srgbClr val="212121"/>
                </a:solidFill>
                <a:cs typeface="Calibri"/>
              </a:rPr>
              <a:t>planning </a:t>
            </a:r>
            <a:r>
              <a:rPr sz="3200" spc="-25" dirty="0">
                <a:solidFill>
                  <a:srgbClr val="212121"/>
                </a:solidFill>
                <a:cs typeface="Calibri"/>
              </a:rPr>
              <a:t>for</a:t>
            </a:r>
            <a:r>
              <a:rPr sz="3200" spc="-55" dirty="0">
                <a:solidFill>
                  <a:srgbClr val="212121"/>
                </a:solidFill>
                <a:cs typeface="Calibri"/>
              </a:rPr>
              <a:t> </a:t>
            </a:r>
            <a:r>
              <a:rPr sz="3200" spc="-15" dirty="0">
                <a:solidFill>
                  <a:srgbClr val="212121"/>
                </a:solidFill>
                <a:cs typeface="Calibri"/>
              </a:rPr>
              <a:t>students.</a:t>
            </a:r>
            <a:endParaRPr sz="3200" dirty="0">
              <a:cs typeface="Calibri"/>
            </a:endParaRPr>
          </a:p>
          <a:p>
            <a:pPr marL="12700" marR="32384">
              <a:lnSpc>
                <a:spcPct val="100000"/>
              </a:lnSpc>
              <a:spcBef>
                <a:spcPts val="994"/>
              </a:spcBef>
              <a:buClr>
                <a:srgbClr val="9BAFB5"/>
              </a:buClr>
              <a:tabLst>
                <a:tab pos="241300" algn="l"/>
              </a:tabLst>
            </a:pPr>
            <a:r>
              <a:rPr sz="3200" dirty="0">
                <a:solidFill>
                  <a:srgbClr val="212121"/>
                </a:solidFill>
                <a:cs typeface="Calibri"/>
              </a:rPr>
              <a:t>Our </a:t>
            </a:r>
            <a:r>
              <a:rPr sz="3200" u="heavy" spc="-10" dirty="0">
                <a:solidFill>
                  <a:srgbClr val="212121"/>
                </a:solidFill>
                <a:uFill>
                  <a:solidFill>
                    <a:srgbClr val="212121"/>
                  </a:solidFill>
                </a:uFill>
                <a:cs typeface="Calibri"/>
              </a:rPr>
              <a:t>goal</a:t>
            </a:r>
            <a:r>
              <a:rPr sz="3200" spc="-10" dirty="0">
                <a:solidFill>
                  <a:srgbClr val="212121"/>
                </a:solidFill>
                <a:cs typeface="Calibri"/>
              </a:rPr>
              <a:t> </a:t>
            </a:r>
            <a:r>
              <a:rPr sz="3200" dirty="0">
                <a:solidFill>
                  <a:srgbClr val="212121"/>
                </a:solidFill>
                <a:cs typeface="Calibri"/>
              </a:rPr>
              <a:t>is </a:t>
            </a:r>
            <a:r>
              <a:rPr sz="3200" spc="-25" dirty="0">
                <a:solidFill>
                  <a:srgbClr val="212121"/>
                </a:solidFill>
                <a:cs typeface="Calibri"/>
              </a:rPr>
              <a:t>to </a:t>
            </a:r>
            <a:r>
              <a:rPr sz="3200" spc="-15" dirty="0">
                <a:solidFill>
                  <a:srgbClr val="212121"/>
                </a:solidFill>
                <a:cs typeface="Calibri"/>
              </a:rPr>
              <a:t>interrupt </a:t>
            </a:r>
            <a:r>
              <a:rPr sz="3200" spc="-5" dirty="0">
                <a:solidFill>
                  <a:srgbClr val="212121"/>
                </a:solidFill>
                <a:cs typeface="Calibri"/>
              </a:rPr>
              <a:t>the  </a:t>
            </a:r>
            <a:r>
              <a:rPr sz="3200" spc="-25" dirty="0">
                <a:solidFill>
                  <a:srgbClr val="212121"/>
                </a:solidFill>
                <a:cs typeface="Calibri"/>
              </a:rPr>
              <a:t>student’s </a:t>
            </a:r>
            <a:r>
              <a:rPr sz="3200" spc="-10" dirty="0">
                <a:solidFill>
                  <a:srgbClr val="212121"/>
                </a:solidFill>
                <a:cs typeface="Calibri"/>
              </a:rPr>
              <a:t>cycle.</a:t>
            </a:r>
            <a:endParaRPr sz="3200" dirty="0">
              <a:cs typeface="Calibri"/>
            </a:endParaRPr>
          </a:p>
        </p:txBody>
      </p:sp>
      <p:sp>
        <p:nvSpPr>
          <p:cNvPr id="4" name="object 4"/>
          <p:cNvSpPr/>
          <p:nvPr/>
        </p:nvSpPr>
        <p:spPr>
          <a:xfrm>
            <a:off x="6330008" y="0"/>
            <a:ext cx="5861992" cy="4293755"/>
          </a:xfrm>
          <a:prstGeom prst="rect">
            <a:avLst/>
          </a:prstGeom>
          <a:blipFill>
            <a:blip r:embed="rId4" cstate="print"/>
            <a:stretch>
              <a:fillRect/>
            </a:stretch>
          </a:blipFill>
        </p:spPr>
        <p:txBody>
          <a:bodyPr wrap="square" lIns="0" tIns="0" rIns="0" bIns="0" rtlCol="0"/>
          <a:lstStyle/>
          <a:p>
            <a:endParaRPr/>
          </a:p>
        </p:txBody>
      </p:sp>
      <p:sp>
        <p:nvSpPr>
          <p:cNvPr id="6" name="Title 5">
            <a:extLst>
              <a:ext uri="{FF2B5EF4-FFF2-40B4-BE49-F238E27FC236}">
                <a16:creationId xmlns:a16="http://schemas.microsoft.com/office/drawing/2014/main" id="{64C954CF-B70E-4685-9616-22167B2C682C}"/>
              </a:ext>
            </a:extLst>
          </p:cNvPr>
          <p:cNvSpPr>
            <a:spLocks noGrp="1"/>
          </p:cNvSpPr>
          <p:nvPr>
            <p:ph type="title" idx="4294967295"/>
          </p:nvPr>
        </p:nvSpPr>
        <p:spPr>
          <a:xfrm>
            <a:off x="662061" y="5938482"/>
            <a:ext cx="11601450" cy="566737"/>
          </a:xfrm>
        </p:spPr>
        <p:txBody>
          <a:bodyPr>
            <a:noAutofit/>
          </a:bodyPr>
          <a:lstStyle/>
          <a:p>
            <a:r>
              <a:rPr lang="en-US" sz="8000" b="1" spc="50" dirty="0">
                <a:ln w="0"/>
                <a:solidFill>
                  <a:schemeClr val="bg2"/>
                </a:solidFill>
                <a:effectLst>
                  <a:innerShdw blurRad="63500" dist="50800" dir="13500000">
                    <a:srgbClr val="000000">
                      <a:alpha val="50000"/>
                    </a:srgbClr>
                  </a:innerShdw>
                </a:effectLst>
              </a:rPr>
              <a:t>The Acting Out Cycle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0310" y="325719"/>
            <a:ext cx="5273040" cy="5917004"/>
          </a:xfrm>
          <a:prstGeom prst="rect">
            <a:avLst/>
          </a:prstGeom>
        </p:spPr>
        <p:txBody>
          <a:bodyPr vert="horz" wrap="square" lIns="0" tIns="99060" rIns="0" bIns="0" rtlCol="0">
            <a:spAutoFit/>
          </a:bodyPr>
          <a:lstStyle/>
          <a:p>
            <a:pPr marL="12700">
              <a:lnSpc>
                <a:spcPct val="100000"/>
              </a:lnSpc>
              <a:spcBef>
                <a:spcPts val="780"/>
              </a:spcBef>
              <a:buClr>
                <a:srgbClr val="9BAFB5"/>
              </a:buClr>
              <a:tabLst>
                <a:tab pos="241935" algn="l"/>
              </a:tabLst>
            </a:pPr>
            <a:r>
              <a:rPr lang="en-US" sz="5400" dirty="0">
                <a:cs typeface="Gill Sans MT"/>
              </a:rPr>
              <a:t>In order to control a behavioral chain, the links need to be identified and broken.</a:t>
            </a:r>
            <a:endParaRPr sz="5400" dirty="0">
              <a:cs typeface="Gill Sans MT"/>
            </a:endParaRPr>
          </a:p>
        </p:txBody>
      </p:sp>
      <p:sp>
        <p:nvSpPr>
          <p:cNvPr id="5" name="object 5"/>
          <p:cNvSpPr txBox="1"/>
          <p:nvPr/>
        </p:nvSpPr>
        <p:spPr>
          <a:xfrm>
            <a:off x="6248400" y="6025896"/>
            <a:ext cx="5253355" cy="600710"/>
          </a:xfrm>
          <a:prstGeom prst="rect">
            <a:avLst/>
          </a:prstGeom>
          <a:solidFill>
            <a:srgbClr val="C3CFD3"/>
          </a:solidFill>
          <a:ln w="12192">
            <a:solidFill>
              <a:srgbClr val="000000"/>
            </a:solidFill>
          </a:ln>
        </p:spPr>
        <p:txBody>
          <a:bodyPr vert="horz" wrap="square" lIns="0" tIns="147320" rIns="0" bIns="0" rtlCol="0">
            <a:spAutoFit/>
          </a:bodyPr>
          <a:lstStyle/>
          <a:p>
            <a:pPr marL="1271270">
              <a:lnSpc>
                <a:spcPct val="100000"/>
              </a:lnSpc>
              <a:spcBef>
                <a:spcPts val="1160"/>
              </a:spcBef>
            </a:pPr>
            <a:r>
              <a:rPr sz="1700" dirty="0">
                <a:latin typeface="Gill Sans MT"/>
                <a:cs typeface="Gill Sans MT"/>
              </a:rPr>
              <a:t>Student </a:t>
            </a:r>
            <a:r>
              <a:rPr sz="1700" spc="-15" dirty="0">
                <a:latin typeface="Gill Sans MT"/>
                <a:cs typeface="Gill Sans MT"/>
              </a:rPr>
              <a:t>crawls </a:t>
            </a:r>
            <a:r>
              <a:rPr sz="1700" dirty="0">
                <a:latin typeface="Gill Sans MT"/>
                <a:cs typeface="Gill Sans MT"/>
              </a:rPr>
              <a:t>under the</a:t>
            </a:r>
            <a:r>
              <a:rPr sz="1700" spc="-25" dirty="0">
                <a:latin typeface="Gill Sans MT"/>
                <a:cs typeface="Gill Sans MT"/>
              </a:rPr>
              <a:t> </a:t>
            </a:r>
            <a:r>
              <a:rPr sz="1700" dirty="0">
                <a:latin typeface="Gill Sans MT"/>
                <a:cs typeface="Gill Sans MT"/>
              </a:rPr>
              <a:t>desk.</a:t>
            </a:r>
            <a:endParaRPr sz="1700">
              <a:latin typeface="Gill Sans MT"/>
              <a:cs typeface="Gill Sans MT"/>
            </a:endParaRPr>
          </a:p>
        </p:txBody>
      </p:sp>
      <p:sp>
        <p:nvSpPr>
          <p:cNvPr id="6" name="object 6"/>
          <p:cNvSpPr/>
          <p:nvPr/>
        </p:nvSpPr>
        <p:spPr>
          <a:xfrm>
            <a:off x="6248400" y="5113026"/>
            <a:ext cx="5253355" cy="922019"/>
          </a:xfrm>
          <a:custGeom>
            <a:avLst/>
            <a:gdLst/>
            <a:ahLst/>
            <a:cxnLst/>
            <a:rect l="l" t="t" r="r" b="b"/>
            <a:pathLst>
              <a:path w="5253355" h="922020">
                <a:moveTo>
                  <a:pt x="2857119" y="691502"/>
                </a:moveTo>
                <a:lnTo>
                  <a:pt x="2396109" y="691502"/>
                </a:lnTo>
                <a:lnTo>
                  <a:pt x="2626614" y="922019"/>
                </a:lnTo>
                <a:lnTo>
                  <a:pt x="2857119" y="691502"/>
                </a:lnTo>
                <a:close/>
              </a:path>
              <a:path w="5253355" h="922020">
                <a:moveTo>
                  <a:pt x="2741866" y="599097"/>
                </a:moveTo>
                <a:lnTo>
                  <a:pt x="2511361" y="599097"/>
                </a:lnTo>
                <a:lnTo>
                  <a:pt x="2511361" y="691502"/>
                </a:lnTo>
                <a:lnTo>
                  <a:pt x="2741866" y="691502"/>
                </a:lnTo>
                <a:lnTo>
                  <a:pt x="2741866" y="599097"/>
                </a:lnTo>
                <a:close/>
              </a:path>
              <a:path w="5253355" h="922020">
                <a:moveTo>
                  <a:pt x="5253228" y="0"/>
                </a:moveTo>
                <a:lnTo>
                  <a:pt x="0" y="0"/>
                </a:lnTo>
                <a:lnTo>
                  <a:pt x="0" y="599097"/>
                </a:lnTo>
                <a:lnTo>
                  <a:pt x="5253228" y="599097"/>
                </a:lnTo>
                <a:lnTo>
                  <a:pt x="5253228" y="0"/>
                </a:lnTo>
                <a:close/>
              </a:path>
            </a:pathLst>
          </a:custGeom>
          <a:solidFill>
            <a:srgbClr val="E0A382"/>
          </a:solidFill>
        </p:spPr>
        <p:txBody>
          <a:bodyPr wrap="square" lIns="0" tIns="0" rIns="0" bIns="0" rtlCol="0"/>
          <a:lstStyle/>
          <a:p>
            <a:endParaRPr/>
          </a:p>
        </p:txBody>
      </p:sp>
      <p:sp>
        <p:nvSpPr>
          <p:cNvPr id="7" name="object 7"/>
          <p:cNvSpPr/>
          <p:nvPr/>
        </p:nvSpPr>
        <p:spPr>
          <a:xfrm>
            <a:off x="6248400" y="5113026"/>
            <a:ext cx="5253355" cy="922019"/>
          </a:xfrm>
          <a:custGeom>
            <a:avLst/>
            <a:gdLst/>
            <a:ahLst/>
            <a:cxnLst/>
            <a:rect l="l" t="t" r="r" b="b"/>
            <a:pathLst>
              <a:path w="5253355" h="922020">
                <a:moveTo>
                  <a:pt x="5253228" y="599097"/>
                </a:moveTo>
                <a:lnTo>
                  <a:pt x="2741866" y="599097"/>
                </a:lnTo>
                <a:lnTo>
                  <a:pt x="2741866" y="691502"/>
                </a:lnTo>
                <a:lnTo>
                  <a:pt x="2857119" y="691502"/>
                </a:lnTo>
                <a:lnTo>
                  <a:pt x="2626614" y="922019"/>
                </a:lnTo>
                <a:lnTo>
                  <a:pt x="2396109" y="691502"/>
                </a:lnTo>
                <a:lnTo>
                  <a:pt x="2511361" y="691502"/>
                </a:lnTo>
                <a:lnTo>
                  <a:pt x="2511361" y="599097"/>
                </a:lnTo>
                <a:lnTo>
                  <a:pt x="0" y="599097"/>
                </a:lnTo>
                <a:lnTo>
                  <a:pt x="0" y="0"/>
                </a:lnTo>
                <a:lnTo>
                  <a:pt x="5253228" y="0"/>
                </a:lnTo>
                <a:lnTo>
                  <a:pt x="5253228" y="599097"/>
                </a:lnTo>
                <a:close/>
              </a:path>
            </a:pathLst>
          </a:custGeom>
          <a:ln w="12191">
            <a:solidFill>
              <a:srgbClr val="000000"/>
            </a:solidFill>
          </a:ln>
        </p:spPr>
        <p:txBody>
          <a:bodyPr wrap="square" lIns="0" tIns="0" rIns="0" bIns="0" rtlCol="0"/>
          <a:lstStyle/>
          <a:p>
            <a:endParaRPr/>
          </a:p>
        </p:txBody>
      </p:sp>
      <p:sp>
        <p:nvSpPr>
          <p:cNvPr id="8" name="object 8"/>
          <p:cNvSpPr txBox="1"/>
          <p:nvPr/>
        </p:nvSpPr>
        <p:spPr>
          <a:xfrm>
            <a:off x="6894606" y="5245755"/>
            <a:ext cx="3958590" cy="285115"/>
          </a:xfrm>
          <a:prstGeom prst="rect">
            <a:avLst/>
          </a:prstGeom>
        </p:spPr>
        <p:txBody>
          <a:bodyPr vert="horz" wrap="square" lIns="0" tIns="12700" rIns="0" bIns="0" rtlCol="0">
            <a:spAutoFit/>
          </a:bodyPr>
          <a:lstStyle/>
          <a:p>
            <a:pPr marL="12700">
              <a:lnSpc>
                <a:spcPct val="100000"/>
              </a:lnSpc>
              <a:spcBef>
                <a:spcPts val="100"/>
              </a:spcBef>
            </a:pPr>
            <a:r>
              <a:rPr sz="1700" spc="-40" dirty="0">
                <a:latin typeface="Gill Sans MT"/>
                <a:cs typeface="Gill Sans MT"/>
              </a:rPr>
              <a:t>Teacher </a:t>
            </a:r>
            <a:r>
              <a:rPr sz="1700" spc="-20" dirty="0">
                <a:latin typeface="Gill Sans MT"/>
                <a:cs typeface="Gill Sans MT"/>
              </a:rPr>
              <a:t>says,“You’ll </a:t>
            </a:r>
            <a:r>
              <a:rPr sz="1700" spc="-25" dirty="0">
                <a:latin typeface="Gill Sans MT"/>
                <a:cs typeface="Gill Sans MT"/>
              </a:rPr>
              <a:t>have </a:t>
            </a:r>
            <a:r>
              <a:rPr sz="1700" spc="-5" dirty="0">
                <a:latin typeface="Gill Sans MT"/>
                <a:cs typeface="Gill Sans MT"/>
              </a:rPr>
              <a:t>to go to </a:t>
            </a:r>
            <a:r>
              <a:rPr sz="1700" dirty="0">
                <a:latin typeface="Gill Sans MT"/>
                <a:cs typeface="Gill Sans MT"/>
              </a:rPr>
              <a:t>the</a:t>
            </a:r>
            <a:r>
              <a:rPr sz="1700" spc="60" dirty="0">
                <a:latin typeface="Gill Sans MT"/>
                <a:cs typeface="Gill Sans MT"/>
              </a:rPr>
              <a:t> </a:t>
            </a:r>
            <a:r>
              <a:rPr sz="1700" spc="-20" dirty="0">
                <a:latin typeface="Gill Sans MT"/>
                <a:cs typeface="Gill Sans MT"/>
              </a:rPr>
              <a:t>office.”</a:t>
            </a:r>
            <a:endParaRPr sz="1700">
              <a:latin typeface="Gill Sans MT"/>
              <a:cs typeface="Gill Sans MT"/>
            </a:endParaRPr>
          </a:p>
        </p:txBody>
      </p:sp>
      <p:sp>
        <p:nvSpPr>
          <p:cNvPr id="9" name="object 9"/>
          <p:cNvSpPr/>
          <p:nvPr/>
        </p:nvSpPr>
        <p:spPr>
          <a:xfrm>
            <a:off x="6248400" y="4198626"/>
            <a:ext cx="5253355" cy="922019"/>
          </a:xfrm>
          <a:custGeom>
            <a:avLst/>
            <a:gdLst/>
            <a:ahLst/>
            <a:cxnLst/>
            <a:rect l="l" t="t" r="r" b="b"/>
            <a:pathLst>
              <a:path w="5253355" h="922020">
                <a:moveTo>
                  <a:pt x="2857119" y="691502"/>
                </a:moveTo>
                <a:lnTo>
                  <a:pt x="2396109" y="691502"/>
                </a:lnTo>
                <a:lnTo>
                  <a:pt x="2626614" y="922019"/>
                </a:lnTo>
                <a:lnTo>
                  <a:pt x="2857119" y="691502"/>
                </a:lnTo>
                <a:close/>
              </a:path>
              <a:path w="5253355" h="922020">
                <a:moveTo>
                  <a:pt x="2741866" y="599097"/>
                </a:moveTo>
                <a:lnTo>
                  <a:pt x="2511361" y="599097"/>
                </a:lnTo>
                <a:lnTo>
                  <a:pt x="2511361" y="691502"/>
                </a:lnTo>
                <a:lnTo>
                  <a:pt x="2741866" y="691502"/>
                </a:lnTo>
                <a:lnTo>
                  <a:pt x="2741866" y="599097"/>
                </a:lnTo>
                <a:close/>
              </a:path>
              <a:path w="5253355" h="922020">
                <a:moveTo>
                  <a:pt x="5253228" y="0"/>
                </a:moveTo>
                <a:lnTo>
                  <a:pt x="0" y="0"/>
                </a:lnTo>
                <a:lnTo>
                  <a:pt x="0" y="599097"/>
                </a:lnTo>
                <a:lnTo>
                  <a:pt x="5253228" y="599097"/>
                </a:lnTo>
                <a:lnTo>
                  <a:pt x="5253228" y="0"/>
                </a:lnTo>
                <a:close/>
              </a:path>
            </a:pathLst>
          </a:custGeom>
          <a:solidFill>
            <a:srgbClr val="D7DFE1"/>
          </a:solidFill>
        </p:spPr>
        <p:txBody>
          <a:bodyPr wrap="square" lIns="0" tIns="0" rIns="0" bIns="0" rtlCol="0"/>
          <a:lstStyle/>
          <a:p>
            <a:endParaRPr/>
          </a:p>
        </p:txBody>
      </p:sp>
      <p:sp>
        <p:nvSpPr>
          <p:cNvPr id="10" name="object 10"/>
          <p:cNvSpPr/>
          <p:nvPr/>
        </p:nvSpPr>
        <p:spPr>
          <a:xfrm>
            <a:off x="6248400" y="4198626"/>
            <a:ext cx="5253355" cy="922019"/>
          </a:xfrm>
          <a:custGeom>
            <a:avLst/>
            <a:gdLst/>
            <a:ahLst/>
            <a:cxnLst/>
            <a:rect l="l" t="t" r="r" b="b"/>
            <a:pathLst>
              <a:path w="5253355" h="922020">
                <a:moveTo>
                  <a:pt x="5253228" y="599097"/>
                </a:moveTo>
                <a:lnTo>
                  <a:pt x="2741866" y="599097"/>
                </a:lnTo>
                <a:lnTo>
                  <a:pt x="2741866" y="691502"/>
                </a:lnTo>
                <a:lnTo>
                  <a:pt x="2857119" y="691502"/>
                </a:lnTo>
                <a:lnTo>
                  <a:pt x="2626614" y="922019"/>
                </a:lnTo>
                <a:lnTo>
                  <a:pt x="2396109" y="691502"/>
                </a:lnTo>
                <a:lnTo>
                  <a:pt x="2511361" y="691502"/>
                </a:lnTo>
                <a:lnTo>
                  <a:pt x="2511361" y="599097"/>
                </a:lnTo>
                <a:lnTo>
                  <a:pt x="0" y="599097"/>
                </a:lnTo>
                <a:lnTo>
                  <a:pt x="0" y="0"/>
                </a:lnTo>
                <a:lnTo>
                  <a:pt x="5253228" y="0"/>
                </a:lnTo>
                <a:lnTo>
                  <a:pt x="5253228" y="599097"/>
                </a:lnTo>
                <a:close/>
              </a:path>
            </a:pathLst>
          </a:custGeom>
          <a:ln w="12191">
            <a:solidFill>
              <a:srgbClr val="000000"/>
            </a:solidFill>
          </a:ln>
        </p:spPr>
        <p:txBody>
          <a:bodyPr wrap="square" lIns="0" tIns="0" rIns="0" bIns="0" rtlCol="0"/>
          <a:lstStyle/>
          <a:p>
            <a:endParaRPr/>
          </a:p>
        </p:txBody>
      </p:sp>
      <p:sp>
        <p:nvSpPr>
          <p:cNvPr id="11" name="object 11"/>
          <p:cNvSpPr txBox="1"/>
          <p:nvPr/>
        </p:nvSpPr>
        <p:spPr>
          <a:xfrm>
            <a:off x="7662671" y="4331450"/>
            <a:ext cx="2423160" cy="285115"/>
          </a:xfrm>
          <a:prstGeom prst="rect">
            <a:avLst/>
          </a:prstGeom>
        </p:spPr>
        <p:txBody>
          <a:bodyPr vert="horz" wrap="square" lIns="0" tIns="12700" rIns="0" bIns="0" rtlCol="0">
            <a:spAutoFit/>
          </a:bodyPr>
          <a:lstStyle/>
          <a:p>
            <a:pPr marL="12700">
              <a:lnSpc>
                <a:spcPct val="100000"/>
              </a:lnSpc>
              <a:spcBef>
                <a:spcPts val="100"/>
              </a:spcBef>
            </a:pPr>
            <a:r>
              <a:rPr sz="1700" dirty="0">
                <a:latin typeface="Gill Sans MT"/>
                <a:cs typeface="Gill Sans MT"/>
              </a:rPr>
              <a:t>Student </a:t>
            </a:r>
            <a:r>
              <a:rPr sz="1700" spc="-5" dirty="0">
                <a:latin typeface="Gill Sans MT"/>
                <a:cs typeface="Gill Sans MT"/>
              </a:rPr>
              <a:t>rips </a:t>
            </a:r>
            <a:r>
              <a:rPr sz="1700" dirty="0">
                <a:latin typeface="Gill Sans MT"/>
                <a:cs typeface="Gill Sans MT"/>
              </a:rPr>
              <a:t>up</a:t>
            </a:r>
            <a:r>
              <a:rPr sz="1700" spc="-35" dirty="0">
                <a:latin typeface="Gill Sans MT"/>
                <a:cs typeface="Gill Sans MT"/>
              </a:rPr>
              <a:t> </a:t>
            </a:r>
            <a:r>
              <a:rPr sz="1700" spc="-5" dirty="0">
                <a:latin typeface="Gill Sans MT"/>
                <a:cs typeface="Gill Sans MT"/>
              </a:rPr>
              <a:t>assignment.</a:t>
            </a:r>
            <a:endParaRPr sz="1700">
              <a:latin typeface="Gill Sans MT"/>
              <a:cs typeface="Gill Sans MT"/>
            </a:endParaRPr>
          </a:p>
        </p:txBody>
      </p:sp>
      <p:sp>
        <p:nvSpPr>
          <p:cNvPr id="12" name="object 12"/>
          <p:cNvSpPr/>
          <p:nvPr/>
        </p:nvSpPr>
        <p:spPr>
          <a:xfrm>
            <a:off x="6248400" y="3284221"/>
            <a:ext cx="5253355" cy="923925"/>
          </a:xfrm>
          <a:custGeom>
            <a:avLst/>
            <a:gdLst/>
            <a:ahLst/>
            <a:cxnLst/>
            <a:rect l="l" t="t" r="r" b="b"/>
            <a:pathLst>
              <a:path w="5253355" h="923925">
                <a:moveTo>
                  <a:pt x="2857500" y="692658"/>
                </a:moveTo>
                <a:lnTo>
                  <a:pt x="2395728" y="692658"/>
                </a:lnTo>
                <a:lnTo>
                  <a:pt x="2626614" y="923544"/>
                </a:lnTo>
                <a:lnTo>
                  <a:pt x="2857500" y="692658"/>
                </a:lnTo>
                <a:close/>
              </a:path>
              <a:path w="5253355" h="923925">
                <a:moveTo>
                  <a:pt x="2742057" y="600087"/>
                </a:moveTo>
                <a:lnTo>
                  <a:pt x="2511171" y="600087"/>
                </a:lnTo>
                <a:lnTo>
                  <a:pt x="2511171" y="692658"/>
                </a:lnTo>
                <a:lnTo>
                  <a:pt x="2742057" y="692658"/>
                </a:lnTo>
                <a:lnTo>
                  <a:pt x="2742057" y="600087"/>
                </a:lnTo>
                <a:close/>
              </a:path>
              <a:path w="5253355" h="923925">
                <a:moveTo>
                  <a:pt x="5253228" y="0"/>
                </a:moveTo>
                <a:lnTo>
                  <a:pt x="0" y="0"/>
                </a:lnTo>
                <a:lnTo>
                  <a:pt x="0" y="600087"/>
                </a:lnTo>
                <a:lnTo>
                  <a:pt x="5253228" y="600087"/>
                </a:lnTo>
                <a:lnTo>
                  <a:pt x="5253228" y="0"/>
                </a:lnTo>
                <a:close/>
              </a:path>
            </a:pathLst>
          </a:custGeom>
          <a:solidFill>
            <a:srgbClr val="EBC2AB"/>
          </a:solidFill>
        </p:spPr>
        <p:txBody>
          <a:bodyPr wrap="square" lIns="0" tIns="0" rIns="0" bIns="0" rtlCol="0"/>
          <a:lstStyle/>
          <a:p>
            <a:endParaRPr/>
          </a:p>
        </p:txBody>
      </p:sp>
      <p:sp>
        <p:nvSpPr>
          <p:cNvPr id="13" name="object 13"/>
          <p:cNvSpPr/>
          <p:nvPr/>
        </p:nvSpPr>
        <p:spPr>
          <a:xfrm>
            <a:off x="6248400" y="3284221"/>
            <a:ext cx="5253355" cy="923925"/>
          </a:xfrm>
          <a:custGeom>
            <a:avLst/>
            <a:gdLst/>
            <a:ahLst/>
            <a:cxnLst/>
            <a:rect l="l" t="t" r="r" b="b"/>
            <a:pathLst>
              <a:path w="5253355" h="923925">
                <a:moveTo>
                  <a:pt x="5253228" y="600087"/>
                </a:moveTo>
                <a:lnTo>
                  <a:pt x="2742057" y="600087"/>
                </a:lnTo>
                <a:lnTo>
                  <a:pt x="2742057" y="692658"/>
                </a:lnTo>
                <a:lnTo>
                  <a:pt x="2857500" y="692658"/>
                </a:lnTo>
                <a:lnTo>
                  <a:pt x="2626614" y="923544"/>
                </a:lnTo>
                <a:lnTo>
                  <a:pt x="2395728" y="692658"/>
                </a:lnTo>
                <a:lnTo>
                  <a:pt x="2511171" y="692658"/>
                </a:lnTo>
                <a:lnTo>
                  <a:pt x="2511171" y="600087"/>
                </a:lnTo>
                <a:lnTo>
                  <a:pt x="0" y="600087"/>
                </a:lnTo>
                <a:lnTo>
                  <a:pt x="0" y="0"/>
                </a:lnTo>
                <a:lnTo>
                  <a:pt x="5253228" y="0"/>
                </a:lnTo>
                <a:lnTo>
                  <a:pt x="5253228" y="600087"/>
                </a:lnTo>
                <a:close/>
              </a:path>
            </a:pathLst>
          </a:custGeom>
          <a:ln w="12192">
            <a:solidFill>
              <a:srgbClr val="000000"/>
            </a:solidFill>
          </a:ln>
        </p:spPr>
        <p:txBody>
          <a:bodyPr wrap="square" lIns="0" tIns="0" rIns="0" bIns="0" rtlCol="0"/>
          <a:lstStyle/>
          <a:p>
            <a:endParaRPr/>
          </a:p>
        </p:txBody>
      </p:sp>
      <p:sp>
        <p:nvSpPr>
          <p:cNvPr id="14" name="object 14"/>
          <p:cNvSpPr txBox="1"/>
          <p:nvPr/>
        </p:nvSpPr>
        <p:spPr>
          <a:xfrm>
            <a:off x="6365747" y="3417147"/>
            <a:ext cx="5018405" cy="285115"/>
          </a:xfrm>
          <a:prstGeom prst="rect">
            <a:avLst/>
          </a:prstGeom>
        </p:spPr>
        <p:txBody>
          <a:bodyPr vert="horz" wrap="square" lIns="0" tIns="13335" rIns="0" bIns="0" rtlCol="0">
            <a:spAutoFit/>
          </a:bodyPr>
          <a:lstStyle/>
          <a:p>
            <a:pPr marL="12700">
              <a:lnSpc>
                <a:spcPct val="100000"/>
              </a:lnSpc>
              <a:spcBef>
                <a:spcPts val="105"/>
              </a:spcBef>
            </a:pPr>
            <a:r>
              <a:rPr sz="1700" spc="-35" dirty="0">
                <a:latin typeface="Gill Sans MT"/>
                <a:cs typeface="Gill Sans MT"/>
              </a:rPr>
              <a:t>Teacher </a:t>
            </a:r>
            <a:r>
              <a:rPr sz="1700" spc="-25" dirty="0">
                <a:latin typeface="Gill Sans MT"/>
                <a:cs typeface="Gill Sans MT"/>
              </a:rPr>
              <a:t>says,“You have </a:t>
            </a:r>
            <a:r>
              <a:rPr sz="1700" spc="-5" dirty="0">
                <a:latin typeface="Gill Sans MT"/>
                <a:cs typeface="Gill Sans MT"/>
              </a:rPr>
              <a:t>to do it </a:t>
            </a:r>
            <a:r>
              <a:rPr sz="1700" spc="-10" dirty="0">
                <a:latin typeface="Gill Sans MT"/>
                <a:cs typeface="Gill Sans MT"/>
              </a:rPr>
              <a:t>before </a:t>
            </a:r>
            <a:r>
              <a:rPr sz="1700" spc="-15" dirty="0">
                <a:latin typeface="Gill Sans MT"/>
                <a:cs typeface="Gill Sans MT"/>
              </a:rPr>
              <a:t>you </a:t>
            </a:r>
            <a:r>
              <a:rPr sz="1700" spc="-5" dirty="0">
                <a:latin typeface="Gill Sans MT"/>
                <a:cs typeface="Gill Sans MT"/>
              </a:rPr>
              <a:t>go to</a:t>
            </a:r>
            <a:r>
              <a:rPr sz="1700" spc="95" dirty="0">
                <a:latin typeface="Gill Sans MT"/>
                <a:cs typeface="Gill Sans MT"/>
              </a:rPr>
              <a:t> </a:t>
            </a:r>
            <a:r>
              <a:rPr sz="1700" spc="-30" dirty="0">
                <a:latin typeface="Gill Sans MT"/>
                <a:cs typeface="Gill Sans MT"/>
              </a:rPr>
              <a:t>recess.”</a:t>
            </a:r>
            <a:endParaRPr sz="1700">
              <a:latin typeface="Gill Sans MT"/>
              <a:cs typeface="Gill Sans MT"/>
            </a:endParaRPr>
          </a:p>
        </p:txBody>
      </p:sp>
      <p:sp>
        <p:nvSpPr>
          <p:cNvPr id="15" name="object 15"/>
          <p:cNvSpPr/>
          <p:nvPr/>
        </p:nvSpPr>
        <p:spPr>
          <a:xfrm>
            <a:off x="6248400" y="2369821"/>
            <a:ext cx="5253355" cy="923925"/>
          </a:xfrm>
          <a:custGeom>
            <a:avLst/>
            <a:gdLst/>
            <a:ahLst/>
            <a:cxnLst/>
            <a:rect l="l" t="t" r="r" b="b"/>
            <a:pathLst>
              <a:path w="5253355" h="923925">
                <a:moveTo>
                  <a:pt x="2857500" y="692657"/>
                </a:moveTo>
                <a:lnTo>
                  <a:pt x="2395728" y="692657"/>
                </a:lnTo>
                <a:lnTo>
                  <a:pt x="2626614" y="923543"/>
                </a:lnTo>
                <a:lnTo>
                  <a:pt x="2857500" y="692657"/>
                </a:lnTo>
                <a:close/>
              </a:path>
              <a:path w="5253355" h="923925">
                <a:moveTo>
                  <a:pt x="2742057" y="600087"/>
                </a:moveTo>
                <a:lnTo>
                  <a:pt x="2511171" y="600087"/>
                </a:lnTo>
                <a:lnTo>
                  <a:pt x="2511171" y="692657"/>
                </a:lnTo>
                <a:lnTo>
                  <a:pt x="2742057" y="692657"/>
                </a:lnTo>
                <a:lnTo>
                  <a:pt x="2742057" y="600087"/>
                </a:lnTo>
                <a:close/>
              </a:path>
              <a:path w="5253355" h="923925">
                <a:moveTo>
                  <a:pt x="5253228" y="0"/>
                </a:moveTo>
                <a:lnTo>
                  <a:pt x="0" y="0"/>
                </a:lnTo>
                <a:lnTo>
                  <a:pt x="0" y="600087"/>
                </a:lnTo>
                <a:lnTo>
                  <a:pt x="5253228" y="600087"/>
                </a:lnTo>
                <a:lnTo>
                  <a:pt x="5253228" y="0"/>
                </a:lnTo>
                <a:close/>
              </a:path>
            </a:pathLst>
          </a:custGeom>
          <a:solidFill>
            <a:srgbClr val="EBEFF0"/>
          </a:solidFill>
        </p:spPr>
        <p:txBody>
          <a:bodyPr wrap="square" lIns="0" tIns="0" rIns="0" bIns="0" rtlCol="0"/>
          <a:lstStyle/>
          <a:p>
            <a:endParaRPr/>
          </a:p>
        </p:txBody>
      </p:sp>
      <p:sp>
        <p:nvSpPr>
          <p:cNvPr id="16" name="object 16"/>
          <p:cNvSpPr/>
          <p:nvPr/>
        </p:nvSpPr>
        <p:spPr>
          <a:xfrm>
            <a:off x="6248400" y="2369821"/>
            <a:ext cx="5253355" cy="923925"/>
          </a:xfrm>
          <a:custGeom>
            <a:avLst/>
            <a:gdLst/>
            <a:ahLst/>
            <a:cxnLst/>
            <a:rect l="l" t="t" r="r" b="b"/>
            <a:pathLst>
              <a:path w="5253355" h="923925">
                <a:moveTo>
                  <a:pt x="5253228" y="600087"/>
                </a:moveTo>
                <a:lnTo>
                  <a:pt x="2742057" y="600087"/>
                </a:lnTo>
                <a:lnTo>
                  <a:pt x="2742057" y="692657"/>
                </a:lnTo>
                <a:lnTo>
                  <a:pt x="2857500" y="692657"/>
                </a:lnTo>
                <a:lnTo>
                  <a:pt x="2626614" y="923543"/>
                </a:lnTo>
                <a:lnTo>
                  <a:pt x="2395728" y="692657"/>
                </a:lnTo>
                <a:lnTo>
                  <a:pt x="2511171" y="692657"/>
                </a:lnTo>
                <a:lnTo>
                  <a:pt x="2511171" y="600087"/>
                </a:lnTo>
                <a:lnTo>
                  <a:pt x="0" y="600087"/>
                </a:lnTo>
                <a:lnTo>
                  <a:pt x="0" y="0"/>
                </a:lnTo>
                <a:lnTo>
                  <a:pt x="5253228" y="0"/>
                </a:lnTo>
                <a:lnTo>
                  <a:pt x="5253228" y="600087"/>
                </a:lnTo>
                <a:close/>
              </a:path>
            </a:pathLst>
          </a:custGeom>
          <a:ln w="12192">
            <a:solidFill>
              <a:srgbClr val="000000"/>
            </a:solidFill>
          </a:ln>
        </p:spPr>
        <p:txBody>
          <a:bodyPr wrap="square" lIns="0" tIns="0" rIns="0" bIns="0" rtlCol="0"/>
          <a:lstStyle/>
          <a:p>
            <a:endParaRPr/>
          </a:p>
        </p:txBody>
      </p:sp>
      <p:sp>
        <p:nvSpPr>
          <p:cNvPr id="17" name="object 17"/>
          <p:cNvSpPr txBox="1"/>
          <p:nvPr/>
        </p:nvSpPr>
        <p:spPr>
          <a:xfrm>
            <a:off x="7740426" y="2502843"/>
            <a:ext cx="2268855" cy="285115"/>
          </a:xfrm>
          <a:prstGeom prst="rect">
            <a:avLst/>
          </a:prstGeom>
        </p:spPr>
        <p:txBody>
          <a:bodyPr vert="horz" wrap="square" lIns="0" tIns="13335" rIns="0" bIns="0" rtlCol="0">
            <a:spAutoFit/>
          </a:bodyPr>
          <a:lstStyle/>
          <a:p>
            <a:pPr marL="12700">
              <a:lnSpc>
                <a:spcPct val="100000"/>
              </a:lnSpc>
              <a:spcBef>
                <a:spcPts val="105"/>
              </a:spcBef>
            </a:pPr>
            <a:r>
              <a:rPr sz="1700" dirty="0">
                <a:latin typeface="Gill Sans MT"/>
                <a:cs typeface="Gill Sans MT"/>
              </a:rPr>
              <a:t>Student </a:t>
            </a:r>
            <a:r>
              <a:rPr sz="1700" spc="5" dirty="0">
                <a:latin typeface="Gill Sans MT"/>
                <a:cs typeface="Gill Sans MT"/>
              </a:rPr>
              <a:t>says,“I </a:t>
            </a:r>
            <a:r>
              <a:rPr sz="1700" dirty="0">
                <a:latin typeface="Gill Sans MT"/>
                <a:cs typeface="Gill Sans MT"/>
              </a:rPr>
              <a:t>hate</a:t>
            </a:r>
            <a:r>
              <a:rPr sz="1700" spc="-95" dirty="0">
                <a:latin typeface="Gill Sans MT"/>
                <a:cs typeface="Gill Sans MT"/>
              </a:rPr>
              <a:t> </a:t>
            </a:r>
            <a:r>
              <a:rPr sz="1700" spc="-5" dirty="0">
                <a:latin typeface="Gill Sans MT"/>
                <a:cs typeface="Gill Sans MT"/>
              </a:rPr>
              <a:t>this!”</a:t>
            </a:r>
            <a:endParaRPr sz="1700">
              <a:latin typeface="Gill Sans MT"/>
              <a:cs typeface="Gill Sans MT"/>
            </a:endParaRPr>
          </a:p>
        </p:txBody>
      </p:sp>
      <p:sp>
        <p:nvSpPr>
          <p:cNvPr id="18" name="object 18"/>
          <p:cNvSpPr/>
          <p:nvPr/>
        </p:nvSpPr>
        <p:spPr>
          <a:xfrm>
            <a:off x="6248400" y="1455421"/>
            <a:ext cx="5253355" cy="923925"/>
          </a:xfrm>
          <a:custGeom>
            <a:avLst/>
            <a:gdLst/>
            <a:ahLst/>
            <a:cxnLst/>
            <a:rect l="l" t="t" r="r" b="b"/>
            <a:pathLst>
              <a:path w="5253355" h="923925">
                <a:moveTo>
                  <a:pt x="2857500" y="692657"/>
                </a:moveTo>
                <a:lnTo>
                  <a:pt x="2395728" y="692657"/>
                </a:lnTo>
                <a:lnTo>
                  <a:pt x="2626614" y="923543"/>
                </a:lnTo>
                <a:lnTo>
                  <a:pt x="2857500" y="692657"/>
                </a:lnTo>
                <a:close/>
              </a:path>
              <a:path w="5253355" h="923925">
                <a:moveTo>
                  <a:pt x="2742057" y="600087"/>
                </a:moveTo>
                <a:lnTo>
                  <a:pt x="2511171" y="600087"/>
                </a:lnTo>
                <a:lnTo>
                  <a:pt x="2511171" y="692657"/>
                </a:lnTo>
                <a:lnTo>
                  <a:pt x="2742057" y="692657"/>
                </a:lnTo>
                <a:lnTo>
                  <a:pt x="2742057" y="600087"/>
                </a:lnTo>
                <a:close/>
              </a:path>
              <a:path w="5253355" h="923925">
                <a:moveTo>
                  <a:pt x="5253228" y="0"/>
                </a:moveTo>
                <a:lnTo>
                  <a:pt x="0" y="0"/>
                </a:lnTo>
                <a:lnTo>
                  <a:pt x="0" y="600087"/>
                </a:lnTo>
                <a:lnTo>
                  <a:pt x="5253228" y="600087"/>
                </a:lnTo>
                <a:lnTo>
                  <a:pt x="5253228" y="0"/>
                </a:lnTo>
                <a:close/>
              </a:path>
            </a:pathLst>
          </a:custGeom>
          <a:solidFill>
            <a:srgbClr val="F5E0D5"/>
          </a:solidFill>
        </p:spPr>
        <p:txBody>
          <a:bodyPr wrap="square" lIns="0" tIns="0" rIns="0" bIns="0" rtlCol="0"/>
          <a:lstStyle/>
          <a:p>
            <a:endParaRPr/>
          </a:p>
        </p:txBody>
      </p:sp>
      <p:sp>
        <p:nvSpPr>
          <p:cNvPr id="19" name="object 19"/>
          <p:cNvSpPr/>
          <p:nvPr/>
        </p:nvSpPr>
        <p:spPr>
          <a:xfrm>
            <a:off x="6248400" y="1455421"/>
            <a:ext cx="5253355" cy="923925"/>
          </a:xfrm>
          <a:custGeom>
            <a:avLst/>
            <a:gdLst/>
            <a:ahLst/>
            <a:cxnLst/>
            <a:rect l="l" t="t" r="r" b="b"/>
            <a:pathLst>
              <a:path w="5253355" h="923925">
                <a:moveTo>
                  <a:pt x="5253228" y="600087"/>
                </a:moveTo>
                <a:lnTo>
                  <a:pt x="2742057" y="600087"/>
                </a:lnTo>
                <a:lnTo>
                  <a:pt x="2742057" y="692657"/>
                </a:lnTo>
                <a:lnTo>
                  <a:pt x="2857500" y="692657"/>
                </a:lnTo>
                <a:lnTo>
                  <a:pt x="2626614" y="923543"/>
                </a:lnTo>
                <a:lnTo>
                  <a:pt x="2395728" y="692657"/>
                </a:lnTo>
                <a:lnTo>
                  <a:pt x="2511171" y="692657"/>
                </a:lnTo>
                <a:lnTo>
                  <a:pt x="2511171" y="600087"/>
                </a:lnTo>
                <a:lnTo>
                  <a:pt x="0" y="600087"/>
                </a:lnTo>
                <a:lnTo>
                  <a:pt x="0" y="0"/>
                </a:lnTo>
                <a:lnTo>
                  <a:pt x="5253228" y="0"/>
                </a:lnTo>
                <a:lnTo>
                  <a:pt x="5253228" y="600087"/>
                </a:lnTo>
                <a:close/>
              </a:path>
            </a:pathLst>
          </a:custGeom>
          <a:ln w="12192">
            <a:solidFill>
              <a:srgbClr val="000000"/>
            </a:solidFill>
          </a:ln>
        </p:spPr>
        <p:txBody>
          <a:bodyPr wrap="square" lIns="0" tIns="0" rIns="0" bIns="0" rtlCol="0"/>
          <a:lstStyle/>
          <a:p>
            <a:endParaRPr/>
          </a:p>
        </p:txBody>
      </p:sp>
      <p:sp>
        <p:nvSpPr>
          <p:cNvPr id="20" name="object 20"/>
          <p:cNvSpPr txBox="1"/>
          <p:nvPr/>
        </p:nvSpPr>
        <p:spPr>
          <a:xfrm>
            <a:off x="7964454" y="1588537"/>
            <a:ext cx="1819910" cy="285115"/>
          </a:xfrm>
          <a:prstGeom prst="rect">
            <a:avLst/>
          </a:prstGeom>
        </p:spPr>
        <p:txBody>
          <a:bodyPr vert="horz" wrap="square" lIns="0" tIns="13335" rIns="0" bIns="0" rtlCol="0">
            <a:spAutoFit/>
          </a:bodyPr>
          <a:lstStyle/>
          <a:p>
            <a:pPr marL="12700">
              <a:lnSpc>
                <a:spcPct val="100000"/>
              </a:lnSpc>
              <a:spcBef>
                <a:spcPts val="105"/>
              </a:spcBef>
            </a:pPr>
            <a:r>
              <a:rPr sz="1700" spc="-40" dirty="0">
                <a:latin typeface="Gill Sans MT"/>
                <a:cs typeface="Gill Sans MT"/>
              </a:rPr>
              <a:t>Teacher </a:t>
            </a:r>
            <a:r>
              <a:rPr sz="1700" dirty="0">
                <a:latin typeface="Gill Sans MT"/>
                <a:cs typeface="Gill Sans MT"/>
              </a:rPr>
              <a:t>assigns</a:t>
            </a:r>
            <a:r>
              <a:rPr sz="1700" spc="-30" dirty="0">
                <a:latin typeface="Gill Sans MT"/>
                <a:cs typeface="Gill Sans MT"/>
              </a:rPr>
              <a:t> </a:t>
            </a:r>
            <a:r>
              <a:rPr sz="1700" spc="-5" dirty="0">
                <a:latin typeface="Gill Sans MT"/>
                <a:cs typeface="Gill Sans MT"/>
              </a:rPr>
              <a:t>task.</a:t>
            </a:r>
            <a:endParaRPr sz="1700">
              <a:latin typeface="Gill Sans MT"/>
              <a:cs typeface="Gill Sans MT"/>
            </a:endParaRPr>
          </a:p>
        </p:txBody>
      </p:sp>
      <p:sp>
        <p:nvSpPr>
          <p:cNvPr id="22" name="Title 21">
            <a:extLst>
              <a:ext uri="{FF2B5EF4-FFF2-40B4-BE49-F238E27FC236}">
                <a16:creationId xmlns:a16="http://schemas.microsoft.com/office/drawing/2014/main" id="{3BF53655-E21F-4252-BA18-A4B8AAE5D8D5}"/>
              </a:ext>
            </a:extLst>
          </p:cNvPr>
          <p:cNvSpPr>
            <a:spLocks noGrp="1"/>
          </p:cNvSpPr>
          <p:nvPr>
            <p:ph type="title" idx="4294967295"/>
          </p:nvPr>
        </p:nvSpPr>
        <p:spPr>
          <a:xfrm>
            <a:off x="5950710" y="-233393"/>
            <a:ext cx="10058400" cy="1609726"/>
          </a:xfrm>
        </p:spPr>
        <p:txBody>
          <a:bodyPr>
            <a:normAutofit/>
          </a:bodyPr>
          <a:lstStyle/>
          <a:p>
            <a:r>
              <a:rPr lang="en-US" sz="5400" b="1" dirty="0">
                <a:solidFill>
                  <a:schemeClr val="tx1"/>
                </a:solidFill>
              </a:rPr>
              <a:t>Behavioral Chain</a:t>
            </a:r>
          </a:p>
        </p:txBody>
      </p:sp>
      <p:pic>
        <p:nvPicPr>
          <p:cNvPr id="1028" name="Picture 4" descr="Image result for blue chain">
            <a:extLst>
              <a:ext uri="{FF2B5EF4-FFF2-40B4-BE49-F238E27FC236}">
                <a16:creationId xmlns:a16="http://schemas.microsoft.com/office/drawing/2014/main" id="{58E2D7C8-D778-4EB5-B2B1-B6D9925EA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23563">
            <a:off x="4305357" y="635239"/>
            <a:ext cx="25146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blue chain">
            <a:extLst>
              <a:ext uri="{FF2B5EF4-FFF2-40B4-BE49-F238E27FC236}">
                <a16:creationId xmlns:a16="http://schemas.microsoft.com/office/drawing/2014/main" id="{F924310A-5E3D-4F24-A7E4-7541DCA2E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022442">
            <a:off x="4167607" y="3555031"/>
            <a:ext cx="25146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3BD042-C150-4818-B987-12EDD1EFB5F4}"/>
              </a:ext>
            </a:extLst>
          </p:cNvPr>
          <p:cNvPicPr>
            <a:picLocks noChangeAspect="1"/>
          </p:cNvPicPr>
          <p:nvPr/>
        </p:nvPicPr>
        <p:blipFill>
          <a:blip r:embed="rId3"/>
          <a:stretch>
            <a:fillRect/>
          </a:stretch>
        </p:blipFill>
        <p:spPr>
          <a:xfrm>
            <a:off x="0" y="5018965"/>
            <a:ext cx="12263511" cy="1839035"/>
          </a:xfrm>
          <a:prstGeom prst="rect">
            <a:avLst/>
          </a:prstGeom>
        </p:spPr>
      </p:pic>
      <p:sp>
        <p:nvSpPr>
          <p:cNvPr id="4" name="object 4"/>
          <p:cNvSpPr/>
          <p:nvPr/>
        </p:nvSpPr>
        <p:spPr>
          <a:xfrm>
            <a:off x="3514495" y="417361"/>
            <a:ext cx="2736782" cy="3437209"/>
          </a:xfrm>
          <a:prstGeom prst="rect">
            <a:avLst/>
          </a:prstGeom>
          <a:blipFill>
            <a:blip r:embed="rId4" cstate="print"/>
            <a:stretch>
              <a:fillRect/>
            </a:stretch>
          </a:blipFill>
        </p:spPr>
        <p:txBody>
          <a:bodyPr wrap="square" lIns="0" tIns="0" rIns="0" bIns="0" rtlCol="0"/>
          <a:lstStyle/>
          <a:p>
            <a:endParaRPr/>
          </a:p>
        </p:txBody>
      </p:sp>
      <p:sp>
        <p:nvSpPr>
          <p:cNvPr id="3" name="object 3"/>
          <p:cNvSpPr txBox="1"/>
          <p:nvPr/>
        </p:nvSpPr>
        <p:spPr>
          <a:xfrm>
            <a:off x="782497" y="45416"/>
            <a:ext cx="4025292" cy="4358244"/>
          </a:xfrm>
          <a:prstGeom prst="rect">
            <a:avLst/>
          </a:prstGeom>
        </p:spPr>
        <p:txBody>
          <a:bodyPr vert="horz" wrap="square" lIns="0" tIns="140335" rIns="0" bIns="0" rtlCol="0">
            <a:spAutoFit/>
          </a:bodyPr>
          <a:lstStyle/>
          <a:p>
            <a:pPr marL="527685" indent="-514984">
              <a:lnSpc>
                <a:spcPct val="100000"/>
              </a:lnSpc>
              <a:spcBef>
                <a:spcPts val="1105"/>
              </a:spcBef>
              <a:buClr>
                <a:srgbClr val="9BAFB5"/>
              </a:buClr>
              <a:buAutoNum type="arabicPeriod"/>
              <a:tabLst>
                <a:tab pos="527685" algn="l"/>
                <a:tab pos="528320" algn="l"/>
              </a:tabLst>
            </a:pPr>
            <a:r>
              <a:rPr sz="3200" dirty="0">
                <a:solidFill>
                  <a:srgbClr val="212121"/>
                </a:solidFill>
                <a:latin typeface="Maiandra GD" panose="020E0502030308020204" pitchFamily="34" charset="0"/>
                <a:cs typeface="Gill Sans MT"/>
              </a:rPr>
              <a:t>Calm</a:t>
            </a:r>
            <a:endParaRPr sz="3200" dirty="0">
              <a:latin typeface="Maiandra GD" panose="020E0502030308020204" pitchFamily="34" charset="0"/>
              <a:cs typeface="Gill Sans MT"/>
            </a:endParaRPr>
          </a:p>
          <a:p>
            <a:pPr marL="527685" indent="-514984">
              <a:lnSpc>
                <a:spcPct val="100000"/>
              </a:lnSpc>
              <a:spcBef>
                <a:spcPts val="1010"/>
              </a:spcBef>
              <a:buClr>
                <a:srgbClr val="9BAFB5"/>
              </a:buClr>
              <a:buAutoNum type="arabicPeriod"/>
              <a:tabLst>
                <a:tab pos="527685" algn="l"/>
                <a:tab pos="528320" algn="l"/>
              </a:tabLst>
            </a:pPr>
            <a:r>
              <a:rPr sz="3200" spc="-50" dirty="0">
                <a:solidFill>
                  <a:srgbClr val="212121"/>
                </a:solidFill>
                <a:latin typeface="Maiandra GD" panose="020E0502030308020204" pitchFamily="34" charset="0"/>
                <a:cs typeface="Gill Sans MT"/>
              </a:rPr>
              <a:t>Triggers</a:t>
            </a:r>
            <a:endParaRPr sz="3200" dirty="0">
              <a:latin typeface="Maiandra GD" panose="020E0502030308020204" pitchFamily="34" charset="0"/>
              <a:cs typeface="Gill Sans MT"/>
            </a:endParaRPr>
          </a:p>
          <a:p>
            <a:pPr marL="527685" indent="-514984">
              <a:lnSpc>
                <a:spcPct val="100000"/>
              </a:lnSpc>
              <a:spcBef>
                <a:spcPts val="995"/>
              </a:spcBef>
              <a:buClr>
                <a:srgbClr val="9BAFB5"/>
              </a:buClr>
              <a:buAutoNum type="arabicPeriod"/>
              <a:tabLst>
                <a:tab pos="527685" algn="l"/>
                <a:tab pos="528320" algn="l"/>
              </a:tabLst>
            </a:pPr>
            <a:r>
              <a:rPr sz="3200" dirty="0">
                <a:solidFill>
                  <a:srgbClr val="212121"/>
                </a:solidFill>
                <a:latin typeface="Maiandra GD" panose="020E0502030308020204" pitchFamily="34" charset="0"/>
                <a:cs typeface="Gill Sans MT"/>
              </a:rPr>
              <a:t>Agitation</a:t>
            </a:r>
            <a:endParaRPr sz="3200" dirty="0">
              <a:latin typeface="Maiandra GD" panose="020E0502030308020204" pitchFamily="34" charset="0"/>
              <a:cs typeface="Gill Sans MT"/>
            </a:endParaRPr>
          </a:p>
          <a:p>
            <a:pPr marL="527685" indent="-514984">
              <a:lnSpc>
                <a:spcPct val="100000"/>
              </a:lnSpc>
              <a:spcBef>
                <a:spcPts val="995"/>
              </a:spcBef>
              <a:buClr>
                <a:srgbClr val="9BAFB5"/>
              </a:buClr>
              <a:buAutoNum type="arabicPeriod"/>
              <a:tabLst>
                <a:tab pos="527685" algn="l"/>
                <a:tab pos="528320" algn="l"/>
              </a:tabLst>
            </a:pPr>
            <a:r>
              <a:rPr sz="3200" dirty="0">
                <a:solidFill>
                  <a:srgbClr val="212121"/>
                </a:solidFill>
                <a:latin typeface="Maiandra GD" panose="020E0502030308020204" pitchFamily="34" charset="0"/>
                <a:cs typeface="Gill Sans MT"/>
              </a:rPr>
              <a:t>Acceleration</a:t>
            </a:r>
            <a:endParaRPr sz="3200" dirty="0">
              <a:latin typeface="Maiandra GD" panose="020E0502030308020204" pitchFamily="34" charset="0"/>
              <a:cs typeface="Gill Sans MT"/>
            </a:endParaRPr>
          </a:p>
          <a:p>
            <a:pPr marL="527685" indent="-514984">
              <a:lnSpc>
                <a:spcPct val="100000"/>
              </a:lnSpc>
              <a:spcBef>
                <a:spcPts val="1005"/>
              </a:spcBef>
              <a:buClr>
                <a:srgbClr val="9BAFB5"/>
              </a:buClr>
              <a:buAutoNum type="arabicPeriod"/>
              <a:tabLst>
                <a:tab pos="527685" algn="l"/>
                <a:tab pos="528320" algn="l"/>
              </a:tabLst>
            </a:pPr>
            <a:r>
              <a:rPr sz="3200" spc="-25" dirty="0">
                <a:solidFill>
                  <a:srgbClr val="212121"/>
                </a:solidFill>
                <a:latin typeface="Maiandra GD" panose="020E0502030308020204" pitchFamily="34" charset="0"/>
                <a:cs typeface="Gill Sans MT"/>
              </a:rPr>
              <a:t>Peak</a:t>
            </a:r>
            <a:endParaRPr sz="3200" dirty="0">
              <a:latin typeface="Maiandra GD" panose="020E0502030308020204" pitchFamily="34" charset="0"/>
              <a:cs typeface="Gill Sans MT"/>
            </a:endParaRPr>
          </a:p>
          <a:p>
            <a:pPr marL="527685" indent="-514984">
              <a:lnSpc>
                <a:spcPct val="100000"/>
              </a:lnSpc>
              <a:spcBef>
                <a:spcPts val="994"/>
              </a:spcBef>
              <a:buClr>
                <a:srgbClr val="9BAFB5"/>
              </a:buClr>
              <a:buAutoNum type="arabicPeriod"/>
              <a:tabLst>
                <a:tab pos="527685" algn="l"/>
                <a:tab pos="528320" algn="l"/>
              </a:tabLst>
            </a:pPr>
            <a:r>
              <a:rPr sz="3200" spc="-5" dirty="0">
                <a:solidFill>
                  <a:srgbClr val="212121"/>
                </a:solidFill>
                <a:latin typeface="Maiandra GD" panose="020E0502030308020204" pitchFamily="34" charset="0"/>
                <a:cs typeface="Gill Sans MT"/>
              </a:rPr>
              <a:t>D</a:t>
            </a:r>
            <a:r>
              <a:rPr sz="3200" dirty="0">
                <a:solidFill>
                  <a:srgbClr val="212121"/>
                </a:solidFill>
                <a:latin typeface="Maiandra GD" panose="020E0502030308020204" pitchFamily="34" charset="0"/>
                <a:cs typeface="Gill Sans MT"/>
              </a:rPr>
              <a:t>e</a:t>
            </a:r>
            <a:r>
              <a:rPr sz="3200" spc="-5" dirty="0">
                <a:solidFill>
                  <a:srgbClr val="212121"/>
                </a:solidFill>
                <a:latin typeface="Maiandra GD" panose="020E0502030308020204" pitchFamily="34" charset="0"/>
                <a:cs typeface="Gill Sans MT"/>
              </a:rPr>
              <a:t>-</a:t>
            </a:r>
            <a:r>
              <a:rPr sz="3200" dirty="0">
                <a:solidFill>
                  <a:srgbClr val="212121"/>
                </a:solidFill>
                <a:latin typeface="Maiandra GD" panose="020E0502030308020204" pitchFamily="34" charset="0"/>
                <a:cs typeface="Gill Sans MT"/>
              </a:rPr>
              <a:t>esca</a:t>
            </a:r>
            <a:r>
              <a:rPr sz="3200" spc="5" dirty="0">
                <a:solidFill>
                  <a:srgbClr val="212121"/>
                </a:solidFill>
                <a:latin typeface="Maiandra GD" panose="020E0502030308020204" pitchFamily="34" charset="0"/>
                <a:cs typeface="Gill Sans MT"/>
              </a:rPr>
              <a:t>l</a:t>
            </a:r>
            <a:r>
              <a:rPr sz="3200" dirty="0">
                <a:solidFill>
                  <a:srgbClr val="212121"/>
                </a:solidFill>
                <a:latin typeface="Maiandra GD" panose="020E0502030308020204" pitchFamily="34" charset="0"/>
                <a:cs typeface="Gill Sans MT"/>
              </a:rPr>
              <a:t>at</a:t>
            </a:r>
            <a:r>
              <a:rPr sz="3200" spc="5" dirty="0">
                <a:solidFill>
                  <a:srgbClr val="212121"/>
                </a:solidFill>
                <a:latin typeface="Maiandra GD" panose="020E0502030308020204" pitchFamily="34" charset="0"/>
                <a:cs typeface="Gill Sans MT"/>
              </a:rPr>
              <a:t>i</a:t>
            </a:r>
            <a:r>
              <a:rPr sz="3200" spc="-5" dirty="0">
                <a:solidFill>
                  <a:srgbClr val="212121"/>
                </a:solidFill>
                <a:latin typeface="Maiandra GD" panose="020E0502030308020204" pitchFamily="34" charset="0"/>
                <a:cs typeface="Gill Sans MT"/>
              </a:rPr>
              <a:t>o</a:t>
            </a:r>
            <a:r>
              <a:rPr sz="3200" dirty="0">
                <a:solidFill>
                  <a:srgbClr val="212121"/>
                </a:solidFill>
                <a:latin typeface="Maiandra GD" panose="020E0502030308020204" pitchFamily="34" charset="0"/>
                <a:cs typeface="Gill Sans MT"/>
              </a:rPr>
              <a:t>n</a:t>
            </a:r>
            <a:endParaRPr sz="3200" dirty="0">
              <a:latin typeface="Maiandra GD" panose="020E0502030308020204" pitchFamily="34" charset="0"/>
              <a:cs typeface="Gill Sans MT"/>
            </a:endParaRPr>
          </a:p>
          <a:p>
            <a:pPr marL="527685" indent="-514984">
              <a:lnSpc>
                <a:spcPct val="100000"/>
              </a:lnSpc>
              <a:spcBef>
                <a:spcPts val="994"/>
              </a:spcBef>
              <a:buClr>
                <a:srgbClr val="9BAFB5"/>
              </a:buClr>
              <a:buAutoNum type="arabicPeriod"/>
              <a:tabLst>
                <a:tab pos="527685" algn="l"/>
                <a:tab pos="528320" algn="l"/>
              </a:tabLst>
            </a:pPr>
            <a:r>
              <a:rPr sz="3200" dirty="0">
                <a:solidFill>
                  <a:srgbClr val="212121"/>
                </a:solidFill>
                <a:latin typeface="Maiandra GD" panose="020E0502030308020204" pitchFamily="34" charset="0"/>
                <a:cs typeface="Gill Sans MT"/>
              </a:rPr>
              <a:t>Recovery</a:t>
            </a:r>
            <a:endParaRPr sz="3200" dirty="0">
              <a:latin typeface="Maiandra GD" panose="020E0502030308020204" pitchFamily="34" charset="0"/>
              <a:cs typeface="Gill Sans MT"/>
            </a:endParaRPr>
          </a:p>
        </p:txBody>
      </p:sp>
      <p:sp>
        <p:nvSpPr>
          <p:cNvPr id="6" name="Title 5">
            <a:extLst>
              <a:ext uri="{FF2B5EF4-FFF2-40B4-BE49-F238E27FC236}">
                <a16:creationId xmlns:a16="http://schemas.microsoft.com/office/drawing/2014/main" id="{FFF63F5B-C4D5-4795-AFC3-08DAC3FD3DEB}"/>
              </a:ext>
            </a:extLst>
          </p:cNvPr>
          <p:cNvSpPr>
            <a:spLocks noGrp="1"/>
          </p:cNvSpPr>
          <p:nvPr>
            <p:ph type="title" idx="4294967295"/>
          </p:nvPr>
        </p:nvSpPr>
        <p:spPr>
          <a:xfrm>
            <a:off x="371659" y="5502266"/>
            <a:ext cx="12606921" cy="1016522"/>
          </a:xfrm>
        </p:spPr>
        <p:txBody>
          <a:bodyPr>
            <a:noAutofit/>
          </a:bodyPr>
          <a:lstStyle/>
          <a:p>
            <a:r>
              <a:rPr lang="en-US" sz="8800" b="1" spc="50" dirty="0">
                <a:ln w="0"/>
                <a:effectLst>
                  <a:innerShdw blurRad="63500" dist="50800" dir="13500000">
                    <a:srgbClr val="000000">
                      <a:alpha val="50000"/>
                    </a:srgbClr>
                  </a:innerShdw>
                </a:effectLst>
              </a:rPr>
              <a:t>A Seven Phase Cycle</a:t>
            </a:r>
          </a:p>
        </p:txBody>
      </p:sp>
      <p:pic>
        <p:nvPicPr>
          <p:cNvPr id="9" name="Picture 8">
            <a:extLst>
              <a:ext uri="{FF2B5EF4-FFF2-40B4-BE49-F238E27FC236}">
                <a16:creationId xmlns:a16="http://schemas.microsoft.com/office/drawing/2014/main" id="{19F260D9-20EB-4E0D-8032-5CE1C02816FD}"/>
              </a:ext>
            </a:extLst>
          </p:cNvPr>
          <p:cNvPicPr>
            <a:picLocks noChangeAspect="1"/>
          </p:cNvPicPr>
          <p:nvPr/>
        </p:nvPicPr>
        <p:blipFill>
          <a:blip r:embed="rId5"/>
          <a:stretch>
            <a:fillRect/>
          </a:stretch>
        </p:blipFill>
        <p:spPr>
          <a:xfrm>
            <a:off x="6251277" y="-805131"/>
            <a:ext cx="5940723" cy="5208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127B2-FF56-475A-9AA8-A685722673A5}"/>
              </a:ext>
            </a:extLst>
          </p:cNvPr>
          <p:cNvPicPr>
            <a:picLocks noChangeAspect="1"/>
          </p:cNvPicPr>
          <p:nvPr/>
        </p:nvPicPr>
        <p:blipFill>
          <a:blip r:embed="rId3"/>
          <a:stretch>
            <a:fillRect/>
          </a:stretch>
        </p:blipFill>
        <p:spPr>
          <a:xfrm>
            <a:off x="0" y="5018965"/>
            <a:ext cx="12263511" cy="1839035"/>
          </a:xfrm>
          <a:prstGeom prst="rect">
            <a:avLst/>
          </a:prstGeom>
        </p:spPr>
      </p:pic>
      <p:sp>
        <p:nvSpPr>
          <p:cNvPr id="6" name="Title 5">
            <a:extLst>
              <a:ext uri="{FF2B5EF4-FFF2-40B4-BE49-F238E27FC236}">
                <a16:creationId xmlns:a16="http://schemas.microsoft.com/office/drawing/2014/main" id="{FFF63F5B-C4D5-4795-AFC3-08DAC3FD3DEB}"/>
              </a:ext>
            </a:extLst>
          </p:cNvPr>
          <p:cNvSpPr>
            <a:spLocks noGrp="1"/>
          </p:cNvSpPr>
          <p:nvPr>
            <p:ph type="title" idx="4294967295"/>
          </p:nvPr>
        </p:nvSpPr>
        <p:spPr>
          <a:xfrm>
            <a:off x="1592826" y="6291263"/>
            <a:ext cx="8826500" cy="566737"/>
          </a:xfrm>
        </p:spPr>
        <p:txBody>
          <a:bodyPr>
            <a:normAutofit fontScale="90000"/>
          </a:bodyPr>
          <a:lstStyle/>
          <a:p>
            <a:pPr algn="ctr"/>
            <a:r>
              <a:rPr lang="en-US" sz="7200" b="1" spc="50" dirty="0">
                <a:ln w="0"/>
                <a:effectLst>
                  <a:innerShdw blurRad="63500" dist="50800" dir="13500000">
                    <a:srgbClr val="000000">
                      <a:alpha val="50000"/>
                    </a:srgbClr>
                  </a:innerShdw>
                </a:effectLst>
              </a:rPr>
              <a:t>Dealing with </a:t>
            </a:r>
            <a:br>
              <a:rPr lang="en-US" sz="7200" b="1" spc="50" dirty="0">
                <a:ln w="0"/>
                <a:effectLst>
                  <a:innerShdw blurRad="63500" dist="50800" dir="13500000">
                    <a:srgbClr val="000000">
                      <a:alpha val="50000"/>
                    </a:srgbClr>
                  </a:innerShdw>
                </a:effectLst>
              </a:rPr>
            </a:br>
            <a:r>
              <a:rPr lang="en-US" sz="7200" b="1" spc="50" dirty="0">
                <a:ln w="0"/>
                <a:effectLst>
                  <a:innerShdw blurRad="63500" dist="50800" dir="13500000">
                    <a:srgbClr val="000000">
                      <a:alpha val="50000"/>
                    </a:srgbClr>
                  </a:innerShdw>
                </a:effectLst>
              </a:rPr>
              <a:t>Acting Out Behaviors</a:t>
            </a:r>
          </a:p>
        </p:txBody>
      </p:sp>
      <p:sp>
        <p:nvSpPr>
          <p:cNvPr id="2" name="Rectangle 1">
            <a:extLst>
              <a:ext uri="{FF2B5EF4-FFF2-40B4-BE49-F238E27FC236}">
                <a16:creationId xmlns:a16="http://schemas.microsoft.com/office/drawing/2014/main" id="{54E5820E-7BE7-402B-B9A5-8452016C0594}"/>
              </a:ext>
            </a:extLst>
          </p:cNvPr>
          <p:cNvSpPr/>
          <p:nvPr/>
        </p:nvSpPr>
        <p:spPr>
          <a:xfrm>
            <a:off x="739274" y="-554799"/>
            <a:ext cx="11295410" cy="5665141"/>
          </a:xfrm>
          <a:prstGeom prst="rect">
            <a:avLst/>
          </a:prstGeom>
        </p:spPr>
        <p:txBody>
          <a:bodyPr wrap="square">
            <a:spAutoFit/>
          </a:bodyPr>
          <a:lstStyle/>
          <a:p>
            <a:pPr>
              <a:lnSpc>
                <a:spcPct val="150000"/>
              </a:lnSpc>
            </a:pPr>
            <a:r>
              <a:rPr lang="en-US" sz="4400" b="1" dirty="0">
                <a:solidFill>
                  <a:srgbClr val="000000"/>
                </a:solidFill>
              </a:rPr>
              <a:t> </a:t>
            </a:r>
            <a:r>
              <a:rPr lang="en-US" sz="6600" b="1" dirty="0">
                <a:solidFill>
                  <a:srgbClr val="000000"/>
                </a:solidFill>
              </a:rPr>
              <a:t>ASSUMPTIONS:</a:t>
            </a:r>
          </a:p>
          <a:p>
            <a:pPr>
              <a:lnSpc>
                <a:spcPct val="150000"/>
              </a:lnSpc>
            </a:pPr>
            <a:r>
              <a:rPr lang="en-US" sz="3600" b="1" dirty="0">
                <a:solidFill>
                  <a:srgbClr val="000000"/>
                </a:solidFill>
              </a:rPr>
              <a:t>I can’t let a student get away with this.</a:t>
            </a:r>
          </a:p>
          <a:p>
            <a:pPr>
              <a:lnSpc>
                <a:spcPct val="150000"/>
              </a:lnSpc>
            </a:pPr>
            <a:r>
              <a:rPr lang="en-US" sz="3600" b="1" dirty="0">
                <a:solidFill>
                  <a:srgbClr val="000000"/>
                </a:solidFill>
              </a:rPr>
              <a:t> What will the other students think?</a:t>
            </a:r>
          </a:p>
          <a:p>
            <a:pPr>
              <a:lnSpc>
                <a:spcPct val="150000"/>
              </a:lnSpc>
            </a:pPr>
            <a:r>
              <a:rPr lang="en-US" sz="3600" dirty="0">
                <a:solidFill>
                  <a:srgbClr val="000000"/>
                </a:solidFill>
              </a:rPr>
              <a:t> </a:t>
            </a:r>
            <a:r>
              <a:rPr lang="en-US" sz="3600" b="1" dirty="0">
                <a:solidFill>
                  <a:srgbClr val="000000"/>
                </a:solidFill>
              </a:rPr>
              <a:t>I need to establish authority.</a:t>
            </a:r>
          </a:p>
          <a:p>
            <a:pPr>
              <a:lnSpc>
                <a:spcPct val="150000"/>
              </a:lnSpc>
            </a:pPr>
            <a:r>
              <a:rPr lang="en-US" sz="3600" dirty="0">
                <a:solidFill>
                  <a:srgbClr val="000000"/>
                </a:solidFill>
              </a:rPr>
              <a:t> </a:t>
            </a:r>
            <a:r>
              <a:rPr lang="en-US" sz="3600" b="1" dirty="0">
                <a:solidFill>
                  <a:srgbClr val="000000"/>
                </a:solidFill>
              </a:rPr>
              <a:t>I need to settle down agitated students.</a:t>
            </a:r>
          </a:p>
          <a:p>
            <a:pPr>
              <a:lnSpc>
                <a:spcPct val="150000"/>
              </a:lnSpc>
            </a:pPr>
            <a:r>
              <a:rPr lang="en-US" sz="3600" dirty="0">
                <a:solidFill>
                  <a:srgbClr val="000000"/>
                </a:solidFill>
              </a:rPr>
              <a:t> </a:t>
            </a:r>
            <a:r>
              <a:rPr lang="en-US" sz="3600" b="1" dirty="0">
                <a:solidFill>
                  <a:srgbClr val="000000"/>
                </a:solidFill>
              </a:rPr>
              <a:t>I need to be in control</a:t>
            </a:r>
            <a:r>
              <a:rPr lang="en-US" sz="3600" b="1" dirty="0"/>
              <a:t>.</a:t>
            </a:r>
            <a:endParaRPr lang="en-US" sz="3600" dirty="0"/>
          </a:p>
        </p:txBody>
      </p:sp>
    </p:spTree>
    <p:extLst>
      <p:ext uri="{BB962C8B-B14F-4D97-AF65-F5344CB8AC3E}">
        <p14:creationId xmlns:p14="http://schemas.microsoft.com/office/powerpoint/2010/main" val="277145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B408C-E7A1-4D63-8C2B-C7A9DB278228}"/>
              </a:ext>
            </a:extLst>
          </p:cNvPr>
          <p:cNvPicPr>
            <a:picLocks noChangeAspect="1"/>
          </p:cNvPicPr>
          <p:nvPr/>
        </p:nvPicPr>
        <p:blipFill>
          <a:blip r:embed="rId3"/>
          <a:stretch>
            <a:fillRect/>
          </a:stretch>
        </p:blipFill>
        <p:spPr>
          <a:xfrm>
            <a:off x="0" y="5018965"/>
            <a:ext cx="12263511" cy="1839035"/>
          </a:xfrm>
          <a:prstGeom prst="rect">
            <a:avLst/>
          </a:prstGeom>
        </p:spPr>
      </p:pic>
      <p:sp>
        <p:nvSpPr>
          <p:cNvPr id="6" name="Title 5">
            <a:extLst>
              <a:ext uri="{FF2B5EF4-FFF2-40B4-BE49-F238E27FC236}">
                <a16:creationId xmlns:a16="http://schemas.microsoft.com/office/drawing/2014/main" id="{FFF63F5B-C4D5-4795-AFC3-08DAC3FD3DEB}"/>
              </a:ext>
            </a:extLst>
          </p:cNvPr>
          <p:cNvSpPr>
            <a:spLocks noGrp="1"/>
          </p:cNvSpPr>
          <p:nvPr>
            <p:ph type="title" idx="4294967295"/>
          </p:nvPr>
        </p:nvSpPr>
        <p:spPr>
          <a:xfrm>
            <a:off x="133373" y="5938482"/>
            <a:ext cx="12130138" cy="566737"/>
          </a:xfrm>
        </p:spPr>
        <p:txBody>
          <a:bodyPr>
            <a:noAutofit/>
          </a:bodyPr>
          <a:lstStyle/>
          <a:p>
            <a:pPr algn="ctr"/>
            <a:r>
              <a:rPr lang="en-US" sz="8000" b="1" spc="50" dirty="0">
                <a:ln w="0"/>
                <a:effectLst>
                  <a:innerShdw blurRad="63500" dist="50800" dir="13500000">
                    <a:srgbClr val="000000">
                      <a:alpha val="50000"/>
                    </a:srgbClr>
                  </a:innerShdw>
                </a:effectLst>
              </a:rPr>
              <a:t>Signs of ESCALATION</a:t>
            </a:r>
          </a:p>
        </p:txBody>
      </p:sp>
      <p:pic>
        <p:nvPicPr>
          <p:cNvPr id="3" name="Picture 2">
            <a:extLst>
              <a:ext uri="{FF2B5EF4-FFF2-40B4-BE49-F238E27FC236}">
                <a16:creationId xmlns:a16="http://schemas.microsoft.com/office/drawing/2014/main" id="{490F06D5-9787-47BF-AB46-57227F89EC00}"/>
              </a:ext>
            </a:extLst>
          </p:cNvPr>
          <p:cNvPicPr>
            <a:picLocks noChangeAspect="1"/>
          </p:cNvPicPr>
          <p:nvPr/>
        </p:nvPicPr>
        <p:blipFill>
          <a:blip r:embed="rId4"/>
          <a:stretch>
            <a:fillRect/>
          </a:stretch>
        </p:blipFill>
        <p:spPr>
          <a:xfrm>
            <a:off x="4922809" y="0"/>
            <a:ext cx="7269192" cy="5006452"/>
          </a:xfrm>
          <a:prstGeom prst="rect">
            <a:avLst/>
          </a:prstGeom>
        </p:spPr>
      </p:pic>
      <p:pic>
        <p:nvPicPr>
          <p:cNvPr id="4" name="Picture 3">
            <a:extLst>
              <a:ext uri="{FF2B5EF4-FFF2-40B4-BE49-F238E27FC236}">
                <a16:creationId xmlns:a16="http://schemas.microsoft.com/office/drawing/2014/main" id="{6461967C-EB4C-49D2-AD61-36AD5AE0FE1E}"/>
              </a:ext>
            </a:extLst>
          </p:cNvPr>
          <p:cNvPicPr>
            <a:picLocks noChangeAspect="1"/>
          </p:cNvPicPr>
          <p:nvPr/>
        </p:nvPicPr>
        <p:blipFill>
          <a:blip r:embed="rId5"/>
          <a:stretch>
            <a:fillRect/>
          </a:stretch>
        </p:blipFill>
        <p:spPr>
          <a:xfrm>
            <a:off x="-1" y="-66945"/>
            <a:ext cx="2564921" cy="5098213"/>
          </a:xfrm>
          <a:prstGeom prst="rect">
            <a:avLst/>
          </a:prstGeom>
        </p:spPr>
      </p:pic>
      <p:pic>
        <p:nvPicPr>
          <p:cNvPr id="5" name="Picture 4">
            <a:extLst>
              <a:ext uri="{FF2B5EF4-FFF2-40B4-BE49-F238E27FC236}">
                <a16:creationId xmlns:a16="http://schemas.microsoft.com/office/drawing/2014/main" id="{3618A01D-D28C-442E-B706-674386AD6AA2}"/>
              </a:ext>
            </a:extLst>
          </p:cNvPr>
          <p:cNvPicPr>
            <a:picLocks noChangeAspect="1"/>
          </p:cNvPicPr>
          <p:nvPr/>
        </p:nvPicPr>
        <p:blipFill>
          <a:blip r:embed="rId6"/>
          <a:stretch>
            <a:fillRect/>
          </a:stretch>
        </p:blipFill>
        <p:spPr>
          <a:xfrm>
            <a:off x="2564920" y="0"/>
            <a:ext cx="2357888" cy="5031268"/>
          </a:xfrm>
          <a:prstGeom prst="rect">
            <a:avLst/>
          </a:prstGeom>
        </p:spPr>
      </p:pic>
    </p:spTree>
    <p:extLst>
      <p:ext uri="{BB962C8B-B14F-4D97-AF65-F5344CB8AC3E}">
        <p14:creationId xmlns:p14="http://schemas.microsoft.com/office/powerpoint/2010/main" val="332360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366133-5C82-44CC-9AF7-2D9ECFFF3BF2}"/>
              </a:ext>
            </a:extLst>
          </p:cNvPr>
          <p:cNvPicPr>
            <a:picLocks noChangeAspect="1"/>
          </p:cNvPicPr>
          <p:nvPr/>
        </p:nvPicPr>
        <p:blipFill>
          <a:blip r:embed="rId2"/>
          <a:stretch>
            <a:fillRect/>
          </a:stretch>
        </p:blipFill>
        <p:spPr>
          <a:xfrm>
            <a:off x="63261" y="-1150189"/>
            <a:ext cx="12053978" cy="8013212"/>
          </a:xfrm>
          <a:prstGeom prst="rect">
            <a:avLst/>
          </a:prstGeom>
        </p:spPr>
      </p:pic>
    </p:spTree>
    <p:extLst>
      <p:ext uri="{BB962C8B-B14F-4D97-AF65-F5344CB8AC3E}">
        <p14:creationId xmlns:p14="http://schemas.microsoft.com/office/powerpoint/2010/main" val="92415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3174" y="1299040"/>
            <a:ext cx="9029068" cy="938077"/>
          </a:xfrm>
          <a:prstGeom prst="rect">
            <a:avLst/>
          </a:prstGeom>
          <a:solidFill>
            <a:schemeClr val="accent3">
              <a:lumMod val="20000"/>
              <a:lumOff val="80000"/>
            </a:schemeClr>
          </a:solidFill>
        </p:spPr>
        <p:txBody>
          <a:bodyPr vert="horz" wrap="square" lIns="0" tIns="65405" rIns="0" bIns="0" rtlCol="0">
            <a:spAutoFit/>
          </a:bodyPr>
          <a:lstStyle/>
          <a:p>
            <a:pPr marL="12700" marR="5080">
              <a:lnSpc>
                <a:spcPts val="3350"/>
              </a:lnSpc>
              <a:spcBef>
                <a:spcPts val="515"/>
              </a:spcBef>
              <a:buClr>
                <a:srgbClr val="9BAFB5"/>
              </a:buClr>
              <a:tabLst>
                <a:tab pos="241300" algn="l"/>
              </a:tabLst>
            </a:pPr>
            <a:r>
              <a:rPr sz="3100" spc="-10" dirty="0">
                <a:solidFill>
                  <a:srgbClr val="212121"/>
                </a:solidFill>
                <a:cs typeface="Calibri"/>
              </a:rPr>
              <a:t>Students exhibit </a:t>
            </a:r>
            <a:r>
              <a:rPr sz="3100" spc="-15" dirty="0">
                <a:solidFill>
                  <a:srgbClr val="212121"/>
                </a:solidFill>
                <a:cs typeface="Calibri"/>
              </a:rPr>
              <a:t>appropriate, </a:t>
            </a:r>
            <a:r>
              <a:rPr sz="3100" spc="-20" dirty="0">
                <a:solidFill>
                  <a:srgbClr val="212121"/>
                </a:solidFill>
                <a:cs typeface="Calibri"/>
              </a:rPr>
              <a:t>cooperative </a:t>
            </a:r>
            <a:r>
              <a:rPr sz="3100" spc="-10" dirty="0">
                <a:solidFill>
                  <a:srgbClr val="212121"/>
                </a:solidFill>
                <a:cs typeface="Calibri"/>
              </a:rPr>
              <a:t>behavior </a:t>
            </a:r>
            <a:r>
              <a:rPr sz="3100" dirty="0">
                <a:solidFill>
                  <a:srgbClr val="212121"/>
                </a:solidFill>
                <a:cs typeface="Calibri"/>
              </a:rPr>
              <a:t>and </a:t>
            </a:r>
            <a:r>
              <a:rPr sz="3100" spc="-15" dirty="0">
                <a:solidFill>
                  <a:srgbClr val="212121"/>
                </a:solidFill>
                <a:cs typeface="Calibri"/>
              </a:rPr>
              <a:t>are  responsive </a:t>
            </a:r>
            <a:r>
              <a:rPr sz="3100" spc="-25" dirty="0">
                <a:solidFill>
                  <a:srgbClr val="212121"/>
                </a:solidFill>
                <a:cs typeface="Calibri"/>
              </a:rPr>
              <a:t>to </a:t>
            </a:r>
            <a:r>
              <a:rPr sz="3100" spc="-30" dirty="0">
                <a:solidFill>
                  <a:srgbClr val="212121"/>
                </a:solidFill>
                <a:cs typeface="Calibri"/>
              </a:rPr>
              <a:t>staff</a:t>
            </a:r>
            <a:r>
              <a:rPr sz="3100" spc="40" dirty="0">
                <a:solidFill>
                  <a:srgbClr val="212121"/>
                </a:solidFill>
                <a:cs typeface="Calibri"/>
              </a:rPr>
              <a:t> </a:t>
            </a:r>
            <a:r>
              <a:rPr sz="3100" spc="-10" dirty="0">
                <a:solidFill>
                  <a:srgbClr val="212121"/>
                </a:solidFill>
                <a:cs typeface="Calibri"/>
              </a:rPr>
              <a:t>directions.</a:t>
            </a:r>
            <a:endParaRPr sz="3100" dirty="0">
              <a:cs typeface="Calibri"/>
            </a:endParaRPr>
          </a:p>
        </p:txBody>
      </p:sp>
      <p:sp>
        <p:nvSpPr>
          <p:cNvPr id="6" name="Rectangle 5">
            <a:extLst>
              <a:ext uri="{FF2B5EF4-FFF2-40B4-BE49-F238E27FC236}">
                <a16:creationId xmlns:a16="http://schemas.microsoft.com/office/drawing/2014/main" id="{37B54913-B340-4E48-9423-B5D245766C6F}"/>
              </a:ext>
            </a:extLst>
          </p:cNvPr>
          <p:cNvSpPr/>
          <p:nvPr/>
        </p:nvSpPr>
        <p:spPr>
          <a:xfrm>
            <a:off x="248020" y="0"/>
            <a:ext cx="8670964" cy="1446550"/>
          </a:xfrm>
          <a:prstGeom prst="rect">
            <a:avLst/>
          </a:prstGeom>
          <a:noFill/>
        </p:spPr>
        <p:txBody>
          <a:bodyPr wrap="none" lIns="91440" tIns="45720" rIns="91440" bIns="45720">
            <a:spAutoFit/>
          </a:bodyPr>
          <a:lstStyle/>
          <a:p>
            <a:pPr algn="ctr"/>
            <a:r>
              <a:rPr lang="en-US" sz="8800" b="1" cap="none" spc="50" dirty="0">
                <a:ln w="0"/>
                <a:solidFill>
                  <a:schemeClr val="accent5">
                    <a:lumMod val="40000"/>
                    <a:lumOff val="60000"/>
                  </a:schemeClr>
                </a:solidFill>
                <a:effectLst>
                  <a:innerShdw blurRad="63500" dist="50800" dir="13500000">
                    <a:srgbClr val="000000">
                      <a:alpha val="50000"/>
                    </a:srgbClr>
                  </a:innerShdw>
                </a:effectLst>
              </a:rPr>
              <a:t>Phase 1:  CALM</a:t>
            </a:r>
          </a:p>
        </p:txBody>
      </p:sp>
      <p:graphicFrame>
        <p:nvGraphicFramePr>
          <p:cNvPr id="7" name="Table 6">
            <a:extLst>
              <a:ext uri="{FF2B5EF4-FFF2-40B4-BE49-F238E27FC236}">
                <a16:creationId xmlns:a16="http://schemas.microsoft.com/office/drawing/2014/main" id="{58D0EF5D-28DF-4B39-9877-A12EC5534EA5}"/>
              </a:ext>
            </a:extLst>
          </p:cNvPr>
          <p:cNvGraphicFramePr>
            <a:graphicFrameLocks noGrp="1"/>
          </p:cNvGraphicFramePr>
          <p:nvPr>
            <p:extLst>
              <p:ext uri="{D42A27DB-BD31-4B8C-83A1-F6EECF244321}">
                <p14:modId xmlns:p14="http://schemas.microsoft.com/office/powerpoint/2010/main" val="4020602431"/>
              </p:ext>
            </p:extLst>
          </p:nvPr>
        </p:nvGraphicFramePr>
        <p:xfrm>
          <a:off x="63174" y="2237117"/>
          <a:ext cx="12128826" cy="4552159"/>
        </p:xfrm>
        <a:graphic>
          <a:graphicData uri="http://schemas.openxmlformats.org/drawingml/2006/table">
            <a:tbl>
              <a:tblPr firstRow="1" bandRow="1">
                <a:tableStyleId>{5C22544A-7EE6-4342-B048-85BDC9FD1C3A}</a:tableStyleId>
              </a:tblPr>
              <a:tblGrid>
                <a:gridCol w="6064413">
                  <a:extLst>
                    <a:ext uri="{9D8B030D-6E8A-4147-A177-3AD203B41FA5}">
                      <a16:colId xmlns:a16="http://schemas.microsoft.com/office/drawing/2014/main" val="1815611419"/>
                    </a:ext>
                  </a:extLst>
                </a:gridCol>
                <a:gridCol w="6064413">
                  <a:extLst>
                    <a:ext uri="{9D8B030D-6E8A-4147-A177-3AD203B41FA5}">
                      <a16:colId xmlns:a16="http://schemas.microsoft.com/office/drawing/2014/main" val="823150324"/>
                    </a:ext>
                  </a:extLst>
                </a:gridCol>
              </a:tblGrid>
              <a:tr h="4552159">
                <a:tc>
                  <a:txBody>
                    <a:bodyPr/>
                    <a:lstStyle/>
                    <a:p>
                      <a:pPr marL="241300" indent="0">
                        <a:lnSpc>
                          <a:spcPct val="100000"/>
                        </a:lnSpc>
                        <a:spcBef>
                          <a:spcPts val="0"/>
                        </a:spcBef>
                        <a:buClr>
                          <a:srgbClr val="9BAFB5"/>
                        </a:buClr>
                        <a:buFontTx/>
                        <a:buNone/>
                        <a:tabLst>
                          <a:tab pos="469900" algn="l"/>
                        </a:tabLst>
                      </a:pPr>
                      <a:r>
                        <a:rPr lang="en-US" sz="2400" b="0" spc="-10" dirty="0">
                          <a:solidFill>
                            <a:srgbClr val="212121"/>
                          </a:solidFill>
                          <a:cs typeface="Gill Sans MT"/>
                        </a:rPr>
                        <a:t>Create positive </a:t>
                      </a:r>
                      <a:r>
                        <a:rPr lang="en-US" sz="2400" b="0" spc="-15" dirty="0">
                          <a:solidFill>
                            <a:srgbClr val="212121"/>
                          </a:solidFill>
                          <a:cs typeface="Gill Sans MT"/>
                        </a:rPr>
                        <a:t>environment </a:t>
                      </a:r>
                      <a:r>
                        <a:rPr lang="en-US" sz="2400" b="0" dirty="0">
                          <a:solidFill>
                            <a:srgbClr val="212121"/>
                          </a:solidFill>
                          <a:cs typeface="Gill Sans MT"/>
                        </a:rPr>
                        <a:t>to </a:t>
                      </a:r>
                      <a:r>
                        <a:rPr lang="en-US" sz="2400" b="0" spc="-10" dirty="0">
                          <a:solidFill>
                            <a:srgbClr val="212121"/>
                          </a:solidFill>
                          <a:cs typeface="Gill Sans MT"/>
                        </a:rPr>
                        <a:t>increase </a:t>
                      </a:r>
                      <a:r>
                        <a:rPr lang="en-US" sz="2400" b="0" spc="-15" dirty="0">
                          <a:solidFill>
                            <a:srgbClr val="212121"/>
                          </a:solidFill>
                          <a:cs typeface="Gill Sans MT"/>
                        </a:rPr>
                        <a:t>appropriate</a:t>
                      </a:r>
                      <a:r>
                        <a:rPr lang="en-US" sz="2400" b="0" spc="15" dirty="0">
                          <a:solidFill>
                            <a:srgbClr val="212121"/>
                          </a:solidFill>
                          <a:cs typeface="Gill Sans MT"/>
                        </a:rPr>
                        <a:t> </a:t>
                      </a:r>
                      <a:r>
                        <a:rPr lang="en-US" sz="2400" b="0" spc="-40" dirty="0">
                          <a:solidFill>
                            <a:srgbClr val="212121"/>
                          </a:solidFill>
                          <a:cs typeface="Gill Sans MT"/>
                        </a:rPr>
                        <a:t>behavior.</a:t>
                      </a:r>
                      <a:endParaRPr lang="en-US" sz="2400" b="0" dirty="0">
                        <a:cs typeface="Gill Sans MT"/>
                      </a:endParaRPr>
                    </a:p>
                    <a:p>
                      <a:pPr marL="241300" indent="0">
                        <a:lnSpc>
                          <a:spcPct val="100000"/>
                        </a:lnSpc>
                        <a:spcBef>
                          <a:spcPts val="0"/>
                        </a:spcBef>
                        <a:buClr>
                          <a:srgbClr val="9BAFB5"/>
                        </a:buClr>
                        <a:buFontTx/>
                        <a:buNone/>
                        <a:tabLst>
                          <a:tab pos="469900" algn="l"/>
                        </a:tabLst>
                      </a:pPr>
                      <a:r>
                        <a:rPr lang="en-US" sz="2400" b="0" spc="-10" dirty="0">
                          <a:solidFill>
                            <a:srgbClr val="212121"/>
                          </a:solidFill>
                          <a:cs typeface="Gill Sans MT"/>
                        </a:rPr>
                        <a:t>Arrange for </a:t>
                      </a:r>
                      <a:r>
                        <a:rPr lang="en-US" sz="2400" b="0" spc="-5" dirty="0">
                          <a:solidFill>
                            <a:srgbClr val="212121"/>
                          </a:solidFill>
                          <a:cs typeface="Gill Sans MT"/>
                        </a:rPr>
                        <a:t>high rates of </a:t>
                      </a:r>
                      <a:r>
                        <a:rPr lang="en-US" sz="2400" b="0" dirty="0">
                          <a:solidFill>
                            <a:srgbClr val="212121"/>
                          </a:solidFill>
                          <a:cs typeface="Gill Sans MT"/>
                        </a:rPr>
                        <a:t>successful </a:t>
                      </a:r>
                      <a:r>
                        <a:rPr lang="en-US" sz="2400" b="0" spc="-5" dirty="0">
                          <a:solidFill>
                            <a:srgbClr val="212121"/>
                          </a:solidFill>
                          <a:cs typeface="Gill Sans MT"/>
                        </a:rPr>
                        <a:t>academic and social</a:t>
                      </a:r>
                      <a:r>
                        <a:rPr lang="en-US" sz="2400" b="0" spc="80" dirty="0">
                          <a:solidFill>
                            <a:srgbClr val="212121"/>
                          </a:solidFill>
                          <a:cs typeface="Gill Sans MT"/>
                        </a:rPr>
                        <a:t> </a:t>
                      </a:r>
                      <a:r>
                        <a:rPr lang="en-US" sz="2400" b="0" spc="-5" dirty="0">
                          <a:solidFill>
                            <a:srgbClr val="212121"/>
                          </a:solidFill>
                          <a:cs typeface="Gill Sans MT"/>
                        </a:rPr>
                        <a:t>engagements.</a:t>
                      </a:r>
                      <a:endParaRPr lang="en-US" sz="2400" b="0" dirty="0">
                        <a:cs typeface="Gill Sans MT"/>
                      </a:endParaRPr>
                    </a:p>
                    <a:p>
                      <a:pPr marL="241300" indent="0">
                        <a:lnSpc>
                          <a:spcPct val="100000"/>
                        </a:lnSpc>
                        <a:spcBef>
                          <a:spcPts val="0"/>
                        </a:spcBef>
                        <a:buClr>
                          <a:srgbClr val="9BAFB5"/>
                        </a:buClr>
                        <a:buFontTx/>
                        <a:buNone/>
                        <a:tabLst>
                          <a:tab pos="469900" algn="l"/>
                        </a:tabLst>
                      </a:pPr>
                      <a:r>
                        <a:rPr lang="en-US" sz="2400" b="0" spc="-75" dirty="0">
                          <a:solidFill>
                            <a:srgbClr val="212121"/>
                          </a:solidFill>
                          <a:cs typeface="Gill Sans MT"/>
                        </a:rPr>
                        <a:t>Teach </a:t>
                      </a:r>
                      <a:r>
                        <a:rPr lang="en-US" sz="2400" b="0" spc="-5" dirty="0">
                          <a:solidFill>
                            <a:srgbClr val="212121"/>
                          </a:solidFill>
                          <a:cs typeface="Gill Sans MT"/>
                        </a:rPr>
                        <a:t>Social</a:t>
                      </a:r>
                      <a:r>
                        <a:rPr lang="en-US" sz="2400" b="0" spc="50" dirty="0">
                          <a:solidFill>
                            <a:srgbClr val="212121"/>
                          </a:solidFill>
                          <a:cs typeface="Gill Sans MT"/>
                        </a:rPr>
                        <a:t> </a:t>
                      </a:r>
                      <a:r>
                        <a:rPr lang="en-US" sz="2400" b="0" dirty="0">
                          <a:solidFill>
                            <a:srgbClr val="212121"/>
                          </a:solidFill>
                          <a:cs typeface="Gill Sans MT"/>
                        </a:rPr>
                        <a:t>Skills</a:t>
                      </a:r>
                      <a:endParaRPr lang="en-US" sz="2400" b="0" dirty="0">
                        <a:cs typeface="Gill Sans MT"/>
                      </a:endParaRPr>
                    </a:p>
                    <a:p>
                      <a:pPr marL="469900" lvl="1" indent="0">
                        <a:lnSpc>
                          <a:spcPct val="100000"/>
                        </a:lnSpc>
                        <a:spcBef>
                          <a:spcPts val="0"/>
                        </a:spcBef>
                        <a:buClr>
                          <a:srgbClr val="9BAFB5"/>
                        </a:buClr>
                        <a:buFontTx/>
                        <a:buNone/>
                        <a:tabLst>
                          <a:tab pos="698500" algn="l"/>
                        </a:tabLst>
                      </a:pPr>
                      <a:r>
                        <a:rPr lang="en-US" sz="2400" b="0" spc="-10" dirty="0">
                          <a:solidFill>
                            <a:srgbClr val="212121"/>
                          </a:solidFill>
                          <a:cs typeface="Gill Sans MT"/>
                        </a:rPr>
                        <a:t>Problem</a:t>
                      </a:r>
                      <a:r>
                        <a:rPr lang="en-US" sz="2400" b="0" spc="-5" dirty="0">
                          <a:solidFill>
                            <a:srgbClr val="212121"/>
                          </a:solidFill>
                          <a:cs typeface="Gill Sans MT"/>
                        </a:rPr>
                        <a:t> solving</a:t>
                      </a:r>
                      <a:endParaRPr lang="en-US" sz="2400" b="0" dirty="0">
                        <a:cs typeface="Gill Sans MT"/>
                      </a:endParaRPr>
                    </a:p>
                    <a:p>
                      <a:pPr marL="469900" lvl="1" indent="0">
                        <a:lnSpc>
                          <a:spcPct val="100000"/>
                        </a:lnSpc>
                        <a:spcBef>
                          <a:spcPts val="0"/>
                        </a:spcBef>
                        <a:buClr>
                          <a:srgbClr val="9BAFB5"/>
                        </a:buClr>
                        <a:buFontTx/>
                        <a:buNone/>
                        <a:tabLst>
                          <a:tab pos="698500" algn="l"/>
                        </a:tabLst>
                      </a:pPr>
                      <a:r>
                        <a:rPr lang="en-US" sz="2400" b="0" spc="-5" dirty="0">
                          <a:solidFill>
                            <a:srgbClr val="212121"/>
                          </a:solidFill>
                          <a:cs typeface="Gill Sans MT"/>
                        </a:rPr>
                        <a:t>Self-management and </a:t>
                      </a:r>
                      <a:r>
                        <a:rPr lang="en-US" sz="2400" b="0" spc="-10" dirty="0">
                          <a:solidFill>
                            <a:srgbClr val="212121"/>
                          </a:solidFill>
                          <a:cs typeface="Gill Sans MT"/>
                        </a:rPr>
                        <a:t>relaxation</a:t>
                      </a:r>
                      <a:r>
                        <a:rPr lang="en-US" sz="2400" b="0" dirty="0">
                          <a:solidFill>
                            <a:srgbClr val="212121"/>
                          </a:solidFill>
                          <a:cs typeface="Gill Sans MT"/>
                        </a:rPr>
                        <a:t> </a:t>
                      </a:r>
                      <a:r>
                        <a:rPr lang="en-US" sz="2400" b="0" spc="-5" dirty="0">
                          <a:solidFill>
                            <a:srgbClr val="212121"/>
                          </a:solidFill>
                          <a:cs typeface="Gill Sans MT"/>
                        </a:rPr>
                        <a:t>strategies</a:t>
                      </a:r>
                      <a:endParaRPr lang="en-US" sz="2400" b="0" dirty="0">
                        <a:cs typeface="Gill Sans MT"/>
                      </a:endParaRPr>
                    </a:p>
                    <a:p>
                      <a:pPr marL="241300" indent="0">
                        <a:lnSpc>
                          <a:spcPct val="100000"/>
                        </a:lnSpc>
                        <a:spcBef>
                          <a:spcPts val="0"/>
                        </a:spcBef>
                        <a:buClr>
                          <a:srgbClr val="9BAFB5"/>
                        </a:buClr>
                        <a:buFontTx/>
                        <a:buNone/>
                        <a:tabLst>
                          <a:tab pos="469900" algn="l"/>
                        </a:tabLst>
                      </a:pPr>
                      <a:r>
                        <a:rPr lang="en-US" sz="2400" b="0" spc="-5" dirty="0">
                          <a:solidFill>
                            <a:srgbClr val="212121"/>
                          </a:solidFill>
                          <a:cs typeface="Gill Sans MT"/>
                        </a:rPr>
                        <a:t>Assess </a:t>
                      </a:r>
                      <a:r>
                        <a:rPr lang="en-US" sz="2400" b="0" spc="-10" dirty="0">
                          <a:solidFill>
                            <a:srgbClr val="212121"/>
                          </a:solidFill>
                          <a:cs typeface="Gill Sans MT"/>
                        </a:rPr>
                        <a:t>Problem</a:t>
                      </a:r>
                      <a:r>
                        <a:rPr lang="en-US" sz="2400" b="0" spc="-5" dirty="0">
                          <a:solidFill>
                            <a:srgbClr val="212121"/>
                          </a:solidFill>
                          <a:cs typeface="Gill Sans MT"/>
                        </a:rPr>
                        <a:t> </a:t>
                      </a:r>
                      <a:r>
                        <a:rPr lang="en-US" sz="2400" b="0" spc="-15" dirty="0">
                          <a:solidFill>
                            <a:srgbClr val="212121"/>
                          </a:solidFill>
                          <a:cs typeface="Gill Sans MT"/>
                        </a:rPr>
                        <a:t>Behavior</a:t>
                      </a:r>
                      <a:endParaRPr lang="en-US" sz="2400" b="0" dirty="0">
                        <a:cs typeface="Gill Sans MT"/>
                      </a:endParaRPr>
                    </a:p>
                    <a:p>
                      <a:pPr marL="469900" lvl="1" indent="0">
                        <a:lnSpc>
                          <a:spcPct val="100000"/>
                        </a:lnSpc>
                        <a:spcBef>
                          <a:spcPts val="0"/>
                        </a:spcBef>
                        <a:buClr>
                          <a:srgbClr val="9BAFB5"/>
                        </a:buClr>
                        <a:buFontTx/>
                        <a:buNone/>
                        <a:tabLst>
                          <a:tab pos="698500" algn="l"/>
                        </a:tabLst>
                      </a:pPr>
                      <a:r>
                        <a:rPr lang="en-US" sz="2400" b="0" spc="-5" dirty="0">
                          <a:solidFill>
                            <a:srgbClr val="212121"/>
                          </a:solidFill>
                          <a:cs typeface="Gill Sans MT"/>
                        </a:rPr>
                        <a:t>Examine academic and </a:t>
                      </a:r>
                      <a:r>
                        <a:rPr lang="en-US" sz="2400" b="0" spc="-15" dirty="0">
                          <a:solidFill>
                            <a:srgbClr val="212121"/>
                          </a:solidFill>
                          <a:cs typeface="Gill Sans MT"/>
                        </a:rPr>
                        <a:t>behavioral </a:t>
                      </a:r>
                      <a:r>
                        <a:rPr lang="en-US" sz="2400" b="0" spc="-5" dirty="0">
                          <a:solidFill>
                            <a:srgbClr val="212121"/>
                          </a:solidFill>
                          <a:cs typeface="Gill Sans MT"/>
                        </a:rPr>
                        <a:t>learning</a:t>
                      </a:r>
                      <a:r>
                        <a:rPr lang="en-US" sz="2400" b="0" spc="30" dirty="0">
                          <a:solidFill>
                            <a:srgbClr val="212121"/>
                          </a:solidFill>
                          <a:cs typeface="Gill Sans MT"/>
                        </a:rPr>
                        <a:t> </a:t>
                      </a:r>
                      <a:r>
                        <a:rPr lang="en-US" sz="2400" b="0" spc="5" dirty="0">
                          <a:solidFill>
                            <a:srgbClr val="212121"/>
                          </a:solidFill>
                          <a:cs typeface="Gill Sans MT"/>
                        </a:rPr>
                        <a:t>history</a:t>
                      </a:r>
                      <a:endParaRPr lang="en-US" sz="2400" b="0" dirty="0">
                        <a:cs typeface="Gill Sans MT"/>
                      </a:endParaRPr>
                    </a:p>
                    <a:p>
                      <a:pPr marL="469900" lvl="1" indent="0">
                        <a:lnSpc>
                          <a:spcPct val="100000"/>
                        </a:lnSpc>
                        <a:spcBef>
                          <a:spcPts val="0"/>
                        </a:spcBef>
                        <a:buClr>
                          <a:srgbClr val="9BAFB5"/>
                        </a:buClr>
                        <a:buFontTx/>
                        <a:buNone/>
                        <a:tabLst>
                          <a:tab pos="698500" algn="l"/>
                        </a:tabLst>
                      </a:pPr>
                      <a:r>
                        <a:rPr lang="en-US" sz="2400" b="0" dirty="0">
                          <a:solidFill>
                            <a:srgbClr val="212121"/>
                          </a:solidFill>
                          <a:cs typeface="Gill Sans MT"/>
                        </a:rPr>
                        <a:t>Identify </a:t>
                      </a:r>
                      <a:r>
                        <a:rPr lang="en-US" sz="2400" b="0" spc="-5" dirty="0">
                          <a:solidFill>
                            <a:srgbClr val="212121"/>
                          </a:solidFill>
                          <a:cs typeface="Gill Sans MT"/>
                        </a:rPr>
                        <a:t>triggers and </a:t>
                      </a:r>
                      <a:r>
                        <a:rPr lang="en-US" sz="2400" b="0" dirty="0">
                          <a:solidFill>
                            <a:srgbClr val="212121"/>
                          </a:solidFill>
                          <a:cs typeface="Gill Sans MT"/>
                        </a:rPr>
                        <a:t>the</a:t>
                      </a:r>
                      <a:r>
                        <a:rPr lang="en-US" sz="2400" b="0" spc="-20" dirty="0">
                          <a:solidFill>
                            <a:srgbClr val="212121"/>
                          </a:solidFill>
                          <a:cs typeface="Gill Sans MT"/>
                        </a:rPr>
                        <a:t> </a:t>
                      </a:r>
                      <a:r>
                        <a:rPr lang="en-US" sz="2400" b="0" spc="-5" dirty="0">
                          <a:solidFill>
                            <a:srgbClr val="212121"/>
                          </a:solidFill>
                          <a:cs typeface="Gill Sans MT"/>
                        </a:rPr>
                        <a:t>function</a:t>
                      </a:r>
                      <a:endParaRPr lang="en-US" sz="2400" b="0" dirty="0">
                        <a:cs typeface="Gill Sans MT"/>
                      </a:endParaRPr>
                    </a:p>
                  </a:txBody>
                  <a:tcPr>
                    <a:solidFill>
                      <a:schemeClr val="bg1">
                        <a:lumMod val="95000"/>
                      </a:schemeClr>
                    </a:solidFill>
                  </a:tcPr>
                </a:tc>
                <a:tc>
                  <a:txBody>
                    <a:bodyPr/>
                    <a:lstStyle/>
                    <a:p>
                      <a:pPr marL="12700" marR="5080" indent="0">
                        <a:lnSpc>
                          <a:spcPct val="100000"/>
                        </a:lnSpc>
                        <a:spcBef>
                          <a:spcPts val="105"/>
                        </a:spcBef>
                        <a:buClr>
                          <a:srgbClr val="9BAFB5"/>
                        </a:buClr>
                        <a:buFontTx/>
                        <a:buNone/>
                        <a:tabLst>
                          <a:tab pos="469265" algn="l"/>
                          <a:tab pos="469900" algn="l"/>
                          <a:tab pos="3777615" algn="l"/>
                        </a:tabLst>
                      </a:pPr>
                      <a:r>
                        <a:rPr lang="en-US" sz="2400" b="0" dirty="0">
                          <a:solidFill>
                            <a:schemeClr val="accent5">
                              <a:lumMod val="75000"/>
                            </a:schemeClr>
                          </a:solidFill>
                          <a:latin typeface="+mn-lt"/>
                          <a:cs typeface="Gill Sans MT"/>
                        </a:rPr>
                        <a:t>What </a:t>
                      </a:r>
                      <a:r>
                        <a:rPr lang="en-US" sz="2400" b="0" spc="-10" dirty="0">
                          <a:solidFill>
                            <a:schemeClr val="accent5">
                              <a:lumMod val="75000"/>
                            </a:schemeClr>
                          </a:solidFill>
                          <a:latin typeface="+mn-lt"/>
                          <a:cs typeface="Gill Sans MT"/>
                        </a:rPr>
                        <a:t>classroom </a:t>
                      </a:r>
                      <a:r>
                        <a:rPr lang="en-US" sz="2400" b="0" dirty="0">
                          <a:solidFill>
                            <a:schemeClr val="accent5">
                              <a:lumMod val="75000"/>
                            </a:schemeClr>
                          </a:solidFill>
                          <a:latin typeface="+mn-lt"/>
                          <a:cs typeface="Gill Sans MT"/>
                        </a:rPr>
                        <a:t>practices </a:t>
                      </a:r>
                      <a:r>
                        <a:rPr lang="en-US" sz="2400" b="0" spc="-5" dirty="0">
                          <a:solidFill>
                            <a:schemeClr val="accent5">
                              <a:lumMod val="75000"/>
                            </a:schemeClr>
                          </a:solidFill>
                          <a:latin typeface="+mn-lt"/>
                          <a:cs typeface="Gill Sans MT"/>
                        </a:rPr>
                        <a:t>do </a:t>
                      </a:r>
                      <a:r>
                        <a:rPr lang="en-US" sz="2400" b="0" spc="-20" dirty="0">
                          <a:solidFill>
                            <a:schemeClr val="accent5">
                              <a:lumMod val="75000"/>
                            </a:schemeClr>
                          </a:solidFill>
                          <a:latin typeface="+mn-lt"/>
                          <a:cs typeface="Gill Sans MT"/>
                        </a:rPr>
                        <a:t>you </a:t>
                      </a:r>
                      <a:r>
                        <a:rPr lang="en-US" sz="2400" b="0" spc="-40" dirty="0">
                          <a:solidFill>
                            <a:schemeClr val="accent5">
                              <a:lumMod val="75000"/>
                            </a:schemeClr>
                          </a:solidFill>
                          <a:latin typeface="+mn-lt"/>
                          <a:cs typeface="Gill Sans MT"/>
                        </a:rPr>
                        <a:t>have </a:t>
                      </a:r>
                      <a:r>
                        <a:rPr lang="en-US" sz="2400" b="0" dirty="0">
                          <a:solidFill>
                            <a:schemeClr val="accent5">
                              <a:lumMod val="75000"/>
                            </a:schemeClr>
                          </a:solidFill>
                          <a:latin typeface="+mn-lt"/>
                          <a:cs typeface="Gill Sans MT"/>
                        </a:rPr>
                        <a:t>in place to </a:t>
                      </a:r>
                      <a:r>
                        <a:rPr lang="en-US" sz="2400" b="0" spc="-10" dirty="0">
                          <a:solidFill>
                            <a:schemeClr val="accent5">
                              <a:lumMod val="75000"/>
                            </a:schemeClr>
                          </a:solidFill>
                          <a:latin typeface="+mn-lt"/>
                          <a:cs typeface="Gill Sans MT"/>
                        </a:rPr>
                        <a:t>create</a:t>
                      </a:r>
                      <a:r>
                        <a:rPr lang="en-US" sz="2400" b="0" spc="-140" dirty="0">
                          <a:solidFill>
                            <a:schemeClr val="accent5">
                              <a:lumMod val="75000"/>
                            </a:schemeClr>
                          </a:solidFill>
                          <a:latin typeface="+mn-lt"/>
                          <a:cs typeface="Gill Sans MT"/>
                        </a:rPr>
                        <a:t> </a:t>
                      </a:r>
                      <a:r>
                        <a:rPr lang="en-US" sz="2400" b="0" dirty="0">
                          <a:solidFill>
                            <a:schemeClr val="accent5">
                              <a:lumMod val="75000"/>
                            </a:schemeClr>
                          </a:solidFill>
                          <a:latin typeface="+mn-lt"/>
                          <a:cs typeface="Gill Sans MT"/>
                        </a:rPr>
                        <a:t>a  calm</a:t>
                      </a:r>
                      <a:r>
                        <a:rPr lang="en-US" sz="2400" b="0" spc="-5" dirty="0">
                          <a:solidFill>
                            <a:schemeClr val="accent5">
                              <a:lumMod val="75000"/>
                            </a:schemeClr>
                          </a:solidFill>
                          <a:latin typeface="+mn-lt"/>
                          <a:cs typeface="Gill Sans MT"/>
                        </a:rPr>
                        <a:t> </a:t>
                      </a:r>
                      <a:r>
                        <a:rPr lang="en-US" sz="2400" b="0" spc="-15" dirty="0">
                          <a:solidFill>
                            <a:schemeClr val="accent5">
                              <a:lumMod val="75000"/>
                            </a:schemeClr>
                          </a:solidFill>
                          <a:latin typeface="+mn-lt"/>
                          <a:cs typeface="Gill Sans MT"/>
                        </a:rPr>
                        <a:t>environment?</a:t>
                      </a:r>
                    </a:p>
                    <a:p>
                      <a:pPr marL="12700" marR="5080" indent="0">
                        <a:lnSpc>
                          <a:spcPct val="100000"/>
                        </a:lnSpc>
                        <a:spcBef>
                          <a:spcPts val="105"/>
                        </a:spcBef>
                        <a:buClr>
                          <a:srgbClr val="9BAFB5"/>
                        </a:buClr>
                        <a:buFontTx/>
                        <a:buNone/>
                        <a:tabLst>
                          <a:tab pos="469265" algn="l"/>
                          <a:tab pos="469900" algn="l"/>
                          <a:tab pos="3777615" algn="l"/>
                        </a:tabLst>
                      </a:pPr>
                      <a:r>
                        <a:rPr lang="en-US" sz="2400" b="0" spc="-15" dirty="0">
                          <a:solidFill>
                            <a:schemeClr val="accent5">
                              <a:lumMod val="75000"/>
                            </a:schemeClr>
                          </a:solidFill>
                          <a:latin typeface="+mn-lt"/>
                          <a:cs typeface="Gill Sans MT"/>
                        </a:rPr>
                        <a:t>How </a:t>
                      </a:r>
                      <a:r>
                        <a:rPr lang="en-US" sz="2400" b="0" spc="-5" dirty="0">
                          <a:solidFill>
                            <a:schemeClr val="accent5">
                              <a:lumMod val="75000"/>
                            </a:schemeClr>
                          </a:solidFill>
                          <a:latin typeface="+mn-lt"/>
                          <a:cs typeface="Gill Sans MT"/>
                        </a:rPr>
                        <a:t>do </a:t>
                      </a:r>
                      <a:r>
                        <a:rPr lang="en-US" sz="2400" b="0" spc="-20" dirty="0">
                          <a:solidFill>
                            <a:schemeClr val="accent5">
                              <a:lumMod val="75000"/>
                            </a:schemeClr>
                          </a:solidFill>
                          <a:latin typeface="+mn-lt"/>
                          <a:cs typeface="Gill Sans MT"/>
                        </a:rPr>
                        <a:t>you</a:t>
                      </a:r>
                      <a:r>
                        <a:rPr lang="en-US" sz="2400" b="0" spc="-15" dirty="0">
                          <a:solidFill>
                            <a:schemeClr val="accent5">
                              <a:lumMod val="75000"/>
                            </a:schemeClr>
                          </a:solidFill>
                          <a:latin typeface="+mn-lt"/>
                          <a:cs typeface="Gill Sans MT"/>
                        </a:rPr>
                        <a:t> </a:t>
                      </a:r>
                      <a:r>
                        <a:rPr lang="en-US" sz="2400" b="0" spc="-10" dirty="0">
                          <a:solidFill>
                            <a:schemeClr val="accent5">
                              <a:lumMod val="75000"/>
                            </a:schemeClr>
                          </a:solidFill>
                          <a:latin typeface="+mn-lt"/>
                          <a:cs typeface="Gill Sans MT"/>
                        </a:rPr>
                        <a:t>know?</a:t>
                      </a:r>
                    </a:p>
                    <a:p>
                      <a:pPr marL="12700" marR="5080" indent="0">
                        <a:lnSpc>
                          <a:spcPct val="100000"/>
                        </a:lnSpc>
                        <a:spcBef>
                          <a:spcPts val="0"/>
                        </a:spcBef>
                        <a:buClr>
                          <a:srgbClr val="9BAFB5"/>
                        </a:buClr>
                        <a:buFontTx/>
                        <a:buNone/>
                        <a:tabLst>
                          <a:tab pos="469265" algn="l"/>
                          <a:tab pos="469900" algn="l"/>
                          <a:tab pos="3777615" algn="l"/>
                        </a:tabLst>
                      </a:pPr>
                      <a:endParaRPr lang="en-US" sz="3200" b="1" dirty="0">
                        <a:solidFill>
                          <a:schemeClr val="accent5">
                            <a:lumMod val="60000"/>
                            <a:lumOff val="40000"/>
                          </a:schemeClr>
                        </a:solidFill>
                        <a:latin typeface="+mn-lt"/>
                        <a:cs typeface="Gill Sans MT"/>
                      </a:endParaRPr>
                    </a:p>
                    <a:p>
                      <a:pPr marL="241300" lvl="1" indent="0">
                        <a:lnSpc>
                          <a:spcPct val="100000"/>
                        </a:lnSpc>
                        <a:spcBef>
                          <a:spcPts val="0"/>
                        </a:spcBef>
                        <a:buClr>
                          <a:srgbClr val="9BAFB5"/>
                        </a:buClr>
                        <a:buFontTx/>
                        <a:buNone/>
                        <a:tabLst>
                          <a:tab pos="470534" algn="l"/>
                        </a:tabLst>
                      </a:pPr>
                      <a:r>
                        <a:rPr lang="en-US" sz="3200" b="1" i="1" spc="-15" dirty="0">
                          <a:solidFill>
                            <a:schemeClr val="accent5">
                              <a:lumMod val="60000"/>
                              <a:lumOff val="40000"/>
                            </a:schemeClr>
                          </a:solidFill>
                          <a:latin typeface="+mn-lt"/>
                          <a:cs typeface="Gill Sans MT"/>
                        </a:rPr>
                        <a:t>FOUNDATIONS</a:t>
                      </a:r>
                    </a:p>
                    <a:p>
                      <a:pPr marL="241300" lvl="1" indent="0">
                        <a:lnSpc>
                          <a:spcPct val="100000"/>
                        </a:lnSpc>
                        <a:spcBef>
                          <a:spcPts val="0"/>
                        </a:spcBef>
                        <a:buClr>
                          <a:srgbClr val="9BAFB5"/>
                        </a:buClr>
                        <a:buFontTx/>
                        <a:buNone/>
                        <a:tabLst>
                          <a:tab pos="470534" algn="l"/>
                        </a:tabLst>
                      </a:pPr>
                      <a:r>
                        <a:rPr lang="en-US" sz="3200" b="1" i="1" spc="-15" dirty="0">
                          <a:solidFill>
                            <a:schemeClr val="accent5">
                              <a:lumMod val="60000"/>
                              <a:lumOff val="40000"/>
                            </a:schemeClr>
                          </a:solidFill>
                          <a:latin typeface="+mn-lt"/>
                          <a:cs typeface="Gill Sans MT"/>
                        </a:rPr>
                        <a:t>INSTRUCTIONAL PRACTICES</a:t>
                      </a:r>
                      <a:endParaRPr lang="en-US" sz="3200" b="1" i="1" dirty="0">
                        <a:solidFill>
                          <a:schemeClr val="accent5">
                            <a:lumMod val="60000"/>
                            <a:lumOff val="40000"/>
                          </a:schemeClr>
                        </a:solidFill>
                        <a:latin typeface="+mn-lt"/>
                        <a:cs typeface="Gill Sans MT"/>
                      </a:endParaRPr>
                    </a:p>
                    <a:p>
                      <a:pPr>
                        <a:buFontTx/>
                        <a:buNone/>
                      </a:pPr>
                      <a:endParaRPr lang="en-US" sz="2400" b="0" dirty="0"/>
                    </a:p>
                  </a:txBody>
                  <a:tcPr>
                    <a:solidFill>
                      <a:schemeClr val="bg1">
                        <a:lumMod val="95000"/>
                      </a:schemeClr>
                    </a:solidFill>
                  </a:tcPr>
                </a:tc>
                <a:extLst>
                  <a:ext uri="{0D108BD9-81ED-4DB2-BD59-A6C34878D82A}">
                    <a16:rowId xmlns:a16="http://schemas.microsoft.com/office/drawing/2014/main" val="2295985756"/>
                  </a:ext>
                </a:extLst>
              </a:tr>
            </a:tbl>
          </a:graphicData>
        </a:graphic>
      </p:graphicFrame>
      <p:pic>
        <p:nvPicPr>
          <p:cNvPr id="2" name="Picture 1">
            <a:extLst>
              <a:ext uri="{FF2B5EF4-FFF2-40B4-BE49-F238E27FC236}">
                <a16:creationId xmlns:a16="http://schemas.microsoft.com/office/drawing/2014/main" id="{C5D07B34-FE97-4AAA-BCD2-668E9FCB22A6}"/>
              </a:ext>
            </a:extLst>
          </p:cNvPr>
          <p:cNvPicPr>
            <a:picLocks noChangeAspect="1"/>
          </p:cNvPicPr>
          <p:nvPr/>
        </p:nvPicPr>
        <p:blipFill>
          <a:blip r:embed="rId3"/>
          <a:stretch>
            <a:fillRect/>
          </a:stretch>
        </p:blipFill>
        <p:spPr>
          <a:xfrm>
            <a:off x="9092242" y="-339306"/>
            <a:ext cx="3099758" cy="2532096"/>
          </a:xfrm>
          <a:prstGeom prst="rect">
            <a:avLst/>
          </a:prstGeom>
        </p:spPr>
      </p:pic>
      <p:pic>
        <p:nvPicPr>
          <p:cNvPr id="9" name="Picture 4" descr="Image result for flashing arrow">
            <a:extLst>
              <a:ext uri="{FF2B5EF4-FFF2-40B4-BE49-F238E27FC236}">
                <a16:creationId xmlns:a16="http://schemas.microsoft.com/office/drawing/2014/main" id="{3DB11DBE-D0D2-4BC6-8239-F08EBDBCA9C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590608">
            <a:off x="8244782" y="1157294"/>
            <a:ext cx="1348404" cy="938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graphicFrame>
        <p:nvGraphicFramePr>
          <p:cNvPr id="9" name="Table 8"/>
          <p:cNvGraphicFramePr>
            <a:graphicFrameLocks noGrp="1"/>
          </p:cNvGraphicFramePr>
          <p:nvPr/>
        </p:nvGraphicFramePr>
        <p:xfrm>
          <a:off x="436775" y="2902837"/>
          <a:ext cx="11145624" cy="2514600"/>
        </p:xfrm>
        <a:graphic>
          <a:graphicData uri="http://schemas.openxmlformats.org/drawingml/2006/table">
            <a:tbl>
              <a:tblPr firstRow="1" bandRow="1">
                <a:tableStyleId>{5940675A-B579-460E-94D1-54222C63F5DA}</a:tableStyleId>
              </a:tblPr>
              <a:tblGrid>
                <a:gridCol w="3373225">
                  <a:extLst>
                    <a:ext uri="{9D8B030D-6E8A-4147-A177-3AD203B41FA5}">
                      <a16:colId xmlns:a16="http://schemas.microsoft.com/office/drawing/2014/main" val="1635894954"/>
                    </a:ext>
                  </a:extLst>
                </a:gridCol>
                <a:gridCol w="5486400">
                  <a:extLst>
                    <a:ext uri="{9D8B030D-6E8A-4147-A177-3AD203B41FA5}">
                      <a16:colId xmlns:a16="http://schemas.microsoft.com/office/drawing/2014/main" val="1239415248"/>
                    </a:ext>
                  </a:extLst>
                </a:gridCol>
                <a:gridCol w="2285999">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dirty="0">
                          <a:effectLst/>
                          <a:latin typeface="Century Gothic" panose="020B0502020202020204" pitchFamily="34" charset="0"/>
                          <a:ea typeface="Century Gothic" panose="020B0502020202020204" pitchFamily="34" charset="0"/>
                          <a:cs typeface="BodoniMT"/>
                        </a:rPr>
                        <a:t>FOUNDATIONS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dirty="0">
                          <a:effectLst/>
                          <a:latin typeface="Century Gothic" panose="020B0502020202020204" pitchFamily="34" charset="0"/>
                          <a:ea typeface="Century Gothic" panose="020B0502020202020204" pitchFamily="34" charset="0"/>
                          <a:cs typeface="BodoniMT"/>
                        </a:rPr>
                        <a:t>Settings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dirty="0">
                          <a:effectLst/>
                          <a:latin typeface="Century Gothic" panose="020B0502020202020204" pitchFamily="34" charset="0"/>
                          <a:ea typeface="Century Gothic" panose="020B0502020202020204" pitchFamily="34" charset="0"/>
                          <a:cs typeface="BodoniMT"/>
                        </a:rPr>
                        <a:t>Routines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dirty="0">
                          <a:effectLst/>
                          <a:latin typeface="Century Gothic" panose="020B0502020202020204" pitchFamily="34" charset="0"/>
                          <a:ea typeface="Century Gothic" panose="020B0502020202020204" pitchFamily="34" charset="0"/>
                          <a:cs typeface="BodoniMT"/>
                        </a:rPr>
                        <a:t>Expectations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2000" b="1" dirty="0">
                          <a:effectLst/>
                          <a:latin typeface="Century Gothic" panose="020B0502020202020204" pitchFamily="34" charset="0"/>
                          <a:ea typeface="Century Gothic" panose="020B0502020202020204" pitchFamily="34" charset="0"/>
                          <a:cs typeface="Times New Roman" panose="02020603050405020304" pitchFamily="18" charset="0"/>
                        </a:rPr>
                        <a:t>SETTINGS: </a:t>
                      </a:r>
                      <a:r>
                        <a:rPr lang="en-US" sz="2000" dirty="0">
                          <a:effectLst/>
                          <a:latin typeface="Century Gothic" panose="020B0502020202020204" pitchFamily="34" charset="0"/>
                          <a:ea typeface="Century Gothic" panose="020B0502020202020204" pitchFamily="34" charset="0"/>
                          <a:cs typeface="Times New Roman" panose="02020603050405020304" pitchFamily="18" charset="0"/>
                        </a:rPr>
                        <a:t>I effectively design the physical environment of my classroom.</a:t>
                      </a:r>
                    </a:p>
                    <a:p>
                      <a:pPr marL="342900" marR="0" lvl="0" indent="-342900" algn="l">
                        <a:spcBef>
                          <a:spcPts val="0"/>
                        </a:spcBef>
                        <a:spcAft>
                          <a:spcPts val="0"/>
                        </a:spcAft>
                        <a:buFont typeface="Century Gothic" panose="020B0502020202020204" pitchFamily="34" charset="0"/>
                        <a:buChar char="Δ"/>
                      </a:pPr>
                      <a:r>
                        <a:rPr lang="en-US" sz="2000" b="1" dirty="0">
                          <a:effectLst/>
                          <a:latin typeface="Century Gothic" panose="020B0502020202020204" pitchFamily="34" charset="0"/>
                          <a:ea typeface="Century Gothic" panose="020B0502020202020204" pitchFamily="34" charset="0"/>
                          <a:cs typeface="Times New Roman" panose="02020603050405020304" pitchFamily="18" charset="0"/>
                        </a:rPr>
                        <a:t>ROUTINES: </a:t>
                      </a:r>
                      <a:r>
                        <a:rPr lang="en-US" sz="2000" dirty="0">
                          <a:effectLst/>
                          <a:latin typeface="Century Gothic" panose="020B0502020202020204" pitchFamily="34" charset="0"/>
                          <a:ea typeface="Century Gothic" panose="020B0502020202020204" pitchFamily="34" charset="0"/>
                          <a:cs typeface="Times New Roman" panose="02020603050405020304" pitchFamily="18" charset="0"/>
                        </a:rPr>
                        <a:t>I develop and teach predictable classroom routines.</a:t>
                      </a:r>
                    </a:p>
                    <a:p>
                      <a:pPr marL="342900" marR="0" lvl="0" indent="-342900" algn="l">
                        <a:spcBef>
                          <a:spcPts val="0"/>
                        </a:spcBef>
                        <a:spcAft>
                          <a:spcPts val="0"/>
                        </a:spcAft>
                        <a:buFont typeface="Century Gothic" panose="020B0502020202020204" pitchFamily="34" charset="0"/>
                        <a:buChar char="Δ"/>
                      </a:pPr>
                      <a:r>
                        <a:rPr lang="en-US" sz="2000" b="1" dirty="0">
                          <a:effectLst/>
                          <a:latin typeface="Century Gothic" panose="020B0502020202020204" pitchFamily="34" charset="0"/>
                          <a:ea typeface="Century Gothic" panose="020B0502020202020204" pitchFamily="34" charset="0"/>
                          <a:cs typeface="Times New Roman" panose="02020603050405020304" pitchFamily="18" charset="0"/>
                        </a:rPr>
                        <a:t>EXPECTATIONS</a:t>
                      </a:r>
                      <a:r>
                        <a:rPr lang="en-US" sz="2000" dirty="0">
                          <a:effectLst/>
                          <a:latin typeface="Century Gothic" panose="020B0502020202020204" pitchFamily="34" charset="0"/>
                          <a:ea typeface="Century Gothic" panose="020B0502020202020204" pitchFamily="34" charset="0"/>
                          <a:cs typeface="Times New Roman" panose="02020603050405020304" pitchFamily="18" charset="0"/>
                        </a:rPr>
                        <a:t>: I post, define and teach 3 to 5 positive classroom expectations.</a:t>
                      </a:r>
                    </a:p>
                  </a:txBody>
                  <a:tcPr marL="68580" marR="68580" marT="0" marB="0"/>
                </a:tc>
                <a:tc>
                  <a:txBody>
                    <a:bodyPr/>
                    <a:lstStyle/>
                    <a:p>
                      <a:pPr marL="0" marR="0" algn="ctr">
                        <a:spcBef>
                          <a:spcPts val="0"/>
                        </a:spcBef>
                        <a:spcAft>
                          <a:spcPts val="0"/>
                        </a:spcAft>
                      </a:pPr>
                      <a:endParaRPr lang="en-US" sz="3600" kern="1200" dirty="0">
                        <a:effectLst/>
                        <a:latin typeface="Century Gothic" panose="020B0502020202020204" pitchFamily="34" charset="0"/>
                        <a:ea typeface="Century Gothic" panose="020B0502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16503918"/>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pic>
        <p:nvPicPr>
          <p:cNvPr id="6" name="Picture 5" descr="A drawing of a face&#10;&#10;Description generated with high confidence">
            <a:extLst>
              <a:ext uri="{FF2B5EF4-FFF2-40B4-BE49-F238E27FC236}">
                <a16:creationId xmlns:a16="http://schemas.microsoft.com/office/drawing/2014/main" id="{7479BDB6-EFC2-423C-B0B3-46D2423053CC}"/>
              </a:ext>
            </a:extLst>
          </p:cNvPr>
          <p:cNvPicPr>
            <a:picLocks noChangeAspect="1"/>
          </p:cNvPicPr>
          <p:nvPr/>
        </p:nvPicPr>
        <p:blipFill>
          <a:blip r:embed="rId4"/>
          <a:stretch>
            <a:fillRect/>
          </a:stretch>
        </p:blipFill>
        <p:spPr>
          <a:xfrm>
            <a:off x="7295913" y="236680"/>
            <a:ext cx="4896087" cy="3291135"/>
          </a:xfrm>
          <a:prstGeom prst="rect">
            <a:avLst/>
          </a:prstGeom>
        </p:spPr>
      </p:pic>
    </p:spTree>
    <p:extLst>
      <p:ext uri="{BB962C8B-B14F-4D97-AF65-F5344CB8AC3E}">
        <p14:creationId xmlns:p14="http://schemas.microsoft.com/office/powerpoint/2010/main" val="259376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a:xfrm>
            <a:off x="457200" y="274602"/>
            <a:ext cx="11277600" cy="1143000"/>
          </a:xfrm>
        </p:spPr>
        <p:txBody>
          <a:bodyPr>
            <a:noAutofit/>
          </a:bodyPr>
          <a:lstStyle/>
          <a:p>
            <a:pPr algn="ctr">
              <a:defRPr/>
            </a:pPr>
            <a:r>
              <a:rPr lang="en-US" altLang="en-US" sz="4800" b="1" dirty="0">
                <a:latin typeface="+mn-lt"/>
              </a:rPr>
              <a:t>SOCIAL CULTURAL SHIFTS</a:t>
            </a:r>
            <a:br>
              <a:rPr lang="en-US" altLang="en-US" sz="4800" b="1" dirty="0">
                <a:latin typeface="+mn-lt"/>
              </a:rPr>
            </a:br>
            <a:r>
              <a:rPr lang="en-US" altLang="en-US" sz="4800" dirty="0">
                <a:latin typeface="+mn-lt"/>
              </a:rPr>
              <a:t>A shift in how we think, feel and act</a:t>
            </a:r>
          </a:p>
        </p:txBody>
      </p:sp>
      <p:graphicFrame>
        <p:nvGraphicFramePr>
          <p:cNvPr id="8" name="Diagram 7"/>
          <p:cNvGraphicFramePr/>
          <p:nvPr/>
        </p:nvGraphicFramePr>
        <p:xfrm>
          <a:off x="140544" y="320040"/>
          <a:ext cx="11161240" cy="767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5" descr="C:\Users\cclouse\AppData\Local\Microsoft\Windows\Temporary Internet Files\Content.IE5\JWHMZ0B2\MC900098039[1].w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6493" y="4808280"/>
            <a:ext cx="1510955" cy="184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84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graphicEl>
                                              <a:dgm id="{B5CDEFAA-05E3-4B68-8A74-172905B88D6A}"/>
                                            </p:graphicEl>
                                          </p:spTgt>
                                        </p:tgtEl>
                                        <p:attrNameLst>
                                          <p:attrName>style.visibility</p:attrName>
                                        </p:attrNameLst>
                                      </p:cBhvr>
                                      <p:to>
                                        <p:strVal val="visible"/>
                                      </p:to>
                                    </p:set>
                                    <p:animEffect transition="in" filter="wheel(1)">
                                      <p:cBhvr>
                                        <p:cTn id="7" dur="2000"/>
                                        <p:tgtEl>
                                          <p:spTgt spid="8">
                                            <p:graphicEl>
                                              <a:dgm id="{B5CDEFAA-05E3-4B68-8A74-172905B88D6A}"/>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graphicEl>
                                              <a:dgm id="{27ED0421-C4B9-4A02-96DB-0EABFF83C0C0}"/>
                                            </p:graphicEl>
                                          </p:spTgt>
                                        </p:tgtEl>
                                        <p:attrNameLst>
                                          <p:attrName>style.visibility</p:attrName>
                                        </p:attrNameLst>
                                      </p:cBhvr>
                                      <p:to>
                                        <p:strVal val="visible"/>
                                      </p:to>
                                    </p:set>
                                    <p:animEffect transition="in" filter="wheel(1)">
                                      <p:cBhvr>
                                        <p:cTn id="10" dur="2000"/>
                                        <p:tgtEl>
                                          <p:spTgt spid="8">
                                            <p:graphicEl>
                                              <a:dgm id="{27ED0421-C4B9-4A02-96DB-0EABFF83C0C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graphicEl>
                                              <a:dgm id="{38098048-1D13-4CC4-A28E-439C19431DB7}"/>
                                            </p:graphicEl>
                                          </p:spTgt>
                                        </p:tgtEl>
                                        <p:attrNameLst>
                                          <p:attrName>style.visibility</p:attrName>
                                        </p:attrNameLst>
                                      </p:cBhvr>
                                      <p:to>
                                        <p:strVal val="visible"/>
                                      </p:to>
                                    </p:set>
                                    <p:animEffect transition="in" filter="wheel(1)">
                                      <p:cBhvr>
                                        <p:cTn id="15" dur="2000"/>
                                        <p:tgtEl>
                                          <p:spTgt spid="8">
                                            <p:graphicEl>
                                              <a:dgm id="{38098048-1D13-4CC4-A28E-439C19431DB7}"/>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graphicEl>
                                              <a:dgm id="{6233285B-A609-4265-9048-A1E681FF2BC2}"/>
                                            </p:graphicEl>
                                          </p:spTgt>
                                        </p:tgtEl>
                                        <p:attrNameLst>
                                          <p:attrName>style.visibility</p:attrName>
                                        </p:attrNameLst>
                                      </p:cBhvr>
                                      <p:to>
                                        <p:strVal val="visible"/>
                                      </p:to>
                                    </p:set>
                                    <p:animEffect transition="in" filter="wheel(1)">
                                      <p:cBhvr>
                                        <p:cTn id="18" dur="2000"/>
                                        <p:tgtEl>
                                          <p:spTgt spid="8">
                                            <p:graphicEl>
                                              <a:dgm id="{6233285B-A609-4265-9048-A1E681FF2B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graphicFrame>
        <p:nvGraphicFramePr>
          <p:cNvPr id="6" name="Table 5">
            <a:extLst>
              <a:ext uri="{FF2B5EF4-FFF2-40B4-BE49-F238E27FC236}">
                <a16:creationId xmlns:a16="http://schemas.microsoft.com/office/drawing/2014/main" id="{6D723CB7-0B59-4C70-8CB7-91489F6A7622}"/>
              </a:ext>
            </a:extLst>
          </p:cNvPr>
          <p:cNvGraphicFramePr>
            <a:graphicFrameLocks noGrp="1"/>
          </p:cNvGraphicFramePr>
          <p:nvPr/>
        </p:nvGraphicFramePr>
        <p:xfrm>
          <a:off x="376451" y="2769358"/>
          <a:ext cx="11217322" cy="2880360"/>
        </p:xfrm>
        <a:graphic>
          <a:graphicData uri="http://schemas.openxmlformats.org/drawingml/2006/table">
            <a:tbl>
              <a:tblPr firstRow="1" bandRow="1">
                <a:tableStyleId>{5940675A-B579-460E-94D1-54222C63F5DA}</a:tableStyleId>
              </a:tblPr>
              <a:tblGrid>
                <a:gridCol w="3931175">
                  <a:extLst>
                    <a:ext uri="{9D8B030D-6E8A-4147-A177-3AD203B41FA5}">
                      <a16:colId xmlns:a16="http://schemas.microsoft.com/office/drawing/2014/main" val="1635894954"/>
                    </a:ext>
                  </a:extLst>
                </a:gridCol>
                <a:gridCol w="5354989">
                  <a:extLst>
                    <a:ext uri="{9D8B030D-6E8A-4147-A177-3AD203B41FA5}">
                      <a16:colId xmlns:a16="http://schemas.microsoft.com/office/drawing/2014/main" val="1239415248"/>
                    </a:ext>
                  </a:extLst>
                </a:gridCol>
                <a:gridCol w="1931158">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kern="1200" dirty="0">
                          <a:effectLst/>
                          <a:latin typeface="Century Gothic" panose="020B0502020202020204" pitchFamily="34" charset="0"/>
                          <a:ea typeface="Century Gothic" panose="020B0502020202020204" pitchFamily="34" charset="0"/>
                          <a:cs typeface="Arial" panose="020B0604020202020204" pitchFamily="34" charset="0"/>
                        </a:rPr>
                        <a:t>INSTRUCTIONAL PRACTICES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Pacing</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Sequencing</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Choice</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2400" kern="1200" dirty="0">
                          <a:effectLst/>
                          <a:latin typeface="Century Gothic" panose="020B0502020202020204" pitchFamily="34" charset="0"/>
                          <a:ea typeface="Century Gothic" panose="020B0502020202020204" pitchFamily="34" charset="0"/>
                          <a:cs typeface="Arial" panose="020B0604020202020204" pitchFamily="34" charset="0"/>
                        </a:rPr>
                        <a:t> </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PACING: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allow for positive behavioral momentum beginning, during and/or ending an academic task.</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SEQUENCING: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consider pace, sequence and level of task difficulty when promoting each students’ success. </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CHOICE: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consider a variety of methods when offering student choice.</a:t>
                      </a:r>
                    </a:p>
                  </a:txBody>
                  <a:tcPr marL="68580" marR="68580" marT="0" marB="0"/>
                </a:tc>
                <a:tc>
                  <a:txBody>
                    <a:bodyPr/>
                    <a:lstStyle/>
                    <a:p>
                      <a:pPr marL="0" marR="0" algn="ctr">
                        <a:spcBef>
                          <a:spcPts val="0"/>
                        </a:spcBef>
                        <a:spcAft>
                          <a:spcPts val="0"/>
                        </a:spcAft>
                      </a:pPr>
                      <a:endParaRPr lang="en-US" sz="1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16503918"/>
                  </a:ext>
                </a:extLst>
              </a:tr>
            </a:tbl>
          </a:graphicData>
        </a:graphic>
      </p:graphicFrame>
      <p:pic>
        <p:nvPicPr>
          <p:cNvPr id="5" name="Picture 4" descr="A drawing of a face&#10;&#10;Description generated with high confidence">
            <a:extLst>
              <a:ext uri="{FF2B5EF4-FFF2-40B4-BE49-F238E27FC236}">
                <a16:creationId xmlns:a16="http://schemas.microsoft.com/office/drawing/2014/main" id="{2766277B-602B-474A-A40D-C07277217747}"/>
              </a:ext>
            </a:extLst>
          </p:cNvPr>
          <p:cNvPicPr>
            <a:picLocks noChangeAspect="1"/>
          </p:cNvPicPr>
          <p:nvPr/>
        </p:nvPicPr>
        <p:blipFill>
          <a:blip r:embed="rId4"/>
          <a:stretch>
            <a:fillRect/>
          </a:stretch>
        </p:blipFill>
        <p:spPr>
          <a:xfrm>
            <a:off x="7295913" y="236680"/>
            <a:ext cx="4896087" cy="3291135"/>
          </a:xfrm>
          <a:prstGeom prst="rect">
            <a:avLst/>
          </a:prstGeom>
        </p:spPr>
      </p:pic>
    </p:spTree>
    <p:extLst>
      <p:ext uri="{BB962C8B-B14F-4D97-AF65-F5344CB8AC3E}">
        <p14:creationId xmlns:p14="http://schemas.microsoft.com/office/powerpoint/2010/main" val="415719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5745A4B3-1A1D-4F99-BEDF-65BB7D9A7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485" y="106586"/>
            <a:ext cx="2276533" cy="14569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432CF2-A054-4F75-B35D-8554ECEFC48F}"/>
              </a:ext>
            </a:extLst>
          </p:cNvPr>
          <p:cNvSpPr/>
          <p:nvPr/>
        </p:nvSpPr>
        <p:spPr>
          <a:xfrm>
            <a:off x="4198596" y="291453"/>
            <a:ext cx="527580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Docent Display</a:t>
            </a:r>
          </a:p>
        </p:txBody>
      </p:sp>
      <p:sp>
        <p:nvSpPr>
          <p:cNvPr id="4" name="Rectangle 3">
            <a:extLst>
              <a:ext uri="{FF2B5EF4-FFF2-40B4-BE49-F238E27FC236}">
                <a16:creationId xmlns:a16="http://schemas.microsoft.com/office/drawing/2014/main" id="{9B004E2A-D2F0-45CD-B37A-C10097E20599}"/>
              </a:ext>
            </a:extLst>
          </p:cNvPr>
          <p:cNvSpPr/>
          <p:nvPr/>
        </p:nvSpPr>
        <p:spPr>
          <a:xfrm>
            <a:off x="10558219" y="1952893"/>
            <a:ext cx="1633781" cy="3970318"/>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Phase 5:</a:t>
            </a:r>
          </a:p>
          <a:p>
            <a:pPr algn="ctr"/>
            <a:endParaRPr lang="en-US" sz="2800" dirty="0">
              <a:ln w="0"/>
              <a:effectLst>
                <a:outerShdw blurRad="38100" dist="19050" dir="2700000" algn="tl" rotWithShape="0">
                  <a:schemeClr val="dk1">
                    <a:alpha val="40000"/>
                  </a:schemeClr>
                </a:outerShdw>
              </a:effectLst>
            </a:endParaRPr>
          </a:p>
          <a:p>
            <a:pPr algn="ctr"/>
            <a:endParaRPr lang="en-US" sz="2800" b="0" cap="none" spc="0" dirty="0">
              <a:ln w="0"/>
              <a:solidFill>
                <a:schemeClr val="tx1"/>
              </a:solidFill>
              <a:effectLst>
                <a:outerShdw blurRad="38100" dist="19050" dir="2700000" algn="tl" rotWithShape="0">
                  <a:schemeClr val="dk1">
                    <a:alpha val="40000"/>
                  </a:schemeClr>
                </a:outerShdw>
              </a:effectLst>
            </a:endParaRPr>
          </a:p>
          <a:p>
            <a:pPr algn="ctr"/>
            <a:endParaRPr lang="en-US" sz="2800" b="0" cap="none" spc="0" dirty="0">
              <a:ln w="0"/>
              <a:solidFill>
                <a:schemeClr val="tx1"/>
              </a:solidFill>
              <a:effectLst>
                <a:outerShdw blurRad="38100" dist="19050" dir="2700000" algn="tl" rotWithShape="0">
                  <a:schemeClr val="dk1">
                    <a:alpha val="40000"/>
                  </a:schemeClr>
                </a:outerShdw>
              </a:effectLst>
            </a:endParaRPr>
          </a:p>
          <a:p>
            <a:pPr algn="ctr"/>
            <a:r>
              <a:rPr lang="en-US" sz="2800" dirty="0">
                <a:ln w="0"/>
                <a:effectLst>
                  <a:outerShdw blurRad="38100" dist="19050" dir="2700000" algn="tl" rotWithShape="0">
                    <a:schemeClr val="dk1">
                      <a:alpha val="40000"/>
                    </a:schemeClr>
                  </a:outerShdw>
                </a:effectLst>
              </a:rPr>
              <a:t>Phase 6:</a:t>
            </a:r>
          </a:p>
          <a:p>
            <a:pPr algn="ctr"/>
            <a:endParaRPr lang="en-US" sz="2800" dirty="0">
              <a:ln w="0"/>
              <a:effectLst>
                <a:outerShdw blurRad="38100" dist="19050" dir="2700000" algn="tl" rotWithShape="0">
                  <a:schemeClr val="dk1">
                    <a:alpha val="40000"/>
                  </a:schemeClr>
                </a:outerShdw>
              </a:effectLst>
            </a:endParaRPr>
          </a:p>
          <a:p>
            <a:pPr algn="ctr"/>
            <a:endParaRPr lang="en-US" sz="2800" dirty="0">
              <a:ln w="0"/>
              <a:effectLst>
                <a:outerShdw blurRad="38100" dist="19050" dir="2700000" algn="tl" rotWithShape="0">
                  <a:schemeClr val="dk1">
                    <a:alpha val="40000"/>
                  </a:schemeClr>
                </a:outerShdw>
              </a:effectLst>
            </a:endParaRPr>
          </a:p>
          <a:p>
            <a:pPr algn="ctr"/>
            <a:endParaRPr lang="en-US" sz="2800" dirty="0">
              <a:ln w="0"/>
              <a:effectLst>
                <a:outerShdw blurRad="38100" dist="19050" dir="2700000" algn="tl" rotWithShape="0">
                  <a:schemeClr val="dk1">
                    <a:alpha val="40000"/>
                  </a:schemeClr>
                </a:outerShdw>
              </a:effectLst>
            </a:endParaRPr>
          </a:p>
          <a:p>
            <a:pPr algn="ctr"/>
            <a:r>
              <a:rPr lang="en-US" sz="2800" b="0" cap="none" spc="0" dirty="0">
                <a:ln w="0"/>
                <a:solidFill>
                  <a:schemeClr val="tx1"/>
                </a:solidFill>
                <a:effectLst>
                  <a:outerShdw blurRad="38100" dist="19050" dir="2700000" algn="tl" rotWithShape="0">
                    <a:schemeClr val="dk1">
                      <a:alpha val="40000"/>
                    </a:schemeClr>
                  </a:outerShdw>
                </a:effectLst>
              </a:rPr>
              <a:t>Phase 7:</a:t>
            </a:r>
          </a:p>
        </p:txBody>
      </p:sp>
      <p:sp>
        <p:nvSpPr>
          <p:cNvPr id="6" name="Rectangle 5">
            <a:extLst>
              <a:ext uri="{FF2B5EF4-FFF2-40B4-BE49-F238E27FC236}">
                <a16:creationId xmlns:a16="http://schemas.microsoft.com/office/drawing/2014/main" id="{D5BD7E56-738A-49CD-BB10-9BE4EBC7118E}"/>
              </a:ext>
            </a:extLst>
          </p:cNvPr>
          <p:cNvSpPr/>
          <p:nvPr/>
        </p:nvSpPr>
        <p:spPr>
          <a:xfrm>
            <a:off x="404791" y="2261433"/>
            <a:ext cx="1633781" cy="3970318"/>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Phase 2:</a:t>
            </a:r>
          </a:p>
          <a:p>
            <a:pPr algn="ctr"/>
            <a:endParaRPr lang="en-US" sz="2800" dirty="0">
              <a:ln w="0"/>
              <a:effectLst>
                <a:outerShdw blurRad="38100" dist="19050" dir="2700000" algn="tl" rotWithShape="0">
                  <a:schemeClr val="dk1">
                    <a:alpha val="40000"/>
                  </a:schemeClr>
                </a:outerShdw>
              </a:effectLst>
            </a:endParaRPr>
          </a:p>
          <a:p>
            <a:pPr algn="ctr"/>
            <a:endParaRPr lang="en-US" sz="2800" b="0" cap="none" spc="0" dirty="0">
              <a:ln w="0"/>
              <a:solidFill>
                <a:schemeClr val="tx1"/>
              </a:solidFill>
              <a:effectLst>
                <a:outerShdw blurRad="38100" dist="19050" dir="2700000" algn="tl" rotWithShape="0">
                  <a:schemeClr val="dk1">
                    <a:alpha val="40000"/>
                  </a:schemeClr>
                </a:outerShdw>
              </a:effectLst>
            </a:endParaRPr>
          </a:p>
          <a:p>
            <a:pPr algn="ctr"/>
            <a:endParaRPr lang="en-US" sz="2800" b="0" cap="none" spc="0" dirty="0">
              <a:ln w="0"/>
              <a:solidFill>
                <a:schemeClr val="tx1"/>
              </a:solidFill>
              <a:effectLst>
                <a:outerShdw blurRad="38100" dist="19050" dir="2700000" algn="tl" rotWithShape="0">
                  <a:schemeClr val="dk1">
                    <a:alpha val="40000"/>
                  </a:schemeClr>
                </a:outerShdw>
              </a:effectLst>
            </a:endParaRPr>
          </a:p>
          <a:p>
            <a:pPr algn="ctr"/>
            <a:r>
              <a:rPr lang="en-US" sz="2800" dirty="0">
                <a:ln w="0"/>
                <a:effectLst>
                  <a:outerShdw blurRad="38100" dist="19050" dir="2700000" algn="tl" rotWithShape="0">
                    <a:schemeClr val="dk1">
                      <a:alpha val="40000"/>
                    </a:schemeClr>
                  </a:outerShdw>
                </a:effectLst>
              </a:rPr>
              <a:t>Phase 3:</a:t>
            </a:r>
          </a:p>
          <a:p>
            <a:pPr algn="ctr"/>
            <a:endParaRPr lang="en-US" sz="2800" dirty="0">
              <a:ln w="0"/>
              <a:effectLst>
                <a:outerShdw blurRad="38100" dist="19050" dir="2700000" algn="tl" rotWithShape="0">
                  <a:schemeClr val="dk1">
                    <a:alpha val="40000"/>
                  </a:schemeClr>
                </a:outerShdw>
              </a:effectLst>
            </a:endParaRPr>
          </a:p>
          <a:p>
            <a:pPr algn="ctr"/>
            <a:endParaRPr lang="en-US" sz="2800" dirty="0">
              <a:ln w="0"/>
              <a:effectLst>
                <a:outerShdw blurRad="38100" dist="19050" dir="2700000" algn="tl" rotWithShape="0">
                  <a:schemeClr val="dk1">
                    <a:alpha val="40000"/>
                  </a:schemeClr>
                </a:outerShdw>
              </a:effectLst>
            </a:endParaRPr>
          </a:p>
          <a:p>
            <a:pPr algn="ctr"/>
            <a:endParaRPr lang="en-US" sz="2800" dirty="0">
              <a:ln w="0"/>
              <a:effectLst>
                <a:outerShdw blurRad="38100" dist="19050" dir="2700000" algn="tl" rotWithShape="0">
                  <a:schemeClr val="dk1">
                    <a:alpha val="40000"/>
                  </a:schemeClr>
                </a:outerShdw>
              </a:effectLst>
            </a:endParaRPr>
          </a:p>
          <a:p>
            <a:pPr algn="ctr"/>
            <a:r>
              <a:rPr lang="en-US" sz="2800" b="0" cap="none" spc="0" dirty="0">
                <a:ln w="0"/>
                <a:solidFill>
                  <a:schemeClr val="tx1"/>
                </a:solidFill>
                <a:effectLst>
                  <a:outerShdw blurRad="38100" dist="19050" dir="2700000" algn="tl" rotWithShape="0">
                    <a:schemeClr val="dk1">
                      <a:alpha val="40000"/>
                    </a:schemeClr>
                  </a:outerShdw>
                </a:effectLst>
              </a:rPr>
              <a:t>Phase 4:</a:t>
            </a:r>
          </a:p>
        </p:txBody>
      </p:sp>
      <p:sp>
        <p:nvSpPr>
          <p:cNvPr id="5" name="TextBox 4">
            <a:extLst>
              <a:ext uri="{FF2B5EF4-FFF2-40B4-BE49-F238E27FC236}">
                <a16:creationId xmlns:a16="http://schemas.microsoft.com/office/drawing/2014/main" id="{322598C1-576C-4D96-8BD0-F8A928830CFC}"/>
              </a:ext>
            </a:extLst>
          </p:cNvPr>
          <p:cNvSpPr txBox="1"/>
          <p:nvPr/>
        </p:nvSpPr>
        <p:spPr>
          <a:xfrm>
            <a:off x="2472090" y="1859339"/>
            <a:ext cx="8018265" cy="4524315"/>
          </a:xfrm>
          <a:prstGeom prst="rect">
            <a:avLst/>
          </a:prstGeom>
          <a:noFill/>
          <a:ln w="57150">
            <a:solidFill>
              <a:schemeClr val="accent5"/>
            </a:solidFill>
          </a:ln>
        </p:spPr>
        <p:txBody>
          <a:bodyPr wrap="square" rtlCol="0">
            <a:spAutoFit/>
          </a:bodyPr>
          <a:lstStyle/>
          <a:p>
            <a:r>
              <a:rPr lang="en-US" dirty="0"/>
              <a:t>Title Phase:</a:t>
            </a:r>
          </a:p>
          <a:p>
            <a:r>
              <a:rPr lang="en-US" dirty="0"/>
              <a:t>Description &amp; Visual Display:</a:t>
            </a:r>
          </a:p>
          <a:p>
            <a:r>
              <a:rPr lang="en-US" dirty="0"/>
              <a:t>Proactive Strategies: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7" name="Table 6">
            <a:extLst>
              <a:ext uri="{FF2B5EF4-FFF2-40B4-BE49-F238E27FC236}">
                <a16:creationId xmlns:a16="http://schemas.microsoft.com/office/drawing/2014/main" id="{DE986A84-DC8B-49B1-A8D2-B9BA2888E819}"/>
              </a:ext>
            </a:extLst>
          </p:cNvPr>
          <p:cNvGraphicFramePr>
            <a:graphicFrameLocks noGrp="1"/>
          </p:cNvGraphicFramePr>
          <p:nvPr>
            <p:extLst>
              <p:ext uri="{D42A27DB-BD31-4B8C-83A1-F6EECF244321}">
                <p14:modId xmlns:p14="http://schemas.microsoft.com/office/powerpoint/2010/main" val="3299399438"/>
              </p:ext>
            </p:extLst>
          </p:nvPr>
        </p:nvGraphicFramePr>
        <p:xfrm>
          <a:off x="2607759" y="2886491"/>
          <a:ext cx="7781619" cy="3345259"/>
        </p:xfrm>
        <a:graphic>
          <a:graphicData uri="http://schemas.openxmlformats.org/drawingml/2006/table">
            <a:tbl>
              <a:tblPr firstRow="1" bandRow="1">
                <a:tableStyleId>{C4B1156A-380E-4F78-BDF5-A606A8083BF9}</a:tableStyleId>
              </a:tblPr>
              <a:tblGrid>
                <a:gridCol w="2593873">
                  <a:extLst>
                    <a:ext uri="{9D8B030D-6E8A-4147-A177-3AD203B41FA5}">
                      <a16:colId xmlns:a16="http://schemas.microsoft.com/office/drawing/2014/main" val="1266757650"/>
                    </a:ext>
                  </a:extLst>
                </a:gridCol>
                <a:gridCol w="2593873">
                  <a:extLst>
                    <a:ext uri="{9D8B030D-6E8A-4147-A177-3AD203B41FA5}">
                      <a16:colId xmlns:a16="http://schemas.microsoft.com/office/drawing/2014/main" val="3741286207"/>
                    </a:ext>
                  </a:extLst>
                </a:gridCol>
                <a:gridCol w="2593873">
                  <a:extLst>
                    <a:ext uri="{9D8B030D-6E8A-4147-A177-3AD203B41FA5}">
                      <a16:colId xmlns:a16="http://schemas.microsoft.com/office/drawing/2014/main" val="3858074784"/>
                    </a:ext>
                  </a:extLst>
                </a:gridCol>
              </a:tblGrid>
              <a:tr h="1018122">
                <a:tc>
                  <a:txBody>
                    <a:bodyPr/>
                    <a:lstStyle/>
                    <a:p>
                      <a:pPr algn="ctr"/>
                      <a:r>
                        <a:rPr lang="en-US" dirty="0"/>
                        <a:t>Foundation</a:t>
                      </a:r>
                    </a:p>
                  </a:txBody>
                  <a:tcPr/>
                </a:tc>
                <a:tc>
                  <a:txBody>
                    <a:bodyPr/>
                    <a:lstStyle/>
                    <a:p>
                      <a:pPr algn="ctr"/>
                      <a:r>
                        <a:rPr lang="en-US" dirty="0"/>
                        <a:t>Prevention</a:t>
                      </a:r>
                    </a:p>
                    <a:p>
                      <a:pPr algn="ctr"/>
                      <a:r>
                        <a:rPr lang="en-US" dirty="0"/>
                        <a:t>Practices</a:t>
                      </a:r>
                    </a:p>
                  </a:txBody>
                  <a:tcPr/>
                </a:tc>
                <a:tc>
                  <a:txBody>
                    <a:bodyPr/>
                    <a:lstStyle/>
                    <a:p>
                      <a:pPr algn="ctr"/>
                      <a:r>
                        <a:rPr lang="en-US" dirty="0"/>
                        <a:t>Response Practices</a:t>
                      </a:r>
                    </a:p>
                  </a:txBody>
                  <a:tcPr/>
                </a:tc>
                <a:extLst>
                  <a:ext uri="{0D108BD9-81ED-4DB2-BD59-A6C34878D82A}">
                    <a16:rowId xmlns:a16="http://schemas.microsoft.com/office/drawing/2014/main" val="818163732"/>
                  </a:ext>
                </a:extLst>
              </a:tr>
              <a:tr h="2327137">
                <a:tc>
                  <a:txBody>
                    <a:bodyPr/>
                    <a:lstStyle/>
                    <a:p>
                      <a:endParaRPr lang="en-US" dirty="0"/>
                    </a:p>
                  </a:txBody>
                  <a:tcPr>
                    <a:solidFill>
                      <a:schemeClr val="bg1"/>
                    </a:solidFill>
                  </a:tcPr>
                </a:tc>
                <a:tc>
                  <a:txBody>
                    <a:bodyPr/>
                    <a:lstStyle/>
                    <a:p>
                      <a:endParaRPr lang="en-US" dirty="0"/>
                    </a:p>
                    <a:p>
                      <a:endParaRPr lang="en-US" dirty="0"/>
                    </a:p>
                    <a:p>
                      <a:endParaRPr lang="en-US" dirty="0"/>
                    </a:p>
                    <a:p>
                      <a:endParaRPr lang="en-US" dirty="0"/>
                    </a:p>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2029243163"/>
                  </a:ext>
                </a:extLst>
              </a:tr>
            </a:tbl>
          </a:graphicData>
        </a:graphic>
      </p:graphicFrame>
    </p:spTree>
    <p:extLst>
      <p:ext uri="{BB962C8B-B14F-4D97-AF65-F5344CB8AC3E}">
        <p14:creationId xmlns:p14="http://schemas.microsoft.com/office/powerpoint/2010/main" val="31345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B54913-B340-4E48-9423-B5D245766C6F}"/>
              </a:ext>
            </a:extLst>
          </p:cNvPr>
          <p:cNvSpPr/>
          <p:nvPr/>
        </p:nvSpPr>
        <p:spPr>
          <a:xfrm>
            <a:off x="-89691" y="-258793"/>
            <a:ext cx="9323386" cy="1446550"/>
          </a:xfrm>
          <a:prstGeom prst="rect">
            <a:avLst/>
          </a:prstGeom>
          <a:noFill/>
        </p:spPr>
        <p:txBody>
          <a:bodyPr wrap="none" lIns="91440" tIns="45720" rIns="91440" bIns="45720">
            <a:spAutoFit/>
          </a:bodyPr>
          <a:lstStyle/>
          <a:p>
            <a:pPr algn="ctr"/>
            <a:r>
              <a:rPr lang="en-US" sz="8800" b="1" cap="none" spc="50" dirty="0">
                <a:ln w="0"/>
                <a:solidFill>
                  <a:schemeClr val="accent5">
                    <a:lumMod val="40000"/>
                    <a:lumOff val="60000"/>
                  </a:schemeClr>
                </a:solidFill>
                <a:effectLst>
                  <a:innerShdw blurRad="63500" dist="50800" dir="13500000">
                    <a:srgbClr val="000000">
                      <a:alpha val="50000"/>
                    </a:srgbClr>
                  </a:innerShdw>
                </a:effectLst>
              </a:rPr>
              <a:t>Phase 2: Triggers</a:t>
            </a:r>
          </a:p>
        </p:txBody>
      </p:sp>
      <p:pic>
        <p:nvPicPr>
          <p:cNvPr id="2" name="Picture 1">
            <a:extLst>
              <a:ext uri="{FF2B5EF4-FFF2-40B4-BE49-F238E27FC236}">
                <a16:creationId xmlns:a16="http://schemas.microsoft.com/office/drawing/2014/main" id="{C5D07B34-FE97-4AAA-BCD2-668E9FCB22A6}"/>
              </a:ext>
            </a:extLst>
          </p:cNvPr>
          <p:cNvPicPr>
            <a:picLocks noChangeAspect="1"/>
          </p:cNvPicPr>
          <p:nvPr/>
        </p:nvPicPr>
        <p:blipFill>
          <a:blip r:embed="rId3"/>
          <a:stretch>
            <a:fillRect/>
          </a:stretch>
        </p:blipFill>
        <p:spPr>
          <a:xfrm>
            <a:off x="9328031" y="-385313"/>
            <a:ext cx="2863969" cy="2766204"/>
          </a:xfrm>
          <a:prstGeom prst="rect">
            <a:avLst/>
          </a:prstGeom>
        </p:spPr>
      </p:pic>
      <p:sp>
        <p:nvSpPr>
          <p:cNvPr id="8" name="object 4">
            <a:extLst>
              <a:ext uri="{FF2B5EF4-FFF2-40B4-BE49-F238E27FC236}">
                <a16:creationId xmlns:a16="http://schemas.microsoft.com/office/drawing/2014/main" id="{B169CAFF-017F-4D89-B0E0-664AFE36A9BB}"/>
              </a:ext>
            </a:extLst>
          </p:cNvPr>
          <p:cNvSpPr txBox="1"/>
          <p:nvPr/>
        </p:nvSpPr>
        <p:spPr>
          <a:xfrm>
            <a:off x="63175" y="1101461"/>
            <a:ext cx="9264856" cy="1225977"/>
          </a:xfrm>
          <a:prstGeom prst="rect">
            <a:avLst/>
          </a:prstGeom>
          <a:solidFill>
            <a:schemeClr val="accent3">
              <a:lumMod val="20000"/>
              <a:lumOff val="80000"/>
            </a:schemeClr>
          </a:solidFill>
          <a:ln>
            <a:solidFill>
              <a:schemeClr val="bg2"/>
            </a:solidFill>
          </a:ln>
        </p:spPr>
        <p:txBody>
          <a:bodyPr vert="horz" wrap="square" lIns="0" tIns="12700" rIns="0" bIns="0" rtlCol="0">
            <a:spAutoFit/>
          </a:bodyPr>
          <a:lstStyle/>
          <a:p>
            <a:pPr marL="12700" marR="5080">
              <a:lnSpc>
                <a:spcPct val="100000"/>
              </a:lnSpc>
              <a:spcBef>
                <a:spcPts val="100"/>
              </a:spcBef>
              <a:buClr>
                <a:srgbClr val="FF0000"/>
              </a:buClr>
              <a:tabLst>
                <a:tab pos="241300" algn="l"/>
              </a:tabLst>
            </a:pPr>
            <a:r>
              <a:rPr sz="2400" spc="-35" dirty="0">
                <a:solidFill>
                  <a:srgbClr val="212121"/>
                </a:solidFill>
                <a:cs typeface="Calibri"/>
              </a:rPr>
              <a:t>Triggers </a:t>
            </a:r>
            <a:r>
              <a:rPr sz="2400" spc="-15" dirty="0">
                <a:solidFill>
                  <a:srgbClr val="212121"/>
                </a:solidFill>
                <a:cs typeface="Calibri"/>
              </a:rPr>
              <a:t>are </a:t>
            </a:r>
            <a:r>
              <a:rPr sz="2400" spc="-5" dirty="0">
                <a:solidFill>
                  <a:srgbClr val="212121"/>
                </a:solidFill>
                <a:cs typeface="Calibri"/>
              </a:rPr>
              <a:t>activities, </a:t>
            </a:r>
            <a:r>
              <a:rPr sz="2400" spc="-15" dirty="0">
                <a:solidFill>
                  <a:srgbClr val="212121"/>
                </a:solidFill>
                <a:cs typeface="Calibri"/>
              </a:rPr>
              <a:t>events, </a:t>
            </a:r>
            <a:r>
              <a:rPr sz="2400" dirty="0">
                <a:solidFill>
                  <a:srgbClr val="212121"/>
                </a:solidFill>
                <a:cs typeface="Calibri"/>
              </a:rPr>
              <a:t>or </a:t>
            </a:r>
            <a:r>
              <a:rPr sz="2400" spc="-15" dirty="0">
                <a:solidFill>
                  <a:srgbClr val="212121"/>
                </a:solidFill>
                <a:cs typeface="Calibri"/>
              </a:rPr>
              <a:t>behaviors </a:t>
            </a:r>
            <a:r>
              <a:rPr sz="2400" spc="-10" dirty="0">
                <a:solidFill>
                  <a:srgbClr val="212121"/>
                </a:solidFill>
                <a:cs typeface="Calibri"/>
              </a:rPr>
              <a:t>that </a:t>
            </a:r>
            <a:r>
              <a:rPr sz="2400" spc="-30" dirty="0">
                <a:solidFill>
                  <a:srgbClr val="212121"/>
                </a:solidFill>
                <a:cs typeface="Calibri"/>
              </a:rPr>
              <a:t>provoke </a:t>
            </a:r>
            <a:r>
              <a:rPr sz="2400" spc="-10" dirty="0">
                <a:solidFill>
                  <a:srgbClr val="212121"/>
                </a:solidFill>
                <a:cs typeface="Calibri"/>
              </a:rPr>
              <a:t>anxiety </a:t>
            </a:r>
            <a:r>
              <a:rPr sz="2400" spc="-5" dirty="0">
                <a:solidFill>
                  <a:srgbClr val="212121"/>
                </a:solidFill>
                <a:cs typeface="Calibri"/>
              </a:rPr>
              <a:t>and </a:t>
            </a:r>
            <a:r>
              <a:rPr sz="2400" spc="-10" dirty="0">
                <a:solidFill>
                  <a:srgbClr val="212121"/>
                </a:solidFill>
                <a:cs typeface="Calibri"/>
              </a:rPr>
              <a:t>set  off </a:t>
            </a:r>
            <a:r>
              <a:rPr sz="2400" spc="-5" dirty="0">
                <a:solidFill>
                  <a:srgbClr val="212121"/>
                </a:solidFill>
                <a:cs typeface="Calibri"/>
              </a:rPr>
              <a:t>the </a:t>
            </a:r>
            <a:r>
              <a:rPr sz="2400" spc="-10" dirty="0">
                <a:solidFill>
                  <a:srgbClr val="212121"/>
                </a:solidFill>
                <a:cs typeface="Calibri"/>
              </a:rPr>
              <a:t>cycle </a:t>
            </a:r>
            <a:r>
              <a:rPr sz="2400" dirty="0">
                <a:solidFill>
                  <a:srgbClr val="212121"/>
                </a:solidFill>
                <a:cs typeface="Calibri"/>
              </a:rPr>
              <a:t>of </a:t>
            </a:r>
            <a:r>
              <a:rPr sz="2400" spc="-15" dirty="0">
                <a:solidFill>
                  <a:srgbClr val="212121"/>
                </a:solidFill>
                <a:cs typeface="Calibri"/>
              </a:rPr>
              <a:t>problem</a:t>
            </a:r>
            <a:r>
              <a:rPr sz="2400" spc="-20" dirty="0">
                <a:solidFill>
                  <a:srgbClr val="212121"/>
                </a:solidFill>
                <a:cs typeface="Calibri"/>
              </a:rPr>
              <a:t> </a:t>
            </a:r>
            <a:r>
              <a:rPr sz="2400" spc="-45" dirty="0">
                <a:solidFill>
                  <a:srgbClr val="212121"/>
                </a:solidFill>
                <a:cs typeface="Calibri"/>
              </a:rPr>
              <a:t>behavior.</a:t>
            </a:r>
            <a:endParaRPr lang="en-US" sz="2400" spc="-45" dirty="0">
              <a:solidFill>
                <a:srgbClr val="212121"/>
              </a:solidFill>
              <a:cs typeface="Calibri"/>
            </a:endParaRPr>
          </a:p>
          <a:p>
            <a:pPr marL="12700" marR="5080" algn="ctr">
              <a:lnSpc>
                <a:spcPct val="100000"/>
              </a:lnSpc>
              <a:spcBef>
                <a:spcPts val="100"/>
              </a:spcBef>
              <a:buClr>
                <a:srgbClr val="FF0000"/>
              </a:buClr>
              <a:tabLst>
                <a:tab pos="241300" algn="l"/>
              </a:tabLst>
            </a:pPr>
            <a:r>
              <a:rPr lang="en-US" sz="3000" b="1" spc="-45" dirty="0">
                <a:ln>
                  <a:solidFill>
                    <a:sysClr val="windowText" lastClr="000000"/>
                  </a:solidFill>
                </a:ln>
                <a:solidFill>
                  <a:schemeClr val="accent5">
                    <a:lumMod val="75000"/>
                  </a:schemeClr>
                </a:solidFill>
                <a:cs typeface="Calibri"/>
              </a:rPr>
              <a:t>Intervention:  focus on prevention &amp; redirection</a:t>
            </a:r>
            <a:endParaRPr sz="3000" b="1" dirty="0">
              <a:ln>
                <a:solidFill>
                  <a:sysClr val="windowText" lastClr="000000"/>
                </a:solidFill>
              </a:ln>
              <a:solidFill>
                <a:schemeClr val="accent5">
                  <a:lumMod val="75000"/>
                </a:schemeClr>
              </a:solidFill>
              <a:cs typeface="Calibri"/>
            </a:endParaRPr>
          </a:p>
        </p:txBody>
      </p:sp>
      <p:graphicFrame>
        <p:nvGraphicFramePr>
          <p:cNvPr id="9" name="Table 8">
            <a:extLst>
              <a:ext uri="{FF2B5EF4-FFF2-40B4-BE49-F238E27FC236}">
                <a16:creationId xmlns:a16="http://schemas.microsoft.com/office/drawing/2014/main" id="{135DDC2C-4A4F-4180-8B9A-1F1C69800268}"/>
              </a:ext>
            </a:extLst>
          </p:cNvPr>
          <p:cNvGraphicFramePr>
            <a:graphicFrameLocks noGrp="1"/>
          </p:cNvGraphicFramePr>
          <p:nvPr/>
        </p:nvGraphicFramePr>
        <p:xfrm>
          <a:off x="0" y="2458338"/>
          <a:ext cx="12192000" cy="4866640"/>
        </p:xfrm>
        <a:graphic>
          <a:graphicData uri="http://schemas.openxmlformats.org/drawingml/2006/table">
            <a:tbl>
              <a:tblPr firstRow="1" bandRow="1">
                <a:tableStyleId>{5C22544A-7EE6-4342-B048-85BDC9FD1C3A}</a:tableStyleId>
              </a:tblPr>
              <a:tblGrid>
                <a:gridCol w="5355771">
                  <a:extLst>
                    <a:ext uri="{9D8B030D-6E8A-4147-A177-3AD203B41FA5}">
                      <a16:colId xmlns:a16="http://schemas.microsoft.com/office/drawing/2014/main" val="1343730732"/>
                    </a:ext>
                  </a:extLst>
                </a:gridCol>
                <a:gridCol w="6836229">
                  <a:extLst>
                    <a:ext uri="{9D8B030D-6E8A-4147-A177-3AD203B41FA5}">
                      <a16:colId xmlns:a16="http://schemas.microsoft.com/office/drawing/2014/main" val="2576842134"/>
                    </a:ext>
                  </a:extLst>
                </a:gridCol>
              </a:tblGrid>
              <a:tr h="327413">
                <a:tc>
                  <a:txBody>
                    <a:bodyPr/>
                    <a:lstStyle/>
                    <a:p>
                      <a:pPr marL="241300" indent="0">
                        <a:lnSpc>
                          <a:spcPct val="100000"/>
                        </a:lnSpc>
                        <a:spcBef>
                          <a:spcPts val="990"/>
                        </a:spcBef>
                        <a:buClr>
                          <a:srgbClr val="9BAFB5"/>
                        </a:buClr>
                        <a:buFontTx/>
                        <a:buNone/>
                        <a:tabLst>
                          <a:tab pos="470534" algn="l"/>
                        </a:tabLst>
                      </a:pPr>
                      <a:r>
                        <a:rPr lang="en-US" sz="2800" b="0" spc="-15" dirty="0">
                          <a:solidFill>
                            <a:srgbClr val="212121"/>
                          </a:solidFill>
                          <a:latin typeface="+mn-lt"/>
                          <a:cs typeface="Gill Sans MT"/>
                        </a:rPr>
                        <a:t>Pre-correct before </a:t>
                      </a:r>
                      <a:r>
                        <a:rPr lang="en-US" sz="2800" b="0" dirty="0">
                          <a:solidFill>
                            <a:srgbClr val="212121"/>
                          </a:solidFill>
                          <a:latin typeface="+mn-lt"/>
                          <a:cs typeface="Gill Sans MT"/>
                        </a:rPr>
                        <a:t>triggers </a:t>
                      </a:r>
                      <a:r>
                        <a:rPr lang="en-US" sz="2800" b="0" spc="-20" dirty="0">
                          <a:solidFill>
                            <a:srgbClr val="212121"/>
                          </a:solidFill>
                          <a:latin typeface="+mn-lt"/>
                          <a:cs typeface="Gill Sans MT"/>
                        </a:rPr>
                        <a:t>are</a:t>
                      </a:r>
                      <a:r>
                        <a:rPr lang="en-US" sz="2800" b="0" spc="-85" dirty="0">
                          <a:solidFill>
                            <a:srgbClr val="212121"/>
                          </a:solidFill>
                          <a:latin typeface="+mn-lt"/>
                          <a:cs typeface="Gill Sans MT"/>
                        </a:rPr>
                        <a:t> </a:t>
                      </a:r>
                      <a:r>
                        <a:rPr lang="en-US" sz="2800" b="0" spc="-5" dirty="0">
                          <a:solidFill>
                            <a:srgbClr val="212121"/>
                          </a:solidFill>
                          <a:latin typeface="+mn-lt"/>
                          <a:cs typeface="Gill Sans MT"/>
                        </a:rPr>
                        <a:t>present.</a:t>
                      </a:r>
                      <a:endParaRPr lang="en-US" sz="2800" b="0" dirty="0">
                        <a:latin typeface="+mn-lt"/>
                        <a:cs typeface="Gill Sans MT"/>
                      </a:endParaRPr>
                    </a:p>
                    <a:p>
                      <a:pPr marL="469900" lvl="1" indent="0">
                        <a:lnSpc>
                          <a:spcPct val="100000"/>
                        </a:lnSpc>
                        <a:spcBef>
                          <a:spcPts val="994"/>
                        </a:spcBef>
                        <a:buClr>
                          <a:srgbClr val="9BAFB5"/>
                        </a:buClr>
                        <a:buFontTx/>
                        <a:buNone/>
                        <a:tabLst>
                          <a:tab pos="699135" algn="l"/>
                        </a:tabLst>
                      </a:pPr>
                      <a:r>
                        <a:rPr lang="en-US" sz="2800" b="0" dirty="0">
                          <a:solidFill>
                            <a:srgbClr val="212121"/>
                          </a:solidFill>
                          <a:latin typeface="+mn-lt"/>
                          <a:cs typeface="Gill Sans MT"/>
                        </a:rPr>
                        <a:t>Identify the content and </a:t>
                      </a:r>
                      <a:r>
                        <a:rPr lang="en-US" sz="2800" b="0" spc="-5" dirty="0">
                          <a:solidFill>
                            <a:srgbClr val="212121"/>
                          </a:solidFill>
                          <a:latin typeface="+mn-lt"/>
                          <a:cs typeface="Gill Sans MT"/>
                        </a:rPr>
                        <a:t>predictable </a:t>
                      </a:r>
                      <a:r>
                        <a:rPr lang="en-US" sz="2800" b="0" spc="-10" dirty="0">
                          <a:solidFill>
                            <a:srgbClr val="212121"/>
                          </a:solidFill>
                          <a:latin typeface="+mn-lt"/>
                          <a:cs typeface="Gill Sans MT"/>
                        </a:rPr>
                        <a:t>problem</a:t>
                      </a:r>
                      <a:r>
                        <a:rPr lang="en-US" sz="2800" b="0" spc="-165" dirty="0">
                          <a:solidFill>
                            <a:srgbClr val="212121"/>
                          </a:solidFill>
                          <a:latin typeface="+mn-lt"/>
                          <a:cs typeface="Gill Sans MT"/>
                        </a:rPr>
                        <a:t> </a:t>
                      </a:r>
                      <a:r>
                        <a:rPr lang="en-US" sz="2800" b="0" spc="-15" dirty="0">
                          <a:solidFill>
                            <a:srgbClr val="212121"/>
                          </a:solidFill>
                          <a:latin typeface="+mn-lt"/>
                          <a:cs typeface="Gill Sans MT"/>
                        </a:rPr>
                        <a:t>behavior</a:t>
                      </a:r>
                      <a:endParaRPr lang="en-US" sz="2800" b="0" dirty="0">
                        <a:latin typeface="+mn-lt"/>
                        <a:cs typeface="Gill Sans MT"/>
                      </a:endParaRPr>
                    </a:p>
                    <a:p>
                      <a:pPr marL="469900" lvl="1" indent="0">
                        <a:lnSpc>
                          <a:spcPct val="100000"/>
                        </a:lnSpc>
                        <a:spcBef>
                          <a:spcPts val="1010"/>
                        </a:spcBef>
                        <a:buClr>
                          <a:srgbClr val="9BAFB5"/>
                        </a:buClr>
                        <a:buFontTx/>
                        <a:buNone/>
                        <a:tabLst>
                          <a:tab pos="699135" algn="l"/>
                        </a:tabLst>
                      </a:pPr>
                      <a:r>
                        <a:rPr lang="en-US" sz="2800" b="0" spc="-20" dirty="0">
                          <a:solidFill>
                            <a:srgbClr val="212121"/>
                          </a:solidFill>
                          <a:latin typeface="+mn-lt"/>
                          <a:cs typeface="Gill Sans MT"/>
                        </a:rPr>
                        <a:t>Provide </a:t>
                      </a:r>
                      <a:r>
                        <a:rPr lang="en-US" sz="2800" b="0" spc="-10" dirty="0">
                          <a:solidFill>
                            <a:srgbClr val="212121"/>
                          </a:solidFill>
                          <a:latin typeface="+mn-lt"/>
                          <a:cs typeface="Gill Sans MT"/>
                        </a:rPr>
                        <a:t>Active</a:t>
                      </a:r>
                      <a:r>
                        <a:rPr lang="en-US" sz="2800" b="0" spc="-340" dirty="0">
                          <a:solidFill>
                            <a:srgbClr val="212121"/>
                          </a:solidFill>
                          <a:latin typeface="+mn-lt"/>
                          <a:cs typeface="Gill Sans MT"/>
                        </a:rPr>
                        <a:t> </a:t>
                      </a:r>
                      <a:r>
                        <a:rPr lang="en-US" sz="2800" b="0" spc="5" dirty="0">
                          <a:solidFill>
                            <a:srgbClr val="212121"/>
                          </a:solidFill>
                          <a:latin typeface="+mn-lt"/>
                          <a:cs typeface="Gill Sans MT"/>
                        </a:rPr>
                        <a:t>Supervision</a:t>
                      </a:r>
                      <a:endParaRPr lang="en-US" sz="2800" b="0" dirty="0">
                        <a:latin typeface="+mn-lt"/>
                        <a:cs typeface="Gill Sans MT"/>
                      </a:endParaRPr>
                    </a:p>
                    <a:p>
                      <a:pPr marL="469900" lvl="1" indent="0">
                        <a:lnSpc>
                          <a:spcPct val="100000"/>
                        </a:lnSpc>
                        <a:spcBef>
                          <a:spcPts val="994"/>
                        </a:spcBef>
                        <a:buClr>
                          <a:srgbClr val="9BAFB5"/>
                        </a:buClr>
                        <a:buFontTx/>
                        <a:buNone/>
                        <a:tabLst>
                          <a:tab pos="699135" algn="l"/>
                        </a:tabLst>
                      </a:pPr>
                      <a:r>
                        <a:rPr lang="en-US" sz="2800" b="0" dirty="0">
                          <a:solidFill>
                            <a:srgbClr val="212121"/>
                          </a:solidFill>
                          <a:latin typeface="+mn-lt"/>
                          <a:cs typeface="Gill Sans MT"/>
                        </a:rPr>
                        <a:t>Specify expected</a:t>
                      </a:r>
                      <a:r>
                        <a:rPr lang="en-US" sz="2800" b="0" spc="-60" dirty="0">
                          <a:solidFill>
                            <a:srgbClr val="212121"/>
                          </a:solidFill>
                          <a:latin typeface="+mn-lt"/>
                          <a:cs typeface="Gill Sans MT"/>
                        </a:rPr>
                        <a:t> </a:t>
                      </a:r>
                      <a:r>
                        <a:rPr lang="en-US" sz="2800" b="0" spc="-15" dirty="0">
                          <a:solidFill>
                            <a:srgbClr val="212121"/>
                          </a:solidFill>
                          <a:latin typeface="+mn-lt"/>
                          <a:cs typeface="Gill Sans MT"/>
                        </a:rPr>
                        <a:t>behavior</a:t>
                      </a:r>
                      <a:endParaRPr lang="en-US" sz="2800" b="0" dirty="0">
                        <a:latin typeface="+mn-lt"/>
                        <a:cs typeface="Gill Sans MT"/>
                      </a:endParaRPr>
                    </a:p>
                    <a:p>
                      <a:pPr marL="469900" lvl="1" indent="0">
                        <a:lnSpc>
                          <a:spcPct val="100000"/>
                        </a:lnSpc>
                        <a:spcBef>
                          <a:spcPts val="994"/>
                        </a:spcBef>
                        <a:buClr>
                          <a:srgbClr val="9BAFB5"/>
                        </a:buClr>
                        <a:buFontTx/>
                        <a:buNone/>
                        <a:tabLst>
                          <a:tab pos="699135" algn="l"/>
                        </a:tabLst>
                      </a:pPr>
                      <a:r>
                        <a:rPr lang="en-US" sz="2800" b="0" dirty="0">
                          <a:solidFill>
                            <a:srgbClr val="212121"/>
                          </a:solidFill>
                          <a:latin typeface="+mn-lt"/>
                          <a:cs typeface="Gill Sans MT"/>
                        </a:rPr>
                        <a:t>Rehearse/practice</a:t>
                      </a:r>
                      <a:r>
                        <a:rPr lang="en-US" sz="2800" b="0" spc="-45" dirty="0">
                          <a:solidFill>
                            <a:srgbClr val="212121"/>
                          </a:solidFill>
                          <a:latin typeface="+mn-lt"/>
                          <a:cs typeface="Gill Sans MT"/>
                        </a:rPr>
                        <a:t> </a:t>
                      </a:r>
                      <a:r>
                        <a:rPr lang="en-US" sz="2800" b="0" dirty="0">
                          <a:solidFill>
                            <a:srgbClr val="212121"/>
                          </a:solidFill>
                          <a:latin typeface="+mn-lt"/>
                          <a:cs typeface="Gill Sans MT"/>
                        </a:rPr>
                        <a:t>expectations</a:t>
                      </a:r>
                      <a:endParaRPr lang="en-US" sz="2800" b="0" dirty="0">
                        <a:latin typeface="+mn-lt"/>
                        <a:cs typeface="Gill Sans MT"/>
                      </a:endParaRPr>
                    </a:p>
                    <a:p>
                      <a:pPr>
                        <a:buFontTx/>
                        <a:buNone/>
                      </a:pPr>
                      <a:endParaRPr lang="en-US" sz="2800" dirty="0"/>
                    </a:p>
                  </a:txBody>
                  <a:tcPr>
                    <a:solidFill>
                      <a:schemeClr val="bg1">
                        <a:lumMod val="95000"/>
                      </a:schemeClr>
                    </a:solidFill>
                  </a:tcPr>
                </a:tc>
                <a:tc>
                  <a:txBody>
                    <a:bodyPr/>
                    <a:lstStyle/>
                    <a:p>
                      <a:pPr marL="241300" lvl="1" indent="0">
                        <a:lnSpc>
                          <a:spcPct val="100000"/>
                        </a:lnSpc>
                        <a:spcBef>
                          <a:spcPts val="1005"/>
                        </a:spcBef>
                        <a:buClr>
                          <a:srgbClr val="FF0000"/>
                        </a:buClr>
                        <a:buFontTx/>
                        <a:buNone/>
                        <a:tabLst>
                          <a:tab pos="469900" algn="l"/>
                        </a:tabLst>
                      </a:pPr>
                      <a:r>
                        <a:rPr lang="en-US" sz="2800" b="0" spc="-10" dirty="0">
                          <a:solidFill>
                            <a:srgbClr val="212121"/>
                          </a:solidFill>
                          <a:latin typeface="+mn-lt"/>
                          <a:cs typeface="Gill Sans MT"/>
                        </a:rPr>
                        <a:t>Increasing </a:t>
                      </a:r>
                      <a:r>
                        <a:rPr lang="en-US" sz="2800" b="0" spc="5" dirty="0">
                          <a:solidFill>
                            <a:srgbClr val="212121"/>
                          </a:solidFill>
                          <a:latin typeface="+mn-lt"/>
                          <a:cs typeface="Gill Sans MT"/>
                        </a:rPr>
                        <a:t>opportunities </a:t>
                      </a:r>
                      <a:r>
                        <a:rPr lang="en-US" sz="2800" b="0" spc="-15" dirty="0">
                          <a:solidFill>
                            <a:srgbClr val="212121"/>
                          </a:solidFill>
                          <a:latin typeface="+mn-lt"/>
                          <a:cs typeface="Gill Sans MT"/>
                        </a:rPr>
                        <a:t>for</a:t>
                      </a:r>
                      <a:r>
                        <a:rPr lang="en-US" sz="2800" b="0" spc="-40" dirty="0">
                          <a:solidFill>
                            <a:srgbClr val="212121"/>
                          </a:solidFill>
                          <a:latin typeface="+mn-lt"/>
                          <a:cs typeface="Gill Sans MT"/>
                        </a:rPr>
                        <a:t> </a:t>
                      </a:r>
                      <a:r>
                        <a:rPr lang="en-US" sz="2800" b="0" spc="-5" dirty="0">
                          <a:solidFill>
                            <a:srgbClr val="212121"/>
                          </a:solidFill>
                          <a:latin typeface="+mn-lt"/>
                          <a:cs typeface="Gill Sans MT"/>
                        </a:rPr>
                        <a:t>success.</a:t>
                      </a:r>
                      <a:endParaRPr lang="en-US" sz="2800" b="0" dirty="0">
                        <a:latin typeface="+mn-lt"/>
                        <a:cs typeface="Gill Sans MT"/>
                      </a:endParaRPr>
                    </a:p>
                    <a:p>
                      <a:pPr marL="241300" lvl="1" indent="0">
                        <a:lnSpc>
                          <a:spcPct val="100000"/>
                        </a:lnSpc>
                        <a:spcBef>
                          <a:spcPts val="1000"/>
                        </a:spcBef>
                        <a:buClr>
                          <a:srgbClr val="FF0000"/>
                        </a:buClr>
                        <a:buFontTx/>
                        <a:buNone/>
                        <a:tabLst>
                          <a:tab pos="469900" algn="l"/>
                        </a:tabLst>
                      </a:pPr>
                      <a:r>
                        <a:rPr lang="en-US" sz="2800" b="0" spc="-15" dirty="0">
                          <a:solidFill>
                            <a:srgbClr val="212121"/>
                          </a:solidFill>
                          <a:latin typeface="+mn-lt"/>
                          <a:cs typeface="Gill Sans MT"/>
                        </a:rPr>
                        <a:t>Reinforcing </a:t>
                      </a:r>
                      <a:r>
                        <a:rPr lang="en-US" sz="2800" b="0" dirty="0">
                          <a:solidFill>
                            <a:srgbClr val="212121"/>
                          </a:solidFill>
                          <a:latin typeface="+mn-lt"/>
                          <a:cs typeface="Gill Sans MT"/>
                        </a:rPr>
                        <a:t>what has been</a:t>
                      </a:r>
                      <a:r>
                        <a:rPr lang="en-US" sz="2800" b="0" spc="-25" dirty="0">
                          <a:solidFill>
                            <a:srgbClr val="212121"/>
                          </a:solidFill>
                          <a:latin typeface="+mn-lt"/>
                          <a:cs typeface="Gill Sans MT"/>
                        </a:rPr>
                        <a:t> </a:t>
                      </a:r>
                      <a:r>
                        <a:rPr lang="en-US" sz="2800" b="0" dirty="0">
                          <a:solidFill>
                            <a:srgbClr val="212121"/>
                          </a:solidFill>
                          <a:latin typeface="+mn-lt"/>
                          <a:cs typeface="Gill Sans MT"/>
                        </a:rPr>
                        <a:t>taught.</a:t>
                      </a:r>
                      <a:endParaRPr lang="en-US" sz="2800" b="0" dirty="0">
                        <a:latin typeface="+mn-lt"/>
                        <a:cs typeface="Gill Sans MT"/>
                      </a:endParaRPr>
                    </a:p>
                    <a:p>
                      <a:pPr marL="241300" lvl="1" indent="0">
                        <a:lnSpc>
                          <a:spcPct val="100000"/>
                        </a:lnSpc>
                        <a:spcBef>
                          <a:spcPts val="994"/>
                        </a:spcBef>
                        <a:buClr>
                          <a:srgbClr val="FF0000"/>
                        </a:buClr>
                        <a:buFontTx/>
                        <a:buNone/>
                        <a:tabLst>
                          <a:tab pos="469900" algn="l"/>
                        </a:tabLst>
                      </a:pPr>
                      <a:r>
                        <a:rPr lang="en-US" sz="2800" b="0" spc="-70" dirty="0">
                          <a:solidFill>
                            <a:srgbClr val="212121"/>
                          </a:solidFill>
                          <a:latin typeface="+mn-lt"/>
                          <a:cs typeface="Gill Sans MT"/>
                        </a:rPr>
                        <a:t>Teaching </a:t>
                      </a:r>
                      <a:r>
                        <a:rPr lang="en-US" sz="2800" b="0" spc="-5" dirty="0">
                          <a:solidFill>
                            <a:srgbClr val="212121"/>
                          </a:solidFill>
                          <a:latin typeface="+mn-lt"/>
                          <a:cs typeface="Gill Sans MT"/>
                        </a:rPr>
                        <a:t>social skills </a:t>
                      </a:r>
                      <a:r>
                        <a:rPr lang="en-US" sz="2800" b="0" spc="-15" dirty="0">
                          <a:solidFill>
                            <a:srgbClr val="212121"/>
                          </a:solidFill>
                          <a:latin typeface="+mn-lt"/>
                          <a:cs typeface="Gill Sans MT"/>
                        </a:rPr>
                        <a:t>for </a:t>
                      </a:r>
                      <a:r>
                        <a:rPr lang="en-US" sz="2800" b="0" spc="-5" dirty="0">
                          <a:solidFill>
                            <a:srgbClr val="212121"/>
                          </a:solidFill>
                          <a:latin typeface="+mn-lt"/>
                          <a:cs typeface="Gill Sans MT"/>
                        </a:rPr>
                        <a:t>managing</a:t>
                      </a:r>
                      <a:r>
                        <a:rPr lang="en-US" sz="2800" b="0" spc="85" dirty="0">
                          <a:solidFill>
                            <a:srgbClr val="212121"/>
                          </a:solidFill>
                          <a:latin typeface="+mn-lt"/>
                          <a:cs typeface="Gill Sans MT"/>
                        </a:rPr>
                        <a:t> </a:t>
                      </a:r>
                      <a:r>
                        <a:rPr lang="en-US" sz="2800" b="0" spc="-5" dirty="0">
                          <a:solidFill>
                            <a:srgbClr val="212121"/>
                          </a:solidFill>
                          <a:latin typeface="+mn-lt"/>
                          <a:cs typeface="Gill Sans MT"/>
                        </a:rPr>
                        <a:t>triggers.</a:t>
                      </a:r>
                      <a:endParaRPr lang="en-US" sz="2800" b="0" dirty="0">
                        <a:latin typeface="+mn-lt"/>
                        <a:cs typeface="Gill Sans MT"/>
                      </a:endParaRPr>
                    </a:p>
                    <a:p>
                      <a:pPr marL="241300" marR="2573655" lvl="1" indent="0">
                        <a:lnSpc>
                          <a:spcPct val="100000"/>
                        </a:lnSpc>
                        <a:spcBef>
                          <a:spcPts val="1010"/>
                        </a:spcBef>
                        <a:buClr>
                          <a:srgbClr val="FF0000"/>
                        </a:buClr>
                        <a:buFontTx/>
                        <a:buNone/>
                        <a:tabLst>
                          <a:tab pos="469900" algn="l"/>
                        </a:tabLst>
                      </a:pPr>
                      <a:r>
                        <a:rPr lang="en-US" sz="2800" b="0" spc="-5" dirty="0">
                          <a:solidFill>
                            <a:srgbClr val="212121"/>
                          </a:solidFill>
                          <a:latin typeface="+mn-lt"/>
                          <a:cs typeface="Gill Sans MT"/>
                        </a:rPr>
                        <a:t>Considering </a:t>
                      </a:r>
                      <a:r>
                        <a:rPr lang="en-US" sz="2800" b="0" dirty="0">
                          <a:solidFill>
                            <a:srgbClr val="212121"/>
                          </a:solidFill>
                          <a:latin typeface="+mn-lt"/>
                          <a:cs typeface="Gill Sans MT"/>
                        </a:rPr>
                        <a:t>function of </a:t>
                      </a:r>
                      <a:r>
                        <a:rPr lang="en-US" sz="2800" b="0" spc="-15" dirty="0">
                          <a:solidFill>
                            <a:srgbClr val="212121"/>
                          </a:solidFill>
                          <a:latin typeface="+mn-lt"/>
                          <a:cs typeface="Gill Sans MT"/>
                        </a:rPr>
                        <a:t>problem </a:t>
                      </a:r>
                      <a:r>
                        <a:rPr lang="en-US" sz="2800" b="0" spc="-20" dirty="0">
                          <a:solidFill>
                            <a:srgbClr val="212121"/>
                          </a:solidFill>
                          <a:latin typeface="+mn-lt"/>
                          <a:cs typeface="Gill Sans MT"/>
                        </a:rPr>
                        <a:t>behavior </a:t>
                      </a:r>
                      <a:r>
                        <a:rPr lang="en-US" sz="2800" b="0" dirty="0">
                          <a:solidFill>
                            <a:srgbClr val="212121"/>
                          </a:solidFill>
                          <a:latin typeface="+mn-lt"/>
                          <a:cs typeface="Gill Sans MT"/>
                        </a:rPr>
                        <a:t>in  </a:t>
                      </a:r>
                      <a:r>
                        <a:rPr lang="en-US" sz="2800" b="0" spc="-5" dirty="0">
                          <a:solidFill>
                            <a:srgbClr val="212121"/>
                          </a:solidFill>
                          <a:latin typeface="+mn-lt"/>
                          <a:cs typeface="Gill Sans MT"/>
                        </a:rPr>
                        <a:t>planning and implementing</a:t>
                      </a:r>
                      <a:r>
                        <a:rPr lang="en-US" sz="2800" b="0" spc="-20" dirty="0">
                          <a:solidFill>
                            <a:srgbClr val="212121"/>
                          </a:solidFill>
                          <a:latin typeface="+mn-lt"/>
                          <a:cs typeface="Gill Sans MT"/>
                        </a:rPr>
                        <a:t> </a:t>
                      </a:r>
                      <a:r>
                        <a:rPr lang="en-US" sz="2800" b="0" spc="-5" dirty="0">
                          <a:solidFill>
                            <a:srgbClr val="212121"/>
                          </a:solidFill>
                          <a:latin typeface="+mn-lt"/>
                          <a:cs typeface="Gill Sans MT"/>
                        </a:rPr>
                        <a:t>response.</a:t>
                      </a:r>
                      <a:endParaRPr lang="en-US" sz="2800" b="0" dirty="0">
                        <a:latin typeface="+mn-lt"/>
                        <a:cs typeface="Gill Sans MT"/>
                      </a:endParaRPr>
                    </a:p>
                    <a:p>
                      <a:pPr>
                        <a:buFontTx/>
                        <a:buNone/>
                      </a:pPr>
                      <a:endParaRPr lang="en-US" sz="2800" dirty="0"/>
                    </a:p>
                  </a:txBody>
                  <a:tcPr>
                    <a:solidFill>
                      <a:schemeClr val="bg1">
                        <a:lumMod val="95000"/>
                      </a:schemeClr>
                    </a:solidFill>
                  </a:tcPr>
                </a:tc>
                <a:extLst>
                  <a:ext uri="{0D108BD9-81ED-4DB2-BD59-A6C34878D82A}">
                    <a16:rowId xmlns:a16="http://schemas.microsoft.com/office/drawing/2014/main" val="3348774939"/>
                  </a:ext>
                </a:extLst>
              </a:tr>
            </a:tbl>
          </a:graphicData>
        </a:graphic>
      </p:graphicFrame>
      <p:pic>
        <p:nvPicPr>
          <p:cNvPr id="10" name="Picture 4" descr="Image result for flashing arrow">
            <a:extLst>
              <a:ext uri="{FF2B5EF4-FFF2-40B4-BE49-F238E27FC236}">
                <a16:creationId xmlns:a16="http://schemas.microsoft.com/office/drawing/2014/main" id="{383F5FE1-B612-4A63-ABA5-A7F1F4C473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590608">
            <a:off x="8653829" y="1111896"/>
            <a:ext cx="1348404" cy="93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07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graphicFrame>
        <p:nvGraphicFramePr>
          <p:cNvPr id="6" name="Table 5">
            <a:extLst>
              <a:ext uri="{FF2B5EF4-FFF2-40B4-BE49-F238E27FC236}">
                <a16:creationId xmlns:a16="http://schemas.microsoft.com/office/drawing/2014/main" id="{6D723CB7-0B59-4C70-8CB7-91489F6A7622}"/>
              </a:ext>
            </a:extLst>
          </p:cNvPr>
          <p:cNvGraphicFramePr>
            <a:graphicFrameLocks noGrp="1"/>
          </p:cNvGraphicFramePr>
          <p:nvPr/>
        </p:nvGraphicFramePr>
        <p:xfrm>
          <a:off x="376451" y="2769358"/>
          <a:ext cx="11217322" cy="3154680"/>
        </p:xfrm>
        <a:graphic>
          <a:graphicData uri="http://schemas.openxmlformats.org/drawingml/2006/table">
            <a:tbl>
              <a:tblPr firstRow="1" bandRow="1">
                <a:tableStyleId>{5940675A-B579-460E-94D1-54222C63F5DA}</a:tableStyleId>
              </a:tblPr>
              <a:tblGrid>
                <a:gridCol w="3931175">
                  <a:extLst>
                    <a:ext uri="{9D8B030D-6E8A-4147-A177-3AD203B41FA5}">
                      <a16:colId xmlns:a16="http://schemas.microsoft.com/office/drawing/2014/main" val="1635894954"/>
                    </a:ext>
                  </a:extLst>
                </a:gridCol>
                <a:gridCol w="5109329">
                  <a:extLst>
                    <a:ext uri="{9D8B030D-6E8A-4147-A177-3AD203B41FA5}">
                      <a16:colId xmlns:a16="http://schemas.microsoft.com/office/drawing/2014/main" val="1239415248"/>
                    </a:ext>
                  </a:extLst>
                </a:gridCol>
                <a:gridCol w="2176818">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kern="1200" dirty="0">
                          <a:effectLst/>
                          <a:latin typeface="Century Gothic" panose="020B0502020202020204" pitchFamily="34" charset="0"/>
                          <a:ea typeface="Century Gothic" panose="020B0502020202020204" pitchFamily="34" charset="0"/>
                          <a:cs typeface="Arial" panose="020B0604020202020204" pitchFamily="34" charset="0"/>
                        </a:rPr>
                        <a:t>PREVENTION PRACTICES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Supervision</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Opportunity</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Acknowledgement</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Prompts &amp;</a:t>
                      </a:r>
                      <a:r>
                        <a:rPr lang="en-US" sz="2400" b="1" i="1" kern="1200" dirty="0">
                          <a:effectLst/>
                          <a:latin typeface="Century Gothic" panose="020B0502020202020204" pitchFamily="34" charset="0"/>
                          <a:ea typeface="Century Gothic" panose="020B0502020202020204" pitchFamily="34" charset="0"/>
                          <a:cs typeface="Arial" panose="020B0604020202020204" pitchFamily="34" charset="0"/>
                        </a:rPr>
                        <a:t> </a:t>
                      </a: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Precorrections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SUPERVISION: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use active supervision and proximity.</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OPPORTUNITY: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provide high rates and varied opportunities to respond.</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ACKNOWLEDGEMENT: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use behavior specific praise.</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PROMPTS &amp; PRECORRECTIONS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I make the problem behavior irrelevant with anticipation and reminders.</a:t>
                      </a:r>
                    </a:p>
                  </a:txBody>
                  <a:tcPr marL="68580" marR="68580" marT="0" marB="0"/>
                </a:tc>
                <a:tc>
                  <a:txBody>
                    <a:bodyPr/>
                    <a:lstStyle/>
                    <a:p>
                      <a:pPr marL="0" marR="0" algn="ctr">
                        <a:spcBef>
                          <a:spcPts val="0"/>
                        </a:spcBef>
                        <a:spcAft>
                          <a:spcPts val="0"/>
                        </a:spcAft>
                      </a:pPr>
                      <a:endParaRPr lang="en-US" sz="1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16503918"/>
                  </a:ext>
                </a:extLst>
              </a:tr>
            </a:tbl>
          </a:graphicData>
        </a:graphic>
      </p:graphicFrame>
      <p:pic>
        <p:nvPicPr>
          <p:cNvPr id="5" name="Picture 4" descr="A drawing of a face&#10;&#10;Description generated with high confidence">
            <a:extLst>
              <a:ext uri="{FF2B5EF4-FFF2-40B4-BE49-F238E27FC236}">
                <a16:creationId xmlns:a16="http://schemas.microsoft.com/office/drawing/2014/main" id="{E22036FE-6D86-4269-9750-26F74F9A339D}"/>
              </a:ext>
            </a:extLst>
          </p:cNvPr>
          <p:cNvPicPr>
            <a:picLocks noChangeAspect="1"/>
          </p:cNvPicPr>
          <p:nvPr/>
        </p:nvPicPr>
        <p:blipFill>
          <a:blip r:embed="rId4"/>
          <a:stretch>
            <a:fillRect/>
          </a:stretch>
        </p:blipFill>
        <p:spPr>
          <a:xfrm>
            <a:off x="7295913" y="236680"/>
            <a:ext cx="4896087" cy="3291135"/>
          </a:xfrm>
          <a:prstGeom prst="rect">
            <a:avLst/>
          </a:prstGeom>
        </p:spPr>
      </p:pic>
    </p:spTree>
    <p:extLst>
      <p:ext uri="{BB962C8B-B14F-4D97-AF65-F5344CB8AC3E}">
        <p14:creationId xmlns:p14="http://schemas.microsoft.com/office/powerpoint/2010/main" val="128288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B54913-B340-4E48-9423-B5D245766C6F}"/>
              </a:ext>
            </a:extLst>
          </p:cNvPr>
          <p:cNvSpPr/>
          <p:nvPr/>
        </p:nvSpPr>
        <p:spPr>
          <a:xfrm>
            <a:off x="-30379" y="-258793"/>
            <a:ext cx="9204764" cy="1323439"/>
          </a:xfrm>
          <a:prstGeom prst="rect">
            <a:avLst/>
          </a:prstGeom>
          <a:noFill/>
        </p:spPr>
        <p:txBody>
          <a:bodyPr wrap="none" lIns="91440" tIns="45720" rIns="91440" bIns="45720">
            <a:spAutoFit/>
          </a:bodyPr>
          <a:lstStyle/>
          <a:p>
            <a:pPr algn="ctr"/>
            <a:r>
              <a:rPr lang="en-US" sz="8000" b="1" cap="none" spc="50" dirty="0">
                <a:ln w="0"/>
                <a:solidFill>
                  <a:schemeClr val="accent5">
                    <a:lumMod val="40000"/>
                    <a:lumOff val="60000"/>
                  </a:schemeClr>
                </a:solidFill>
                <a:effectLst>
                  <a:innerShdw blurRad="63500" dist="50800" dir="13500000">
                    <a:srgbClr val="000000">
                      <a:alpha val="50000"/>
                    </a:srgbClr>
                  </a:innerShdw>
                </a:effectLst>
              </a:rPr>
              <a:t>Phase 3: Agitation</a:t>
            </a:r>
          </a:p>
        </p:txBody>
      </p:sp>
      <p:pic>
        <p:nvPicPr>
          <p:cNvPr id="2" name="Picture 1">
            <a:extLst>
              <a:ext uri="{FF2B5EF4-FFF2-40B4-BE49-F238E27FC236}">
                <a16:creationId xmlns:a16="http://schemas.microsoft.com/office/drawing/2014/main" id="{C5D07B34-FE97-4AAA-BCD2-668E9FCB22A6}"/>
              </a:ext>
            </a:extLst>
          </p:cNvPr>
          <p:cNvPicPr>
            <a:picLocks noChangeAspect="1"/>
          </p:cNvPicPr>
          <p:nvPr/>
        </p:nvPicPr>
        <p:blipFill>
          <a:blip r:embed="rId3"/>
          <a:stretch>
            <a:fillRect/>
          </a:stretch>
        </p:blipFill>
        <p:spPr>
          <a:xfrm>
            <a:off x="9174385" y="-465826"/>
            <a:ext cx="3017615" cy="2767873"/>
          </a:xfrm>
          <a:prstGeom prst="rect">
            <a:avLst/>
          </a:prstGeom>
        </p:spPr>
      </p:pic>
      <p:sp>
        <p:nvSpPr>
          <p:cNvPr id="7" name="object 4">
            <a:extLst>
              <a:ext uri="{FF2B5EF4-FFF2-40B4-BE49-F238E27FC236}">
                <a16:creationId xmlns:a16="http://schemas.microsoft.com/office/drawing/2014/main" id="{9FE0E851-F2EF-42A4-9C06-93EB6DB5CABF}"/>
              </a:ext>
            </a:extLst>
          </p:cNvPr>
          <p:cNvSpPr txBox="1"/>
          <p:nvPr/>
        </p:nvSpPr>
        <p:spPr>
          <a:xfrm>
            <a:off x="0" y="948849"/>
            <a:ext cx="9174385" cy="1363515"/>
          </a:xfrm>
          <a:prstGeom prst="rect">
            <a:avLst/>
          </a:prstGeom>
          <a:solidFill>
            <a:schemeClr val="accent3">
              <a:lumMod val="20000"/>
              <a:lumOff val="80000"/>
            </a:schemeClr>
          </a:solidFill>
        </p:spPr>
        <p:txBody>
          <a:bodyPr vert="horz" wrap="square" lIns="0" tIns="64135" rIns="0" bIns="0" rtlCol="0">
            <a:spAutoFit/>
          </a:bodyPr>
          <a:lstStyle/>
          <a:p>
            <a:pPr marL="12700" marR="5080" algn="ctr">
              <a:lnSpc>
                <a:spcPts val="3240"/>
              </a:lnSpc>
              <a:spcBef>
                <a:spcPts val="505"/>
              </a:spcBef>
              <a:buClr>
                <a:srgbClr val="9BAFB5"/>
              </a:buClr>
              <a:tabLst>
                <a:tab pos="241300" algn="l"/>
              </a:tabLst>
            </a:pPr>
            <a:r>
              <a:rPr sz="3000" spc="-20" dirty="0">
                <a:solidFill>
                  <a:srgbClr val="212121"/>
                </a:solidFill>
                <a:cs typeface="Calibri"/>
              </a:rPr>
              <a:t>Characterized </a:t>
            </a:r>
            <a:r>
              <a:rPr sz="3000" spc="-10" dirty="0">
                <a:solidFill>
                  <a:srgbClr val="212121"/>
                </a:solidFill>
                <a:cs typeface="Calibri"/>
              </a:rPr>
              <a:t>by </a:t>
            </a:r>
            <a:r>
              <a:rPr sz="3000" spc="-5" dirty="0">
                <a:solidFill>
                  <a:srgbClr val="212121"/>
                </a:solidFill>
                <a:cs typeface="Calibri"/>
              </a:rPr>
              <a:t>emotional </a:t>
            </a:r>
            <a:r>
              <a:rPr sz="3000" spc="-10" dirty="0">
                <a:solidFill>
                  <a:srgbClr val="212121"/>
                </a:solidFill>
                <a:cs typeface="Calibri"/>
              </a:rPr>
              <a:t>responses </a:t>
            </a:r>
            <a:r>
              <a:rPr sz="3000" dirty="0">
                <a:solidFill>
                  <a:srgbClr val="212121"/>
                </a:solidFill>
                <a:cs typeface="Calibri"/>
              </a:rPr>
              <a:t>(e.g., </a:t>
            </a:r>
            <a:r>
              <a:rPr sz="3000" spc="-50" dirty="0">
                <a:solidFill>
                  <a:srgbClr val="212121"/>
                </a:solidFill>
                <a:cs typeface="Calibri"/>
              </a:rPr>
              <a:t>anger, </a:t>
            </a:r>
            <a:r>
              <a:rPr sz="3000" spc="-10" dirty="0">
                <a:solidFill>
                  <a:srgbClr val="212121"/>
                </a:solidFill>
                <a:cs typeface="Calibri"/>
              </a:rPr>
              <a:t>depression, </a:t>
            </a:r>
            <a:r>
              <a:rPr sz="3000" spc="-40" dirty="0">
                <a:solidFill>
                  <a:srgbClr val="212121"/>
                </a:solidFill>
                <a:cs typeface="Calibri"/>
              </a:rPr>
              <a:t>worry,  </a:t>
            </a:r>
            <a:r>
              <a:rPr sz="3000" spc="-35" dirty="0">
                <a:solidFill>
                  <a:srgbClr val="212121"/>
                </a:solidFill>
                <a:cs typeface="Calibri"/>
              </a:rPr>
              <a:t>anxiety, </a:t>
            </a:r>
            <a:r>
              <a:rPr sz="3000" spc="-5" dirty="0">
                <a:solidFill>
                  <a:srgbClr val="212121"/>
                </a:solidFill>
                <a:cs typeface="Calibri"/>
              </a:rPr>
              <a:t>and</a:t>
            </a:r>
            <a:r>
              <a:rPr sz="3000" spc="15" dirty="0">
                <a:solidFill>
                  <a:srgbClr val="212121"/>
                </a:solidFill>
                <a:cs typeface="Calibri"/>
              </a:rPr>
              <a:t> </a:t>
            </a:r>
            <a:r>
              <a:rPr sz="3000" spc="-15" dirty="0">
                <a:solidFill>
                  <a:srgbClr val="212121"/>
                </a:solidFill>
                <a:cs typeface="Calibri"/>
              </a:rPr>
              <a:t>frustration.)</a:t>
            </a:r>
            <a:endParaRPr lang="en-US" sz="3000" spc="-15" dirty="0">
              <a:solidFill>
                <a:srgbClr val="212121"/>
              </a:solidFill>
              <a:cs typeface="Calibri"/>
            </a:endParaRPr>
          </a:p>
          <a:p>
            <a:pPr marL="12700" marR="5080" algn="ctr">
              <a:lnSpc>
                <a:spcPts val="3240"/>
              </a:lnSpc>
              <a:spcBef>
                <a:spcPts val="505"/>
              </a:spcBef>
              <a:buClr>
                <a:srgbClr val="9BAFB5"/>
              </a:buClr>
              <a:tabLst>
                <a:tab pos="241300" algn="l"/>
              </a:tabLst>
            </a:pPr>
            <a:r>
              <a:rPr lang="en-US" sz="3200" b="1" spc="-45" dirty="0">
                <a:solidFill>
                  <a:schemeClr val="accent5">
                    <a:lumMod val="75000"/>
                  </a:schemeClr>
                </a:solidFill>
                <a:cs typeface="Gill Sans MT"/>
              </a:rPr>
              <a:t>Intervention: focus on reducing anxiety</a:t>
            </a:r>
            <a:endParaRPr sz="3000" b="1" dirty="0">
              <a:solidFill>
                <a:schemeClr val="accent5">
                  <a:lumMod val="75000"/>
                </a:schemeClr>
              </a:solidFill>
              <a:cs typeface="Calibri"/>
            </a:endParaRPr>
          </a:p>
        </p:txBody>
      </p:sp>
      <p:graphicFrame>
        <p:nvGraphicFramePr>
          <p:cNvPr id="10" name="Table 9">
            <a:extLst>
              <a:ext uri="{FF2B5EF4-FFF2-40B4-BE49-F238E27FC236}">
                <a16:creationId xmlns:a16="http://schemas.microsoft.com/office/drawing/2014/main" id="{0DC6DC8C-3D01-4A6B-8FFF-2C0D5FC08CE4}"/>
              </a:ext>
            </a:extLst>
          </p:cNvPr>
          <p:cNvGraphicFramePr>
            <a:graphicFrameLocks noGrp="1"/>
          </p:cNvGraphicFramePr>
          <p:nvPr/>
        </p:nvGraphicFramePr>
        <p:xfrm>
          <a:off x="0" y="2312364"/>
          <a:ext cx="12192000" cy="4578604"/>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1798044406"/>
                    </a:ext>
                  </a:extLst>
                </a:gridCol>
                <a:gridCol w="6096000">
                  <a:extLst>
                    <a:ext uri="{9D8B030D-6E8A-4147-A177-3AD203B41FA5}">
                      <a16:colId xmlns:a16="http://schemas.microsoft.com/office/drawing/2014/main" val="1262789041"/>
                    </a:ext>
                  </a:extLst>
                </a:gridCol>
              </a:tblGrid>
              <a:tr h="4545636">
                <a:tc>
                  <a:txBody>
                    <a:bodyPr/>
                    <a:lstStyle/>
                    <a:p>
                      <a:pPr marL="12700" indent="0">
                        <a:lnSpc>
                          <a:spcPct val="100000"/>
                        </a:lnSpc>
                        <a:spcBef>
                          <a:spcPts val="0"/>
                        </a:spcBef>
                        <a:buClr>
                          <a:srgbClr val="FF0000"/>
                        </a:buClr>
                        <a:buFontTx/>
                        <a:buNone/>
                        <a:tabLst>
                          <a:tab pos="241300" algn="l"/>
                        </a:tabLst>
                      </a:pPr>
                      <a:r>
                        <a:rPr lang="en-US" sz="2400" b="0" spc="-80" dirty="0">
                          <a:solidFill>
                            <a:srgbClr val="212121"/>
                          </a:solidFill>
                          <a:latin typeface="+mn-lt"/>
                          <a:cs typeface="Gill Sans MT"/>
                        </a:rPr>
                        <a:t>Teacher</a:t>
                      </a:r>
                      <a:r>
                        <a:rPr lang="en-US" sz="2400" b="0" spc="-10" dirty="0">
                          <a:solidFill>
                            <a:srgbClr val="212121"/>
                          </a:solidFill>
                          <a:latin typeface="+mn-lt"/>
                          <a:cs typeface="Gill Sans MT"/>
                        </a:rPr>
                        <a:t> </a:t>
                      </a:r>
                      <a:r>
                        <a:rPr lang="en-US" sz="2400" b="0" spc="-20" dirty="0">
                          <a:solidFill>
                            <a:srgbClr val="212121"/>
                          </a:solidFill>
                          <a:latin typeface="+mn-lt"/>
                          <a:cs typeface="Gill Sans MT"/>
                        </a:rPr>
                        <a:t>Proximity</a:t>
                      </a:r>
                      <a:endParaRPr lang="en-US" sz="2400" b="0" dirty="0">
                        <a:latin typeface="+mn-lt"/>
                        <a:cs typeface="Gill Sans MT"/>
                      </a:endParaRPr>
                    </a:p>
                    <a:p>
                      <a:pPr marL="12700" indent="0">
                        <a:lnSpc>
                          <a:spcPct val="100000"/>
                        </a:lnSpc>
                        <a:spcBef>
                          <a:spcPts val="0"/>
                        </a:spcBef>
                        <a:buClr>
                          <a:srgbClr val="FF0000"/>
                        </a:buClr>
                        <a:buFontTx/>
                        <a:buNone/>
                        <a:tabLst>
                          <a:tab pos="241300" algn="l"/>
                        </a:tabLst>
                      </a:pPr>
                      <a:r>
                        <a:rPr lang="en-US" sz="2400" b="0" dirty="0">
                          <a:solidFill>
                            <a:srgbClr val="212121"/>
                          </a:solidFill>
                          <a:latin typeface="+mn-lt"/>
                          <a:cs typeface="Gill Sans MT"/>
                        </a:rPr>
                        <a:t>Independent</a:t>
                      </a:r>
                      <a:r>
                        <a:rPr lang="en-US" sz="2400" b="0" spc="-370" dirty="0">
                          <a:solidFill>
                            <a:srgbClr val="212121"/>
                          </a:solidFill>
                          <a:latin typeface="+mn-lt"/>
                          <a:cs typeface="Gill Sans MT"/>
                        </a:rPr>
                        <a:t> </a:t>
                      </a:r>
                      <a:r>
                        <a:rPr lang="en-US" sz="2400" b="0" spc="-5" dirty="0">
                          <a:solidFill>
                            <a:srgbClr val="212121"/>
                          </a:solidFill>
                          <a:latin typeface="+mn-lt"/>
                          <a:cs typeface="Gill Sans MT"/>
                        </a:rPr>
                        <a:t>Activities</a:t>
                      </a:r>
                      <a:endParaRPr lang="en-US" sz="2400" b="0" dirty="0">
                        <a:latin typeface="+mn-lt"/>
                        <a:cs typeface="Gill Sans MT"/>
                      </a:endParaRPr>
                    </a:p>
                    <a:p>
                      <a:pPr marL="12700" indent="0">
                        <a:lnSpc>
                          <a:spcPct val="100000"/>
                        </a:lnSpc>
                        <a:spcBef>
                          <a:spcPts val="0"/>
                        </a:spcBef>
                        <a:buClr>
                          <a:srgbClr val="FF0000"/>
                        </a:buClr>
                        <a:buFontTx/>
                        <a:buNone/>
                        <a:tabLst>
                          <a:tab pos="241300" algn="l"/>
                        </a:tabLst>
                      </a:pPr>
                      <a:r>
                        <a:rPr lang="en-US" sz="2400" b="0" spc="-15" dirty="0">
                          <a:solidFill>
                            <a:srgbClr val="212121"/>
                          </a:solidFill>
                          <a:latin typeface="+mn-lt"/>
                          <a:cs typeface="Gill Sans MT"/>
                        </a:rPr>
                        <a:t>Passive</a:t>
                      </a:r>
                      <a:r>
                        <a:rPr lang="en-US" sz="2400" b="0" spc="-355" dirty="0">
                          <a:solidFill>
                            <a:srgbClr val="212121"/>
                          </a:solidFill>
                          <a:latin typeface="+mn-lt"/>
                          <a:cs typeface="Gill Sans MT"/>
                        </a:rPr>
                        <a:t> </a:t>
                      </a:r>
                      <a:r>
                        <a:rPr lang="en-US" sz="2400" b="0" spc="-5" dirty="0">
                          <a:solidFill>
                            <a:srgbClr val="212121"/>
                          </a:solidFill>
                          <a:latin typeface="+mn-lt"/>
                          <a:cs typeface="Gill Sans MT"/>
                        </a:rPr>
                        <a:t>Activities</a:t>
                      </a:r>
                      <a:endParaRPr lang="en-US" sz="2400" b="0" dirty="0">
                        <a:latin typeface="+mn-lt"/>
                        <a:cs typeface="Gill Sans MT"/>
                      </a:endParaRPr>
                    </a:p>
                    <a:p>
                      <a:pPr marL="12700" indent="0">
                        <a:lnSpc>
                          <a:spcPct val="100000"/>
                        </a:lnSpc>
                        <a:spcBef>
                          <a:spcPts val="0"/>
                        </a:spcBef>
                        <a:buClr>
                          <a:srgbClr val="FF0000"/>
                        </a:buClr>
                        <a:buFontTx/>
                        <a:buNone/>
                        <a:tabLst>
                          <a:tab pos="241300" algn="l"/>
                        </a:tabLst>
                      </a:pPr>
                      <a:r>
                        <a:rPr lang="en-US" sz="2400" b="0" spc="-20" dirty="0">
                          <a:solidFill>
                            <a:srgbClr val="212121"/>
                          </a:solidFill>
                          <a:latin typeface="+mn-lt"/>
                          <a:cs typeface="Gill Sans MT"/>
                        </a:rPr>
                        <a:t>Movement</a:t>
                      </a:r>
                      <a:r>
                        <a:rPr lang="en-US" sz="2400" b="0" spc="-370" dirty="0">
                          <a:solidFill>
                            <a:srgbClr val="212121"/>
                          </a:solidFill>
                          <a:latin typeface="+mn-lt"/>
                          <a:cs typeface="Gill Sans MT"/>
                        </a:rPr>
                        <a:t> </a:t>
                      </a:r>
                      <a:r>
                        <a:rPr lang="en-US" sz="2400" b="0" spc="-5" dirty="0">
                          <a:solidFill>
                            <a:srgbClr val="212121"/>
                          </a:solidFill>
                          <a:latin typeface="+mn-lt"/>
                          <a:cs typeface="Gill Sans MT"/>
                        </a:rPr>
                        <a:t>Activities</a:t>
                      </a:r>
                      <a:endParaRPr lang="en-US" sz="2400" b="0" dirty="0">
                        <a:latin typeface="+mn-lt"/>
                        <a:cs typeface="Gill Sans MT"/>
                      </a:endParaRPr>
                    </a:p>
                    <a:p>
                      <a:pPr marL="12700" marR="5080" indent="0">
                        <a:lnSpc>
                          <a:spcPct val="100000"/>
                        </a:lnSpc>
                        <a:spcBef>
                          <a:spcPts val="0"/>
                        </a:spcBef>
                        <a:buClr>
                          <a:srgbClr val="FF0000"/>
                        </a:buClr>
                        <a:buFontTx/>
                        <a:buNone/>
                        <a:tabLst>
                          <a:tab pos="241300" algn="l"/>
                        </a:tabLst>
                      </a:pPr>
                      <a:r>
                        <a:rPr lang="en-US" sz="2400" b="0" spc="-5" dirty="0">
                          <a:solidFill>
                            <a:srgbClr val="212121"/>
                          </a:solidFill>
                          <a:latin typeface="+mn-lt"/>
                          <a:cs typeface="Gill Sans MT"/>
                        </a:rPr>
                        <a:t>Academic lesson </a:t>
                      </a:r>
                      <a:r>
                        <a:rPr lang="en-US" sz="2400" b="0" dirty="0">
                          <a:solidFill>
                            <a:srgbClr val="212121"/>
                          </a:solidFill>
                          <a:latin typeface="+mn-lt"/>
                          <a:cs typeface="Gill Sans MT"/>
                        </a:rPr>
                        <a:t>is not priority at this </a:t>
                      </a:r>
                      <a:r>
                        <a:rPr lang="en-US" sz="2400" b="0" spc="-5" dirty="0">
                          <a:solidFill>
                            <a:srgbClr val="212121"/>
                          </a:solidFill>
                          <a:latin typeface="+mn-lt"/>
                          <a:cs typeface="Gill Sans MT"/>
                        </a:rPr>
                        <a:t>time; </a:t>
                      </a:r>
                      <a:r>
                        <a:rPr lang="en-US" sz="2400" b="0" spc="-10" dirty="0">
                          <a:solidFill>
                            <a:srgbClr val="212121"/>
                          </a:solidFill>
                          <a:latin typeface="+mn-lt"/>
                          <a:cs typeface="Gill Sans MT"/>
                        </a:rPr>
                        <a:t>moving</a:t>
                      </a:r>
                      <a:r>
                        <a:rPr lang="en-US" sz="2400" b="0" spc="-380" dirty="0">
                          <a:solidFill>
                            <a:srgbClr val="212121"/>
                          </a:solidFill>
                          <a:latin typeface="+mn-lt"/>
                          <a:cs typeface="Gill Sans MT"/>
                        </a:rPr>
                        <a:t> </a:t>
                      </a:r>
                      <a:r>
                        <a:rPr lang="en-US" sz="2400" b="0" spc="-5" dirty="0">
                          <a:solidFill>
                            <a:srgbClr val="212121"/>
                          </a:solidFill>
                          <a:latin typeface="+mn-lt"/>
                          <a:cs typeface="Gill Sans MT"/>
                        </a:rPr>
                        <a:t>student  back </a:t>
                      </a:r>
                      <a:r>
                        <a:rPr lang="en-US" sz="2400" b="0" dirty="0">
                          <a:solidFill>
                            <a:srgbClr val="212121"/>
                          </a:solidFill>
                          <a:latin typeface="+mn-lt"/>
                          <a:cs typeface="Gill Sans MT"/>
                        </a:rPr>
                        <a:t>to </a:t>
                      </a:r>
                      <a:r>
                        <a:rPr lang="en-US" sz="2400" b="0" spc="-5" dirty="0">
                          <a:solidFill>
                            <a:srgbClr val="212121"/>
                          </a:solidFill>
                          <a:latin typeface="+mn-lt"/>
                          <a:cs typeface="Gill Sans MT"/>
                        </a:rPr>
                        <a:t>calm phase </a:t>
                      </a:r>
                      <a:r>
                        <a:rPr lang="en-US" sz="2400" b="0" dirty="0">
                          <a:solidFill>
                            <a:srgbClr val="212121"/>
                          </a:solidFill>
                          <a:latin typeface="+mn-lt"/>
                          <a:cs typeface="Gill Sans MT"/>
                        </a:rPr>
                        <a:t>is </a:t>
                      </a:r>
                      <a:r>
                        <a:rPr lang="en-US" sz="2400" b="0" spc="15" dirty="0">
                          <a:solidFill>
                            <a:srgbClr val="212121"/>
                          </a:solidFill>
                          <a:latin typeface="+mn-lt"/>
                          <a:cs typeface="Gill Sans MT"/>
                        </a:rPr>
                        <a:t>primary</a:t>
                      </a:r>
                      <a:r>
                        <a:rPr lang="en-US" sz="2400" b="0" spc="-5" dirty="0">
                          <a:solidFill>
                            <a:srgbClr val="212121"/>
                          </a:solidFill>
                          <a:latin typeface="+mn-lt"/>
                          <a:cs typeface="Gill Sans MT"/>
                        </a:rPr>
                        <a:t> </a:t>
                      </a:r>
                      <a:r>
                        <a:rPr lang="en-US" sz="2400" b="0" spc="-10" dirty="0">
                          <a:solidFill>
                            <a:srgbClr val="212121"/>
                          </a:solidFill>
                          <a:latin typeface="+mn-lt"/>
                          <a:cs typeface="Gill Sans MT"/>
                        </a:rPr>
                        <a:t>goal.</a:t>
                      </a:r>
                      <a:endParaRPr lang="en-US" sz="2400" b="0" dirty="0">
                        <a:latin typeface="+mn-lt"/>
                        <a:cs typeface="Gill Sans MT"/>
                      </a:endParaRPr>
                    </a:p>
                    <a:p>
                      <a:pPr>
                        <a:buFontTx/>
                        <a:buNone/>
                      </a:pPr>
                      <a:endParaRPr lang="en-US" sz="2400" b="0" dirty="0">
                        <a:latin typeface="+mn-lt"/>
                      </a:endParaRPr>
                    </a:p>
                  </a:txBody>
                  <a:tcPr>
                    <a:solidFill>
                      <a:schemeClr val="bg1">
                        <a:lumMod val="95000"/>
                      </a:schemeClr>
                    </a:solidFill>
                  </a:tcPr>
                </a:tc>
                <a:tc>
                  <a:txBody>
                    <a:bodyPr/>
                    <a:lstStyle/>
                    <a:p>
                      <a:pPr marL="12700" indent="0">
                        <a:lnSpc>
                          <a:spcPct val="100000"/>
                        </a:lnSpc>
                        <a:spcBef>
                          <a:spcPts val="350"/>
                        </a:spcBef>
                        <a:buClr>
                          <a:srgbClr val="FF0000"/>
                        </a:buClr>
                        <a:buFontTx/>
                        <a:buNone/>
                        <a:tabLst>
                          <a:tab pos="241300" algn="l"/>
                        </a:tabLst>
                      </a:pPr>
                      <a:r>
                        <a:rPr lang="en-US" sz="2400" b="0" spc="-5" dirty="0">
                          <a:solidFill>
                            <a:srgbClr val="212121"/>
                          </a:solidFill>
                          <a:latin typeface="+mn-lt"/>
                          <a:cs typeface="Gill Sans MT"/>
                        </a:rPr>
                        <a:t>Calming Strategies</a:t>
                      </a:r>
                      <a:endParaRPr lang="en-US" sz="2400" b="0" dirty="0">
                        <a:latin typeface="+mn-lt"/>
                        <a:cs typeface="Gill Sans MT"/>
                      </a:endParaRPr>
                    </a:p>
                    <a:p>
                      <a:pPr marL="240665" lvl="1" indent="0">
                        <a:lnSpc>
                          <a:spcPct val="100000"/>
                        </a:lnSpc>
                        <a:spcBef>
                          <a:spcPts val="254"/>
                        </a:spcBef>
                        <a:buClr>
                          <a:srgbClr val="FF0000"/>
                        </a:buClr>
                        <a:buFontTx/>
                        <a:buNone/>
                        <a:tabLst>
                          <a:tab pos="469900" algn="l"/>
                        </a:tabLst>
                      </a:pPr>
                      <a:r>
                        <a:rPr lang="en-US" sz="2400" b="0" spc="-70" dirty="0">
                          <a:solidFill>
                            <a:srgbClr val="212121"/>
                          </a:solidFill>
                          <a:latin typeface="+mn-lt"/>
                          <a:cs typeface="Gill Sans MT"/>
                        </a:rPr>
                        <a:t>Teacher</a:t>
                      </a:r>
                      <a:r>
                        <a:rPr lang="en-US" sz="2400" b="0" spc="20" dirty="0">
                          <a:solidFill>
                            <a:srgbClr val="212121"/>
                          </a:solidFill>
                          <a:latin typeface="+mn-lt"/>
                          <a:cs typeface="Gill Sans MT"/>
                        </a:rPr>
                        <a:t> </a:t>
                      </a:r>
                      <a:r>
                        <a:rPr lang="en-US" sz="2400" b="0" spc="-20" dirty="0">
                          <a:solidFill>
                            <a:srgbClr val="212121"/>
                          </a:solidFill>
                          <a:latin typeface="+mn-lt"/>
                          <a:cs typeface="Gill Sans MT"/>
                        </a:rPr>
                        <a:t>Empathy</a:t>
                      </a:r>
                      <a:endParaRPr lang="en-US" sz="2400" b="0" dirty="0">
                        <a:latin typeface="+mn-lt"/>
                        <a:cs typeface="Gill Sans MT"/>
                      </a:endParaRPr>
                    </a:p>
                    <a:p>
                      <a:pPr marL="469265" marR="5080" lvl="2" indent="0">
                        <a:lnSpc>
                          <a:spcPct val="80000"/>
                        </a:lnSpc>
                        <a:spcBef>
                          <a:spcPts val="1005"/>
                        </a:spcBef>
                        <a:buClr>
                          <a:srgbClr val="FF0000"/>
                        </a:buClr>
                        <a:buFontTx/>
                        <a:buNone/>
                        <a:tabLst>
                          <a:tab pos="698500" algn="l"/>
                        </a:tabLst>
                      </a:pPr>
                      <a:r>
                        <a:rPr lang="en-US" sz="2400" b="0" i="1" spc="-15" dirty="0">
                          <a:solidFill>
                            <a:srgbClr val="212121"/>
                          </a:solidFill>
                          <a:latin typeface="+mn-lt"/>
                          <a:cs typeface="Gill Sans MT"/>
                        </a:rPr>
                        <a:t>“Are </a:t>
                      </a:r>
                      <a:r>
                        <a:rPr lang="en-US" sz="2400" b="0" i="1" spc="-5" dirty="0">
                          <a:solidFill>
                            <a:srgbClr val="212121"/>
                          </a:solidFill>
                          <a:latin typeface="+mn-lt"/>
                          <a:cs typeface="Gill Sans MT"/>
                        </a:rPr>
                        <a:t>you </a:t>
                      </a:r>
                      <a:r>
                        <a:rPr lang="en-US" sz="2400" b="0" i="1" spc="30" dirty="0" err="1">
                          <a:solidFill>
                            <a:srgbClr val="212121"/>
                          </a:solidFill>
                          <a:latin typeface="+mn-lt"/>
                          <a:cs typeface="Gill Sans MT"/>
                        </a:rPr>
                        <a:t>ok?”“Is</a:t>
                      </a:r>
                      <a:r>
                        <a:rPr lang="en-US" sz="2400" b="0" i="1" spc="30" dirty="0">
                          <a:solidFill>
                            <a:srgbClr val="212121"/>
                          </a:solidFill>
                          <a:latin typeface="+mn-lt"/>
                          <a:cs typeface="Gill Sans MT"/>
                        </a:rPr>
                        <a:t> </a:t>
                      </a:r>
                      <a:r>
                        <a:rPr lang="en-US" sz="2400" b="0" i="1" spc="-15" dirty="0">
                          <a:solidFill>
                            <a:srgbClr val="212121"/>
                          </a:solidFill>
                          <a:latin typeface="+mn-lt"/>
                          <a:cs typeface="Gill Sans MT"/>
                        </a:rPr>
                        <a:t>there </a:t>
                      </a:r>
                      <a:r>
                        <a:rPr lang="en-US" sz="2400" b="0" i="1" spc="-5" dirty="0">
                          <a:solidFill>
                            <a:srgbClr val="212121"/>
                          </a:solidFill>
                          <a:latin typeface="+mn-lt"/>
                          <a:cs typeface="Gill Sans MT"/>
                        </a:rPr>
                        <a:t>something I </a:t>
                      </a:r>
                      <a:r>
                        <a:rPr lang="en-US" sz="2400" b="0" i="1" spc="-10" dirty="0">
                          <a:solidFill>
                            <a:srgbClr val="212121"/>
                          </a:solidFill>
                          <a:latin typeface="+mn-lt"/>
                          <a:cs typeface="Gill Sans MT"/>
                        </a:rPr>
                        <a:t>can </a:t>
                      </a:r>
                      <a:r>
                        <a:rPr lang="en-US" sz="2400" b="0" i="1" spc="-5" dirty="0">
                          <a:solidFill>
                            <a:srgbClr val="212121"/>
                          </a:solidFill>
                          <a:latin typeface="+mn-lt"/>
                          <a:cs typeface="Gill Sans MT"/>
                        </a:rPr>
                        <a:t>help you </a:t>
                      </a:r>
                      <a:r>
                        <a:rPr lang="en-US" sz="2400" b="0" i="1" spc="25" dirty="0" err="1">
                          <a:solidFill>
                            <a:srgbClr val="212121"/>
                          </a:solidFill>
                          <a:latin typeface="+mn-lt"/>
                          <a:cs typeface="Gill Sans MT"/>
                        </a:rPr>
                        <a:t>with?”“Do</a:t>
                      </a:r>
                      <a:r>
                        <a:rPr lang="en-US" sz="2400" b="0" i="1" spc="25" dirty="0">
                          <a:solidFill>
                            <a:srgbClr val="212121"/>
                          </a:solidFill>
                          <a:latin typeface="+mn-lt"/>
                          <a:cs typeface="Gill Sans MT"/>
                        </a:rPr>
                        <a:t> </a:t>
                      </a:r>
                      <a:r>
                        <a:rPr lang="en-US" sz="2400" b="0" i="1" spc="-5" dirty="0">
                          <a:solidFill>
                            <a:srgbClr val="212121"/>
                          </a:solidFill>
                          <a:latin typeface="+mn-lt"/>
                          <a:cs typeface="Gill Sans MT"/>
                        </a:rPr>
                        <a:t>you </a:t>
                      </a:r>
                      <a:r>
                        <a:rPr lang="en-US" sz="2400" b="0" i="1" spc="-10" dirty="0">
                          <a:solidFill>
                            <a:srgbClr val="212121"/>
                          </a:solidFill>
                          <a:latin typeface="+mn-lt"/>
                          <a:cs typeface="Gill Sans MT"/>
                        </a:rPr>
                        <a:t>need </a:t>
                      </a:r>
                      <a:r>
                        <a:rPr lang="en-US" sz="2400" b="0" i="1" spc="-5" dirty="0">
                          <a:solidFill>
                            <a:srgbClr val="212121"/>
                          </a:solidFill>
                          <a:latin typeface="+mn-lt"/>
                          <a:cs typeface="Gill Sans MT"/>
                        </a:rPr>
                        <a:t>a  </a:t>
                      </a:r>
                      <a:r>
                        <a:rPr lang="en-US" sz="2400" b="0" i="1" spc="-10" dirty="0">
                          <a:solidFill>
                            <a:srgbClr val="212121"/>
                          </a:solidFill>
                          <a:latin typeface="+mn-lt"/>
                          <a:cs typeface="Gill Sans MT"/>
                        </a:rPr>
                        <a:t>minute to</a:t>
                      </a:r>
                      <a:r>
                        <a:rPr lang="en-US" sz="2400" b="0" i="1" spc="35" dirty="0">
                          <a:solidFill>
                            <a:srgbClr val="212121"/>
                          </a:solidFill>
                          <a:latin typeface="+mn-lt"/>
                          <a:cs typeface="Gill Sans MT"/>
                        </a:rPr>
                        <a:t> </a:t>
                      </a:r>
                      <a:r>
                        <a:rPr lang="en-US" sz="2400" b="0" i="1" dirty="0">
                          <a:solidFill>
                            <a:srgbClr val="212121"/>
                          </a:solidFill>
                          <a:latin typeface="+mn-lt"/>
                          <a:cs typeface="Gill Sans MT"/>
                        </a:rPr>
                        <a:t>yourself?”</a:t>
                      </a:r>
                      <a:endParaRPr lang="en-US" sz="2400" b="0" dirty="0">
                        <a:latin typeface="+mn-lt"/>
                        <a:cs typeface="Gill Sans MT"/>
                      </a:endParaRPr>
                    </a:p>
                    <a:p>
                      <a:pPr marL="240665" lvl="1" indent="0">
                        <a:lnSpc>
                          <a:spcPct val="100000"/>
                        </a:lnSpc>
                        <a:spcBef>
                          <a:spcPts val="254"/>
                        </a:spcBef>
                        <a:buClr>
                          <a:srgbClr val="FF0000"/>
                        </a:buClr>
                        <a:buFontTx/>
                        <a:buNone/>
                        <a:tabLst>
                          <a:tab pos="469265" algn="l"/>
                        </a:tabLst>
                      </a:pPr>
                      <a:r>
                        <a:rPr lang="en-US" sz="2400" b="0" spc="-5" dirty="0">
                          <a:solidFill>
                            <a:srgbClr val="212121"/>
                          </a:solidFill>
                          <a:latin typeface="+mn-lt"/>
                          <a:cs typeface="Gill Sans MT"/>
                        </a:rPr>
                        <a:t>Assist Student to </a:t>
                      </a:r>
                      <a:r>
                        <a:rPr lang="en-US" sz="2400" b="0" spc="-20" dirty="0">
                          <a:solidFill>
                            <a:srgbClr val="212121"/>
                          </a:solidFill>
                          <a:latin typeface="+mn-lt"/>
                          <a:cs typeface="Gill Sans MT"/>
                        </a:rPr>
                        <a:t>work </a:t>
                      </a:r>
                      <a:r>
                        <a:rPr lang="en-US" sz="2400" b="0" spc="-5" dirty="0">
                          <a:solidFill>
                            <a:srgbClr val="212121"/>
                          </a:solidFill>
                          <a:latin typeface="+mn-lt"/>
                          <a:cs typeface="Gill Sans MT"/>
                        </a:rPr>
                        <a:t>on the</a:t>
                      </a:r>
                      <a:r>
                        <a:rPr lang="en-US" sz="2400" b="0" spc="-325" dirty="0">
                          <a:solidFill>
                            <a:srgbClr val="212121"/>
                          </a:solidFill>
                          <a:latin typeface="+mn-lt"/>
                          <a:cs typeface="Gill Sans MT"/>
                        </a:rPr>
                        <a:t> </a:t>
                      </a:r>
                      <a:r>
                        <a:rPr lang="en-US" sz="2400" b="0" spc="-105" dirty="0">
                          <a:solidFill>
                            <a:srgbClr val="212121"/>
                          </a:solidFill>
                          <a:latin typeface="+mn-lt"/>
                          <a:cs typeface="Gill Sans MT"/>
                        </a:rPr>
                        <a:t>Task</a:t>
                      </a:r>
                      <a:endParaRPr lang="en-US" sz="2400" b="0" dirty="0">
                        <a:latin typeface="+mn-lt"/>
                        <a:cs typeface="Gill Sans MT"/>
                      </a:endParaRPr>
                    </a:p>
                    <a:p>
                      <a:pPr marL="240665" lvl="1" indent="0">
                        <a:lnSpc>
                          <a:spcPct val="100000"/>
                        </a:lnSpc>
                        <a:spcBef>
                          <a:spcPts val="250"/>
                        </a:spcBef>
                        <a:buClr>
                          <a:srgbClr val="FF0000"/>
                        </a:buClr>
                        <a:buFontTx/>
                        <a:buNone/>
                        <a:tabLst>
                          <a:tab pos="469265" algn="l"/>
                        </a:tabLst>
                      </a:pPr>
                      <a:r>
                        <a:rPr lang="en-US" sz="2400" b="0" spc="-20" dirty="0">
                          <a:solidFill>
                            <a:srgbClr val="212121"/>
                          </a:solidFill>
                          <a:latin typeface="+mn-lt"/>
                          <a:cs typeface="Gill Sans MT"/>
                        </a:rPr>
                        <a:t>Provide</a:t>
                      </a:r>
                      <a:r>
                        <a:rPr lang="en-US" sz="2400" b="0" spc="-10" dirty="0">
                          <a:solidFill>
                            <a:srgbClr val="212121"/>
                          </a:solidFill>
                          <a:latin typeface="+mn-lt"/>
                          <a:cs typeface="Gill Sans MT"/>
                        </a:rPr>
                        <a:t> </a:t>
                      </a:r>
                      <a:r>
                        <a:rPr lang="en-US" sz="2400" b="0" spc="-5" dirty="0">
                          <a:solidFill>
                            <a:srgbClr val="212121"/>
                          </a:solidFill>
                          <a:latin typeface="+mn-lt"/>
                          <a:cs typeface="Gill Sans MT"/>
                        </a:rPr>
                        <a:t>Space</a:t>
                      </a:r>
                      <a:endParaRPr lang="en-US" sz="2400" b="0" dirty="0">
                        <a:latin typeface="+mn-lt"/>
                        <a:cs typeface="Gill Sans MT"/>
                      </a:endParaRPr>
                    </a:p>
                    <a:p>
                      <a:pPr marL="240665" lvl="1" indent="0">
                        <a:lnSpc>
                          <a:spcPct val="100000"/>
                        </a:lnSpc>
                        <a:spcBef>
                          <a:spcPts val="265"/>
                        </a:spcBef>
                        <a:buClr>
                          <a:srgbClr val="FF0000"/>
                        </a:buClr>
                        <a:buFontTx/>
                        <a:buNone/>
                        <a:tabLst>
                          <a:tab pos="469265" algn="l"/>
                        </a:tabLst>
                      </a:pPr>
                      <a:r>
                        <a:rPr lang="en-US" sz="2400" b="0" spc="-20" dirty="0">
                          <a:solidFill>
                            <a:srgbClr val="212121"/>
                          </a:solidFill>
                          <a:latin typeface="+mn-lt"/>
                          <a:cs typeface="Gill Sans MT"/>
                        </a:rPr>
                        <a:t>Provide</a:t>
                      </a:r>
                      <a:r>
                        <a:rPr lang="en-US" sz="2400" b="0" spc="-325" dirty="0">
                          <a:solidFill>
                            <a:srgbClr val="212121"/>
                          </a:solidFill>
                          <a:latin typeface="+mn-lt"/>
                          <a:cs typeface="Gill Sans MT"/>
                        </a:rPr>
                        <a:t> </a:t>
                      </a:r>
                      <a:r>
                        <a:rPr lang="en-US" sz="2400" b="0" spc="-5" dirty="0">
                          <a:solidFill>
                            <a:srgbClr val="212121"/>
                          </a:solidFill>
                          <a:latin typeface="+mn-lt"/>
                          <a:cs typeface="Gill Sans MT"/>
                        </a:rPr>
                        <a:t>Assurances</a:t>
                      </a:r>
                      <a:r>
                        <a:rPr lang="en-US" sz="2400" b="0" spc="10" dirty="0">
                          <a:solidFill>
                            <a:srgbClr val="212121"/>
                          </a:solidFill>
                          <a:latin typeface="+mn-lt"/>
                          <a:cs typeface="Gill Sans MT"/>
                        </a:rPr>
                        <a:t> </a:t>
                      </a:r>
                      <a:r>
                        <a:rPr lang="en-US" sz="2400" b="0" spc="-5" dirty="0">
                          <a:solidFill>
                            <a:srgbClr val="212121"/>
                          </a:solidFill>
                          <a:latin typeface="+mn-lt"/>
                          <a:cs typeface="Gill Sans MT"/>
                        </a:rPr>
                        <a:t>and</a:t>
                      </a:r>
                      <a:r>
                        <a:rPr lang="en-US" sz="2400" b="0" spc="-305" dirty="0">
                          <a:solidFill>
                            <a:srgbClr val="212121"/>
                          </a:solidFill>
                          <a:latin typeface="+mn-lt"/>
                          <a:cs typeface="Gill Sans MT"/>
                        </a:rPr>
                        <a:t> </a:t>
                      </a:r>
                      <a:r>
                        <a:rPr lang="en-US" sz="2400" b="0" spc="-5" dirty="0">
                          <a:solidFill>
                            <a:srgbClr val="212121"/>
                          </a:solidFill>
                          <a:latin typeface="+mn-lt"/>
                          <a:cs typeface="Gill Sans MT"/>
                        </a:rPr>
                        <a:t>Additional</a:t>
                      </a:r>
                      <a:r>
                        <a:rPr lang="en-US" sz="2400" b="0" spc="-405" dirty="0">
                          <a:solidFill>
                            <a:srgbClr val="212121"/>
                          </a:solidFill>
                          <a:latin typeface="+mn-lt"/>
                          <a:cs typeface="Gill Sans MT"/>
                        </a:rPr>
                        <a:t> </a:t>
                      </a:r>
                      <a:r>
                        <a:rPr lang="en-US" sz="2400" b="0" spc="-5" dirty="0">
                          <a:solidFill>
                            <a:srgbClr val="212121"/>
                          </a:solidFill>
                          <a:latin typeface="+mn-lt"/>
                          <a:cs typeface="Gill Sans MT"/>
                        </a:rPr>
                        <a:t>Time</a:t>
                      </a:r>
                      <a:endParaRPr lang="en-US" sz="2400" b="0" dirty="0">
                        <a:latin typeface="+mn-lt"/>
                        <a:cs typeface="Gill Sans MT"/>
                      </a:endParaRPr>
                    </a:p>
                    <a:p>
                      <a:pPr marL="240665" lvl="1" indent="0">
                        <a:lnSpc>
                          <a:spcPct val="100000"/>
                        </a:lnSpc>
                        <a:spcBef>
                          <a:spcPts val="254"/>
                        </a:spcBef>
                        <a:buClr>
                          <a:srgbClr val="FF0000"/>
                        </a:buClr>
                        <a:buFontTx/>
                        <a:buNone/>
                        <a:tabLst>
                          <a:tab pos="469265" algn="l"/>
                        </a:tabLst>
                      </a:pPr>
                      <a:r>
                        <a:rPr lang="en-US" sz="2400" b="0" spc="-15" dirty="0">
                          <a:solidFill>
                            <a:srgbClr val="212121"/>
                          </a:solidFill>
                          <a:latin typeface="+mn-lt"/>
                          <a:cs typeface="Gill Sans MT"/>
                        </a:rPr>
                        <a:t>Permit </a:t>
                      </a:r>
                      <a:r>
                        <a:rPr lang="en-US" sz="2400" b="0" spc="-25" dirty="0">
                          <a:solidFill>
                            <a:srgbClr val="212121"/>
                          </a:solidFill>
                          <a:latin typeface="+mn-lt"/>
                          <a:cs typeface="Gill Sans MT"/>
                        </a:rPr>
                        <a:t>Preferred </a:t>
                      </a:r>
                      <a:r>
                        <a:rPr lang="en-US" sz="2400" b="0" spc="-5" dirty="0">
                          <a:solidFill>
                            <a:srgbClr val="212121"/>
                          </a:solidFill>
                          <a:latin typeface="+mn-lt"/>
                          <a:cs typeface="Gill Sans MT"/>
                        </a:rPr>
                        <a:t>Activities (within set</a:t>
                      </a:r>
                      <a:r>
                        <a:rPr lang="en-US" sz="2400" b="0" spc="-305" dirty="0">
                          <a:solidFill>
                            <a:srgbClr val="212121"/>
                          </a:solidFill>
                          <a:latin typeface="+mn-lt"/>
                          <a:cs typeface="Gill Sans MT"/>
                        </a:rPr>
                        <a:t> </a:t>
                      </a:r>
                      <a:r>
                        <a:rPr lang="en-US" sz="2400" b="0" spc="-5" dirty="0">
                          <a:solidFill>
                            <a:srgbClr val="212121"/>
                          </a:solidFill>
                          <a:latin typeface="+mn-lt"/>
                          <a:cs typeface="Gill Sans MT"/>
                        </a:rPr>
                        <a:t>parameters)</a:t>
                      </a:r>
                      <a:endParaRPr lang="en-US" sz="2400" b="0" dirty="0">
                        <a:latin typeface="+mn-lt"/>
                        <a:cs typeface="Gill Sans MT"/>
                      </a:endParaRPr>
                    </a:p>
                    <a:p>
                      <a:pPr>
                        <a:buFontTx/>
                        <a:buNone/>
                      </a:pPr>
                      <a:endParaRPr lang="en-US" sz="2400" b="0" dirty="0">
                        <a:latin typeface="+mn-lt"/>
                      </a:endParaRPr>
                    </a:p>
                  </a:txBody>
                  <a:tcPr>
                    <a:solidFill>
                      <a:schemeClr val="bg1">
                        <a:lumMod val="95000"/>
                      </a:schemeClr>
                    </a:solidFill>
                  </a:tcPr>
                </a:tc>
                <a:extLst>
                  <a:ext uri="{0D108BD9-81ED-4DB2-BD59-A6C34878D82A}">
                    <a16:rowId xmlns:a16="http://schemas.microsoft.com/office/drawing/2014/main" val="4108212683"/>
                  </a:ext>
                </a:extLst>
              </a:tr>
            </a:tbl>
          </a:graphicData>
        </a:graphic>
      </p:graphicFrame>
      <p:pic>
        <p:nvPicPr>
          <p:cNvPr id="11" name="Picture 4" descr="Image result for flashing arrow">
            <a:extLst>
              <a:ext uri="{FF2B5EF4-FFF2-40B4-BE49-F238E27FC236}">
                <a16:creationId xmlns:a16="http://schemas.microsoft.com/office/drawing/2014/main" id="{80BCFFFA-0CE1-43AC-841E-6FEDE042EB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590608">
            <a:off x="8578337" y="858245"/>
            <a:ext cx="1348404" cy="93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85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graphicFrame>
        <p:nvGraphicFramePr>
          <p:cNvPr id="6" name="Table 5">
            <a:extLst>
              <a:ext uri="{FF2B5EF4-FFF2-40B4-BE49-F238E27FC236}">
                <a16:creationId xmlns:a16="http://schemas.microsoft.com/office/drawing/2014/main" id="{6D723CB7-0B59-4C70-8CB7-91489F6A7622}"/>
              </a:ext>
            </a:extLst>
          </p:cNvPr>
          <p:cNvGraphicFramePr>
            <a:graphicFrameLocks noGrp="1"/>
          </p:cNvGraphicFramePr>
          <p:nvPr/>
        </p:nvGraphicFramePr>
        <p:xfrm>
          <a:off x="376451" y="2769358"/>
          <a:ext cx="11217322" cy="3977640"/>
        </p:xfrm>
        <a:graphic>
          <a:graphicData uri="http://schemas.openxmlformats.org/drawingml/2006/table">
            <a:tbl>
              <a:tblPr firstRow="1" bandRow="1">
                <a:tableStyleId>{5940675A-B579-460E-94D1-54222C63F5DA}</a:tableStyleId>
              </a:tblPr>
              <a:tblGrid>
                <a:gridCol w="3931175">
                  <a:extLst>
                    <a:ext uri="{9D8B030D-6E8A-4147-A177-3AD203B41FA5}">
                      <a16:colId xmlns:a16="http://schemas.microsoft.com/office/drawing/2014/main" val="1635894954"/>
                    </a:ext>
                  </a:extLst>
                </a:gridCol>
                <a:gridCol w="5354989">
                  <a:extLst>
                    <a:ext uri="{9D8B030D-6E8A-4147-A177-3AD203B41FA5}">
                      <a16:colId xmlns:a16="http://schemas.microsoft.com/office/drawing/2014/main" val="1239415248"/>
                    </a:ext>
                  </a:extLst>
                </a:gridCol>
                <a:gridCol w="1931158">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kern="1200" dirty="0">
                          <a:effectLst/>
                          <a:latin typeface="Century Gothic" panose="020B0502020202020204" pitchFamily="34" charset="0"/>
                          <a:ea typeface="Century Gothic" panose="020B0502020202020204" pitchFamily="34" charset="0"/>
                          <a:cs typeface="Arial" panose="020B0604020202020204" pitchFamily="34" charset="0"/>
                        </a:rPr>
                        <a:t>RESPONSE PRACTICES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Error Correction</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Planned Ignoring</a:t>
                      </a:r>
                      <a:endParaRPr lang="en-US" sz="2400" i="1" kern="12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Times New Roman" panose="02020603050405020304" pitchFamily="18" charset="0"/>
                        </a:rPr>
                        <a:t>Function-based Thinking</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Error Correction: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use brief, contingent, and specific error corrections to respond to problem behaviors.</a:t>
                      </a:r>
                    </a:p>
                    <a:p>
                      <a:pPr marL="342900" marR="0" lvl="0" indent="-342900" algn="l" defTabSz="914400" rtl="0" eaLnBrk="1" fontAlgn="auto" latinLnBrk="0" hangingPunct="1">
                        <a:lnSpc>
                          <a:spcPct val="100000"/>
                        </a:lnSpc>
                        <a:spcBef>
                          <a:spcPts val="0"/>
                        </a:spcBef>
                        <a:spcAft>
                          <a:spcPts val="0"/>
                        </a:spcAft>
                        <a:buClrTx/>
                        <a:buSzTx/>
                        <a:buFont typeface="Century Gothic" panose="020B0502020202020204" pitchFamily="34" charset="0"/>
                        <a:buChar char="Δ"/>
                        <a:tabLst/>
                        <a:defRPr/>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Error Correction: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respond to misbehavior accurately, specifically and in a timely manner.</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Planned Ignoring: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systematically withhold attention from a student when they exhibit minor misbehaviors for peer attention.</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F-B Thinking</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I respond to behavior in a way that tries to address the reason or purpose why the student misbehaves.</a:t>
                      </a:r>
                    </a:p>
                  </a:txBody>
                  <a:tcPr marL="68580" marR="68580" marT="0" marB="0"/>
                </a:tc>
                <a:tc>
                  <a:txBody>
                    <a:bodyPr/>
                    <a:lstStyle/>
                    <a:p>
                      <a:pPr marL="0" marR="0" algn="ctr">
                        <a:spcBef>
                          <a:spcPts val="0"/>
                        </a:spcBef>
                        <a:spcAft>
                          <a:spcPts val="0"/>
                        </a:spcAft>
                      </a:pPr>
                      <a:endParaRPr lang="en-US" sz="1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16503918"/>
                  </a:ext>
                </a:extLst>
              </a:tr>
            </a:tbl>
          </a:graphicData>
        </a:graphic>
      </p:graphicFrame>
      <p:pic>
        <p:nvPicPr>
          <p:cNvPr id="5" name="Picture 4" descr="A drawing of a face&#10;&#10;Description generated with high confidence">
            <a:extLst>
              <a:ext uri="{FF2B5EF4-FFF2-40B4-BE49-F238E27FC236}">
                <a16:creationId xmlns:a16="http://schemas.microsoft.com/office/drawing/2014/main" id="{5714075E-1AA3-4F0A-8AAC-C02224D1D6F4}"/>
              </a:ext>
            </a:extLst>
          </p:cNvPr>
          <p:cNvPicPr>
            <a:picLocks noChangeAspect="1"/>
          </p:cNvPicPr>
          <p:nvPr/>
        </p:nvPicPr>
        <p:blipFill>
          <a:blip r:embed="rId4"/>
          <a:stretch>
            <a:fillRect/>
          </a:stretch>
        </p:blipFill>
        <p:spPr>
          <a:xfrm>
            <a:off x="7295913" y="236680"/>
            <a:ext cx="4896087" cy="3291135"/>
          </a:xfrm>
          <a:prstGeom prst="rect">
            <a:avLst/>
          </a:prstGeom>
        </p:spPr>
      </p:pic>
    </p:spTree>
    <p:extLst>
      <p:ext uri="{BB962C8B-B14F-4D97-AF65-F5344CB8AC3E}">
        <p14:creationId xmlns:p14="http://schemas.microsoft.com/office/powerpoint/2010/main" val="250152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B54913-B340-4E48-9423-B5D245766C6F}"/>
              </a:ext>
            </a:extLst>
          </p:cNvPr>
          <p:cNvSpPr/>
          <p:nvPr/>
        </p:nvSpPr>
        <p:spPr>
          <a:xfrm>
            <a:off x="-60876" y="-31387"/>
            <a:ext cx="9296135" cy="1107996"/>
          </a:xfrm>
          <a:prstGeom prst="rect">
            <a:avLst/>
          </a:prstGeom>
          <a:noFill/>
        </p:spPr>
        <p:txBody>
          <a:bodyPr wrap="none" lIns="91440" tIns="45720" rIns="91440" bIns="45720">
            <a:spAutoFit/>
          </a:bodyPr>
          <a:lstStyle/>
          <a:p>
            <a:pPr algn="ctr"/>
            <a:r>
              <a:rPr lang="en-US" sz="6600" b="1" cap="none" spc="50" dirty="0">
                <a:ln w="0"/>
                <a:solidFill>
                  <a:schemeClr val="accent5">
                    <a:lumMod val="40000"/>
                    <a:lumOff val="60000"/>
                  </a:schemeClr>
                </a:solidFill>
                <a:effectLst>
                  <a:innerShdw blurRad="63500" dist="50800" dir="13500000">
                    <a:srgbClr val="000000">
                      <a:alpha val="50000"/>
                    </a:srgbClr>
                  </a:innerShdw>
                </a:effectLst>
              </a:rPr>
              <a:t>Phase </a:t>
            </a:r>
            <a:r>
              <a:rPr lang="en-US" sz="6600" b="1" spc="50" dirty="0">
                <a:ln w="0"/>
                <a:solidFill>
                  <a:schemeClr val="accent5">
                    <a:lumMod val="40000"/>
                    <a:lumOff val="60000"/>
                  </a:schemeClr>
                </a:solidFill>
                <a:effectLst>
                  <a:innerShdw blurRad="63500" dist="50800" dir="13500000">
                    <a:srgbClr val="000000">
                      <a:alpha val="50000"/>
                    </a:srgbClr>
                  </a:innerShdw>
                </a:effectLst>
              </a:rPr>
              <a:t>4: Acceleration</a:t>
            </a:r>
            <a:endParaRPr lang="en-US" sz="6600" b="1" cap="none" spc="50" dirty="0">
              <a:ln w="0"/>
              <a:solidFill>
                <a:schemeClr val="accent5">
                  <a:lumMod val="40000"/>
                  <a:lumOff val="60000"/>
                </a:schemeClr>
              </a:solidFill>
              <a:effectLst>
                <a:innerShdw blurRad="63500" dist="50800" dir="13500000">
                  <a:srgbClr val="000000">
                    <a:alpha val="50000"/>
                  </a:srgbClr>
                </a:innerShdw>
              </a:effectLst>
            </a:endParaRPr>
          </a:p>
        </p:txBody>
      </p:sp>
      <p:pic>
        <p:nvPicPr>
          <p:cNvPr id="2" name="Picture 1">
            <a:extLst>
              <a:ext uri="{FF2B5EF4-FFF2-40B4-BE49-F238E27FC236}">
                <a16:creationId xmlns:a16="http://schemas.microsoft.com/office/drawing/2014/main" id="{C5D07B34-FE97-4AAA-BCD2-668E9FCB22A6}"/>
              </a:ext>
            </a:extLst>
          </p:cNvPr>
          <p:cNvPicPr>
            <a:picLocks noChangeAspect="1"/>
          </p:cNvPicPr>
          <p:nvPr/>
        </p:nvPicPr>
        <p:blipFill>
          <a:blip r:embed="rId3"/>
          <a:stretch>
            <a:fillRect/>
          </a:stretch>
        </p:blipFill>
        <p:spPr>
          <a:xfrm>
            <a:off x="9174385" y="-465826"/>
            <a:ext cx="3017615" cy="2767873"/>
          </a:xfrm>
          <a:prstGeom prst="rect">
            <a:avLst/>
          </a:prstGeom>
        </p:spPr>
      </p:pic>
      <p:sp>
        <p:nvSpPr>
          <p:cNvPr id="8" name="object 3">
            <a:extLst>
              <a:ext uri="{FF2B5EF4-FFF2-40B4-BE49-F238E27FC236}">
                <a16:creationId xmlns:a16="http://schemas.microsoft.com/office/drawing/2014/main" id="{AA14BE3C-DECD-4C80-873A-F15C5FE93B41}"/>
              </a:ext>
            </a:extLst>
          </p:cNvPr>
          <p:cNvSpPr txBox="1"/>
          <p:nvPr/>
        </p:nvSpPr>
        <p:spPr>
          <a:xfrm>
            <a:off x="0" y="902898"/>
            <a:ext cx="9057735" cy="1717778"/>
          </a:xfrm>
          <a:prstGeom prst="rect">
            <a:avLst/>
          </a:prstGeom>
          <a:solidFill>
            <a:schemeClr val="accent3">
              <a:lumMod val="20000"/>
              <a:lumOff val="80000"/>
            </a:schemeClr>
          </a:solidFill>
        </p:spPr>
        <p:txBody>
          <a:bodyPr vert="horz" wrap="square" lIns="0" tIns="116205" rIns="0" bIns="0" rtlCol="0">
            <a:spAutoFit/>
          </a:bodyPr>
          <a:lstStyle/>
          <a:p>
            <a:pPr marL="12700" marR="5080" algn="ctr">
              <a:buClr>
                <a:srgbClr val="9BAFB5"/>
              </a:buClr>
              <a:tabLst>
                <a:tab pos="241300" algn="l"/>
              </a:tabLst>
            </a:pPr>
            <a:r>
              <a:rPr sz="2600" spc="-15" dirty="0">
                <a:solidFill>
                  <a:srgbClr val="212121"/>
                </a:solidFill>
                <a:cs typeface="Calibri"/>
              </a:rPr>
              <a:t>Escalated behaviors intended </a:t>
            </a:r>
            <a:r>
              <a:rPr sz="2600" spc="-25" dirty="0">
                <a:solidFill>
                  <a:srgbClr val="212121"/>
                </a:solidFill>
                <a:cs typeface="Calibri"/>
              </a:rPr>
              <a:t>to test </a:t>
            </a:r>
            <a:r>
              <a:rPr sz="2600" spc="-10" dirty="0">
                <a:solidFill>
                  <a:srgbClr val="212121"/>
                </a:solidFill>
                <a:cs typeface="Calibri"/>
              </a:rPr>
              <a:t>limits. </a:t>
            </a:r>
            <a:r>
              <a:rPr sz="2600" spc="-5" dirty="0">
                <a:solidFill>
                  <a:srgbClr val="212121"/>
                </a:solidFill>
                <a:cs typeface="Gill Sans MT"/>
              </a:rPr>
              <a:t>Students exhibit engaging  </a:t>
            </a:r>
            <a:r>
              <a:rPr sz="2600" spc="-15" dirty="0">
                <a:solidFill>
                  <a:srgbClr val="212121"/>
                </a:solidFill>
                <a:cs typeface="Gill Sans MT"/>
              </a:rPr>
              <a:t>behavior </a:t>
            </a:r>
            <a:r>
              <a:rPr sz="2600" spc="-5" dirty="0">
                <a:solidFill>
                  <a:srgbClr val="212121"/>
                </a:solidFill>
                <a:cs typeface="Gill Sans MT"/>
              </a:rPr>
              <a:t>that </a:t>
            </a:r>
            <a:r>
              <a:rPr sz="2600" dirty="0">
                <a:solidFill>
                  <a:srgbClr val="212121"/>
                </a:solidFill>
                <a:cs typeface="Gill Sans MT"/>
              </a:rPr>
              <a:t>is </a:t>
            </a:r>
            <a:r>
              <a:rPr sz="2600" spc="-10" dirty="0">
                <a:solidFill>
                  <a:srgbClr val="212121"/>
                </a:solidFill>
                <a:cs typeface="Gill Sans MT"/>
              </a:rPr>
              <a:t>highly </a:t>
            </a:r>
            <a:r>
              <a:rPr sz="2600" spc="-20" dirty="0">
                <a:solidFill>
                  <a:srgbClr val="212121"/>
                </a:solidFill>
                <a:cs typeface="Gill Sans MT"/>
              </a:rPr>
              <a:t>likely </a:t>
            </a:r>
            <a:r>
              <a:rPr sz="2600" spc="-5" dirty="0">
                <a:solidFill>
                  <a:srgbClr val="212121"/>
                </a:solidFill>
                <a:cs typeface="Gill Sans MT"/>
              </a:rPr>
              <a:t>to obtain a </a:t>
            </a:r>
            <a:r>
              <a:rPr sz="2600" spc="-15" dirty="0">
                <a:solidFill>
                  <a:srgbClr val="212121"/>
                </a:solidFill>
                <a:cs typeface="Gill Sans MT"/>
              </a:rPr>
              <a:t>response </a:t>
            </a:r>
            <a:r>
              <a:rPr sz="2600" spc="-25" dirty="0">
                <a:solidFill>
                  <a:srgbClr val="212121"/>
                </a:solidFill>
                <a:cs typeface="Gill Sans MT"/>
              </a:rPr>
              <a:t>from </a:t>
            </a:r>
            <a:r>
              <a:rPr sz="2600" spc="-5" dirty="0">
                <a:solidFill>
                  <a:srgbClr val="212121"/>
                </a:solidFill>
                <a:cs typeface="Gill Sans MT"/>
              </a:rPr>
              <a:t>another  person – typically the</a:t>
            </a:r>
            <a:r>
              <a:rPr sz="2600" spc="45" dirty="0">
                <a:solidFill>
                  <a:srgbClr val="212121"/>
                </a:solidFill>
                <a:cs typeface="Gill Sans MT"/>
              </a:rPr>
              <a:t> </a:t>
            </a:r>
            <a:r>
              <a:rPr sz="2600" spc="-45" dirty="0">
                <a:solidFill>
                  <a:srgbClr val="212121"/>
                </a:solidFill>
                <a:cs typeface="Gill Sans MT"/>
              </a:rPr>
              <a:t>teacher.</a:t>
            </a:r>
            <a:endParaRPr lang="en-US" sz="2600" spc="-45" dirty="0">
              <a:solidFill>
                <a:srgbClr val="212121"/>
              </a:solidFill>
              <a:cs typeface="Gill Sans MT"/>
            </a:endParaRPr>
          </a:p>
          <a:p>
            <a:pPr marL="12700" marR="5080" algn="ctr">
              <a:buClr>
                <a:srgbClr val="9BAFB5"/>
              </a:buClr>
              <a:tabLst>
                <a:tab pos="241300" algn="l"/>
              </a:tabLst>
            </a:pPr>
            <a:r>
              <a:rPr lang="en-US" sz="2600" b="1" spc="-45" dirty="0">
                <a:solidFill>
                  <a:schemeClr val="accent1">
                    <a:lumMod val="50000"/>
                  </a:schemeClr>
                </a:solidFill>
                <a:cs typeface="Gill Sans MT"/>
              </a:rPr>
              <a:t>Intervention:  Focus on Safety</a:t>
            </a:r>
            <a:endParaRPr sz="2600" b="1" dirty="0">
              <a:solidFill>
                <a:schemeClr val="accent1">
                  <a:lumMod val="50000"/>
                </a:schemeClr>
              </a:solidFill>
              <a:cs typeface="Gill Sans MT"/>
            </a:endParaRPr>
          </a:p>
        </p:txBody>
      </p:sp>
      <p:graphicFrame>
        <p:nvGraphicFramePr>
          <p:cNvPr id="9" name="Table 8">
            <a:extLst>
              <a:ext uri="{FF2B5EF4-FFF2-40B4-BE49-F238E27FC236}">
                <a16:creationId xmlns:a16="http://schemas.microsoft.com/office/drawing/2014/main" id="{5CB6DC6E-501B-4360-88F7-8B8D0E094EFE}"/>
              </a:ext>
            </a:extLst>
          </p:cNvPr>
          <p:cNvGraphicFramePr>
            <a:graphicFrameLocks noGrp="1"/>
          </p:cNvGraphicFramePr>
          <p:nvPr/>
        </p:nvGraphicFramePr>
        <p:xfrm>
          <a:off x="0" y="2620676"/>
          <a:ext cx="12249508" cy="4309082"/>
        </p:xfrm>
        <a:graphic>
          <a:graphicData uri="http://schemas.openxmlformats.org/drawingml/2006/table">
            <a:tbl>
              <a:tblPr firstRow="1" bandRow="1">
                <a:tableStyleId>{00A15C55-8517-42AA-B614-E9B94910E393}</a:tableStyleId>
              </a:tblPr>
              <a:tblGrid>
                <a:gridCol w="5653178">
                  <a:extLst>
                    <a:ext uri="{9D8B030D-6E8A-4147-A177-3AD203B41FA5}">
                      <a16:colId xmlns:a16="http://schemas.microsoft.com/office/drawing/2014/main" val="316717902"/>
                    </a:ext>
                  </a:extLst>
                </a:gridCol>
                <a:gridCol w="6596330">
                  <a:extLst>
                    <a:ext uri="{9D8B030D-6E8A-4147-A177-3AD203B41FA5}">
                      <a16:colId xmlns:a16="http://schemas.microsoft.com/office/drawing/2014/main" val="2317886132"/>
                    </a:ext>
                  </a:extLst>
                </a:gridCol>
              </a:tblGrid>
              <a:tr h="4309082">
                <a:tc>
                  <a:txBody>
                    <a:bodyPr/>
                    <a:lstStyle/>
                    <a:p>
                      <a:pPr marL="241300" indent="0">
                        <a:lnSpc>
                          <a:spcPct val="100000"/>
                        </a:lnSpc>
                        <a:spcBef>
                          <a:spcPts val="635"/>
                        </a:spcBef>
                        <a:buClr>
                          <a:srgbClr val="FF0000"/>
                        </a:buClr>
                        <a:buFontTx/>
                        <a:buNone/>
                        <a:tabLst>
                          <a:tab pos="469900" algn="l"/>
                        </a:tabLst>
                      </a:pPr>
                      <a:r>
                        <a:rPr lang="en-US" sz="2000" b="0" spc="-25" dirty="0">
                          <a:solidFill>
                            <a:srgbClr val="212121"/>
                          </a:solidFill>
                          <a:latin typeface="+mn-lt"/>
                          <a:cs typeface="Gill Sans MT"/>
                        </a:rPr>
                        <a:t>Move </a:t>
                      </a:r>
                      <a:r>
                        <a:rPr lang="en-US" sz="2000" b="0" spc="-10" dirty="0">
                          <a:solidFill>
                            <a:srgbClr val="212121"/>
                          </a:solidFill>
                          <a:latin typeface="+mn-lt"/>
                          <a:cs typeface="Gill Sans MT"/>
                        </a:rPr>
                        <a:t>slowly </a:t>
                      </a:r>
                      <a:r>
                        <a:rPr lang="en-US" sz="2000" b="0" dirty="0">
                          <a:solidFill>
                            <a:srgbClr val="212121"/>
                          </a:solidFill>
                          <a:latin typeface="+mn-lt"/>
                          <a:cs typeface="Gill Sans MT"/>
                        </a:rPr>
                        <a:t>and </a:t>
                      </a:r>
                      <a:r>
                        <a:rPr lang="en-US" sz="2000" b="0" spc="-5" dirty="0">
                          <a:solidFill>
                            <a:srgbClr val="212121"/>
                          </a:solidFill>
                          <a:latin typeface="+mn-lt"/>
                          <a:cs typeface="Gill Sans MT"/>
                        </a:rPr>
                        <a:t>deliberately </a:t>
                      </a:r>
                      <a:r>
                        <a:rPr lang="en-US" sz="2000" b="0" spc="-15" dirty="0">
                          <a:solidFill>
                            <a:srgbClr val="212121"/>
                          </a:solidFill>
                          <a:latin typeface="+mn-lt"/>
                          <a:cs typeface="Gill Sans MT"/>
                        </a:rPr>
                        <a:t>toward </a:t>
                      </a:r>
                      <a:r>
                        <a:rPr lang="en-US" sz="2000" b="0" spc="-5" dirty="0">
                          <a:solidFill>
                            <a:srgbClr val="212121"/>
                          </a:solidFill>
                          <a:latin typeface="+mn-lt"/>
                          <a:cs typeface="Gill Sans MT"/>
                        </a:rPr>
                        <a:t>the </a:t>
                      </a:r>
                      <a:r>
                        <a:rPr lang="en-US" sz="2000" b="0" spc="-15" dirty="0">
                          <a:solidFill>
                            <a:srgbClr val="212121"/>
                          </a:solidFill>
                          <a:latin typeface="+mn-lt"/>
                          <a:cs typeface="Gill Sans MT"/>
                        </a:rPr>
                        <a:t>problem</a:t>
                      </a:r>
                      <a:r>
                        <a:rPr lang="en-US" sz="2000" b="0" spc="-5" dirty="0">
                          <a:solidFill>
                            <a:srgbClr val="212121"/>
                          </a:solidFill>
                          <a:latin typeface="+mn-lt"/>
                          <a:cs typeface="Gill Sans MT"/>
                        </a:rPr>
                        <a:t> situation.</a:t>
                      </a:r>
                      <a:endParaRPr lang="en-US" sz="2000" b="0" dirty="0">
                        <a:latin typeface="+mn-lt"/>
                        <a:cs typeface="Gill Sans MT"/>
                      </a:endParaRPr>
                    </a:p>
                    <a:p>
                      <a:pPr marL="241300" indent="0">
                        <a:lnSpc>
                          <a:spcPct val="100000"/>
                        </a:lnSpc>
                        <a:spcBef>
                          <a:spcPts val="635"/>
                        </a:spcBef>
                        <a:buClr>
                          <a:srgbClr val="FF0000"/>
                        </a:buClr>
                        <a:buFontTx/>
                        <a:buNone/>
                        <a:tabLst>
                          <a:tab pos="469900" algn="l"/>
                        </a:tabLst>
                      </a:pPr>
                      <a:r>
                        <a:rPr lang="en-US" sz="2000" b="0" dirty="0">
                          <a:solidFill>
                            <a:srgbClr val="212121"/>
                          </a:solidFill>
                          <a:latin typeface="+mn-lt"/>
                          <a:cs typeface="Gill Sans MT"/>
                        </a:rPr>
                        <a:t>Speak </a:t>
                      </a:r>
                      <a:r>
                        <a:rPr lang="en-US" sz="2000" b="0" spc="-5" dirty="0">
                          <a:solidFill>
                            <a:srgbClr val="212121"/>
                          </a:solidFill>
                          <a:latin typeface="+mn-lt"/>
                          <a:cs typeface="Gill Sans MT"/>
                        </a:rPr>
                        <a:t>privately </a:t>
                      </a:r>
                      <a:r>
                        <a:rPr lang="en-US" sz="2000" b="0" dirty="0">
                          <a:solidFill>
                            <a:srgbClr val="212121"/>
                          </a:solidFill>
                          <a:latin typeface="+mn-lt"/>
                          <a:cs typeface="Gill Sans MT"/>
                        </a:rPr>
                        <a:t>if</a:t>
                      </a:r>
                      <a:r>
                        <a:rPr lang="en-US" sz="2000" b="0" spc="-10" dirty="0">
                          <a:solidFill>
                            <a:srgbClr val="212121"/>
                          </a:solidFill>
                          <a:latin typeface="+mn-lt"/>
                          <a:cs typeface="Gill Sans MT"/>
                        </a:rPr>
                        <a:t> </a:t>
                      </a:r>
                      <a:r>
                        <a:rPr lang="en-US" sz="2000" b="0" spc="5" dirty="0">
                          <a:solidFill>
                            <a:srgbClr val="212121"/>
                          </a:solidFill>
                          <a:latin typeface="+mn-lt"/>
                          <a:cs typeface="Gill Sans MT"/>
                        </a:rPr>
                        <a:t>possible.</a:t>
                      </a:r>
                      <a:endParaRPr lang="en-US" sz="2000" b="0" dirty="0">
                        <a:latin typeface="+mn-lt"/>
                        <a:cs typeface="Gill Sans MT"/>
                      </a:endParaRPr>
                    </a:p>
                    <a:p>
                      <a:pPr marL="241300" indent="0">
                        <a:lnSpc>
                          <a:spcPct val="100000"/>
                        </a:lnSpc>
                        <a:spcBef>
                          <a:spcPts val="650"/>
                        </a:spcBef>
                        <a:buClr>
                          <a:srgbClr val="FF0000"/>
                        </a:buClr>
                        <a:buFontTx/>
                        <a:buNone/>
                        <a:tabLst>
                          <a:tab pos="469900" algn="l"/>
                        </a:tabLst>
                      </a:pPr>
                      <a:r>
                        <a:rPr lang="en-US" sz="2000" b="0" spc="-5" dirty="0">
                          <a:solidFill>
                            <a:srgbClr val="212121"/>
                          </a:solidFill>
                          <a:latin typeface="+mn-lt"/>
                          <a:cs typeface="Gill Sans MT"/>
                        </a:rPr>
                        <a:t>Minimize body</a:t>
                      </a:r>
                      <a:r>
                        <a:rPr lang="en-US" sz="2000" b="0" spc="5" dirty="0">
                          <a:solidFill>
                            <a:srgbClr val="212121"/>
                          </a:solidFill>
                          <a:latin typeface="+mn-lt"/>
                          <a:cs typeface="Gill Sans MT"/>
                        </a:rPr>
                        <a:t> language.</a:t>
                      </a:r>
                      <a:endParaRPr lang="en-US" sz="2000" b="0" dirty="0">
                        <a:latin typeface="+mn-lt"/>
                        <a:cs typeface="Gill Sans MT"/>
                      </a:endParaRPr>
                    </a:p>
                    <a:p>
                      <a:pPr marL="241300" indent="0">
                        <a:lnSpc>
                          <a:spcPct val="100000"/>
                        </a:lnSpc>
                        <a:spcBef>
                          <a:spcPts val="635"/>
                        </a:spcBef>
                        <a:buClr>
                          <a:srgbClr val="FF0000"/>
                        </a:buClr>
                        <a:buFontTx/>
                        <a:buNone/>
                        <a:tabLst>
                          <a:tab pos="469900" algn="l"/>
                        </a:tabLst>
                      </a:pPr>
                      <a:r>
                        <a:rPr lang="en-US" sz="2000" b="0" spc="-45" dirty="0">
                          <a:solidFill>
                            <a:srgbClr val="212121"/>
                          </a:solidFill>
                          <a:latin typeface="+mn-lt"/>
                          <a:cs typeface="Gill Sans MT"/>
                        </a:rPr>
                        <a:t>Keep </a:t>
                      </a:r>
                      <a:r>
                        <a:rPr lang="en-US" sz="2000" b="0" dirty="0">
                          <a:solidFill>
                            <a:srgbClr val="212121"/>
                          </a:solidFill>
                          <a:latin typeface="+mn-lt"/>
                          <a:cs typeface="Gill Sans MT"/>
                        </a:rPr>
                        <a:t>a </a:t>
                      </a:r>
                      <a:r>
                        <a:rPr lang="en-US" sz="2000" b="0" spc="-10" dirty="0">
                          <a:solidFill>
                            <a:srgbClr val="212121"/>
                          </a:solidFill>
                          <a:latin typeface="+mn-lt"/>
                          <a:cs typeface="Gill Sans MT"/>
                        </a:rPr>
                        <a:t>reasonable</a:t>
                      </a:r>
                      <a:r>
                        <a:rPr lang="en-US" sz="2000" b="0" spc="-5" dirty="0">
                          <a:solidFill>
                            <a:srgbClr val="212121"/>
                          </a:solidFill>
                          <a:latin typeface="+mn-lt"/>
                          <a:cs typeface="Gill Sans MT"/>
                        </a:rPr>
                        <a:t> </a:t>
                      </a:r>
                      <a:r>
                        <a:rPr lang="en-US" sz="2000" b="0" dirty="0">
                          <a:solidFill>
                            <a:srgbClr val="212121"/>
                          </a:solidFill>
                          <a:latin typeface="+mn-lt"/>
                          <a:cs typeface="Gill Sans MT"/>
                        </a:rPr>
                        <a:t>distance.</a:t>
                      </a:r>
                      <a:endParaRPr lang="en-US" sz="2000" b="0" dirty="0">
                        <a:latin typeface="+mn-lt"/>
                        <a:cs typeface="Gill Sans MT"/>
                      </a:endParaRPr>
                    </a:p>
                    <a:p>
                      <a:pPr marL="241300" indent="0">
                        <a:lnSpc>
                          <a:spcPct val="100000"/>
                        </a:lnSpc>
                        <a:spcBef>
                          <a:spcPts val="635"/>
                        </a:spcBef>
                        <a:buClr>
                          <a:srgbClr val="FF0000"/>
                        </a:buClr>
                        <a:buFontTx/>
                        <a:buNone/>
                        <a:tabLst>
                          <a:tab pos="469900" algn="l"/>
                        </a:tabLst>
                      </a:pPr>
                      <a:r>
                        <a:rPr lang="en-US" sz="2000" b="0" dirty="0">
                          <a:solidFill>
                            <a:srgbClr val="212121"/>
                          </a:solidFill>
                          <a:latin typeface="+mn-lt"/>
                          <a:cs typeface="Gill Sans MT"/>
                        </a:rPr>
                        <a:t>Speak</a:t>
                      </a:r>
                      <a:r>
                        <a:rPr lang="en-US" sz="2000" b="0" spc="-20" dirty="0">
                          <a:solidFill>
                            <a:srgbClr val="212121"/>
                          </a:solidFill>
                          <a:latin typeface="+mn-lt"/>
                          <a:cs typeface="Gill Sans MT"/>
                        </a:rPr>
                        <a:t> </a:t>
                      </a:r>
                      <a:r>
                        <a:rPr lang="en-US" sz="2000" b="0" spc="-30" dirty="0">
                          <a:solidFill>
                            <a:srgbClr val="212121"/>
                          </a:solidFill>
                          <a:latin typeface="+mn-lt"/>
                          <a:cs typeface="Gill Sans MT"/>
                        </a:rPr>
                        <a:t>respectfully.</a:t>
                      </a:r>
                      <a:endParaRPr lang="en-US" sz="2000" b="0" dirty="0">
                        <a:latin typeface="+mn-lt"/>
                        <a:cs typeface="Gill Sans MT"/>
                      </a:endParaRPr>
                    </a:p>
                    <a:p>
                      <a:pPr marL="241300" indent="0">
                        <a:lnSpc>
                          <a:spcPct val="100000"/>
                        </a:lnSpc>
                        <a:spcBef>
                          <a:spcPts val="650"/>
                        </a:spcBef>
                        <a:buClr>
                          <a:srgbClr val="FF0000"/>
                        </a:buClr>
                        <a:buFontTx/>
                        <a:buNone/>
                        <a:tabLst>
                          <a:tab pos="469900" algn="l"/>
                        </a:tabLst>
                      </a:pPr>
                      <a:r>
                        <a:rPr lang="en-US" sz="2000" b="0" spc="-5" dirty="0">
                          <a:solidFill>
                            <a:srgbClr val="212121"/>
                          </a:solidFill>
                          <a:latin typeface="+mn-lt"/>
                          <a:cs typeface="Gill Sans MT"/>
                        </a:rPr>
                        <a:t>Use non-confrontational limit-setting </a:t>
                      </a:r>
                      <a:r>
                        <a:rPr lang="en-US" sz="2000" b="0" spc="-20" dirty="0">
                          <a:solidFill>
                            <a:srgbClr val="212121"/>
                          </a:solidFill>
                          <a:latin typeface="+mn-lt"/>
                          <a:cs typeface="Gill Sans MT"/>
                        </a:rPr>
                        <a:t>procedures</a:t>
                      </a:r>
                      <a:endParaRPr lang="en-US" sz="2000" b="0" dirty="0">
                        <a:latin typeface="+mn-lt"/>
                        <a:cs typeface="Gill Sans MT"/>
                      </a:endParaRPr>
                    </a:p>
                    <a:p>
                      <a:pPr>
                        <a:buFontTx/>
                        <a:buNone/>
                      </a:pPr>
                      <a:endParaRPr lang="en-US" sz="2000" b="0" dirty="0">
                        <a:latin typeface="+mn-lt"/>
                      </a:endParaRPr>
                    </a:p>
                  </a:txBody>
                  <a:tcPr>
                    <a:solidFill>
                      <a:schemeClr val="bg1">
                        <a:lumMod val="95000"/>
                      </a:schemeClr>
                    </a:solidFill>
                  </a:tcPr>
                </a:tc>
                <a:tc>
                  <a:txBody>
                    <a:bodyPr/>
                    <a:lstStyle/>
                    <a:p>
                      <a:pPr marL="12700" indent="0">
                        <a:lnSpc>
                          <a:spcPct val="100000"/>
                        </a:lnSpc>
                        <a:spcBef>
                          <a:spcPts val="685"/>
                        </a:spcBef>
                        <a:buClr>
                          <a:srgbClr val="FF0000"/>
                        </a:buClr>
                        <a:buFontTx/>
                        <a:buNone/>
                        <a:tabLst>
                          <a:tab pos="241935" algn="l"/>
                        </a:tabLst>
                      </a:pPr>
                      <a:r>
                        <a:rPr lang="en-US" sz="2000" b="0" spc="-5" dirty="0">
                          <a:solidFill>
                            <a:srgbClr val="212121"/>
                          </a:solidFill>
                          <a:latin typeface="+mn-lt"/>
                          <a:cs typeface="Gill Sans MT"/>
                        </a:rPr>
                        <a:t>Non-confrontational limit-setting</a:t>
                      </a:r>
                      <a:r>
                        <a:rPr lang="en-US" sz="2000" b="0" spc="-45" dirty="0">
                          <a:solidFill>
                            <a:srgbClr val="212121"/>
                          </a:solidFill>
                          <a:latin typeface="+mn-lt"/>
                          <a:cs typeface="Gill Sans MT"/>
                        </a:rPr>
                        <a:t> </a:t>
                      </a:r>
                      <a:r>
                        <a:rPr lang="en-US" sz="2000" b="0" spc="-15" dirty="0">
                          <a:solidFill>
                            <a:srgbClr val="212121"/>
                          </a:solidFill>
                          <a:latin typeface="+mn-lt"/>
                          <a:cs typeface="Gill Sans MT"/>
                        </a:rPr>
                        <a:t>procedures</a:t>
                      </a:r>
                      <a:endParaRPr lang="en-US" sz="2000" b="0" dirty="0">
                        <a:latin typeface="+mn-lt"/>
                        <a:cs typeface="Gill Sans MT"/>
                      </a:endParaRPr>
                    </a:p>
                    <a:p>
                      <a:pPr marL="241300" lvl="1" indent="0">
                        <a:lnSpc>
                          <a:spcPct val="100000"/>
                        </a:lnSpc>
                        <a:spcBef>
                          <a:spcPts val="675"/>
                        </a:spcBef>
                        <a:buClr>
                          <a:srgbClr val="FF0000"/>
                        </a:buClr>
                        <a:buFontTx/>
                        <a:buNone/>
                        <a:tabLst>
                          <a:tab pos="470534" algn="l"/>
                        </a:tabLst>
                      </a:pPr>
                      <a:r>
                        <a:rPr lang="en-US" sz="2000" b="0" dirty="0">
                          <a:solidFill>
                            <a:srgbClr val="212121"/>
                          </a:solidFill>
                          <a:latin typeface="+mn-lt"/>
                          <a:cs typeface="Gill Sans MT"/>
                        </a:rPr>
                        <a:t>Establish </a:t>
                      </a:r>
                      <a:r>
                        <a:rPr lang="en-US" sz="2000" b="0" spc="-5" dirty="0">
                          <a:solidFill>
                            <a:srgbClr val="212121"/>
                          </a:solidFill>
                          <a:latin typeface="+mn-lt"/>
                          <a:cs typeface="Gill Sans MT"/>
                        </a:rPr>
                        <a:t>Initial</a:t>
                      </a:r>
                      <a:r>
                        <a:rPr lang="en-US" sz="2000" b="0" spc="-45" dirty="0">
                          <a:solidFill>
                            <a:srgbClr val="212121"/>
                          </a:solidFill>
                          <a:latin typeface="+mn-lt"/>
                          <a:cs typeface="Gill Sans MT"/>
                        </a:rPr>
                        <a:t> </a:t>
                      </a:r>
                      <a:r>
                        <a:rPr lang="en-US" sz="2000" b="0" dirty="0">
                          <a:solidFill>
                            <a:srgbClr val="212121"/>
                          </a:solidFill>
                          <a:latin typeface="+mn-lt"/>
                          <a:cs typeface="Gill Sans MT"/>
                        </a:rPr>
                        <a:t>Setup</a:t>
                      </a:r>
                      <a:endParaRPr lang="en-US" sz="2000" b="0" dirty="0">
                        <a:latin typeface="+mn-lt"/>
                        <a:cs typeface="Gill Sans MT"/>
                      </a:endParaRPr>
                    </a:p>
                    <a:p>
                      <a:pPr marL="469900" lvl="2" indent="0">
                        <a:lnSpc>
                          <a:spcPct val="100000"/>
                        </a:lnSpc>
                        <a:spcBef>
                          <a:spcPts val="670"/>
                        </a:spcBef>
                        <a:buClr>
                          <a:srgbClr val="FF0000"/>
                        </a:buClr>
                        <a:buFontTx/>
                        <a:buNone/>
                        <a:tabLst>
                          <a:tab pos="699135" algn="l"/>
                        </a:tabLst>
                      </a:pPr>
                      <a:r>
                        <a:rPr lang="en-US" sz="2000" b="0" dirty="0">
                          <a:solidFill>
                            <a:srgbClr val="212121"/>
                          </a:solidFill>
                          <a:latin typeface="+mn-lt"/>
                          <a:cs typeface="Gill Sans MT"/>
                        </a:rPr>
                        <a:t>Rehearse the Steps </a:t>
                      </a:r>
                      <a:r>
                        <a:rPr lang="en-US" sz="2000" b="0" spc="-5" dirty="0">
                          <a:solidFill>
                            <a:srgbClr val="212121"/>
                          </a:solidFill>
                          <a:latin typeface="+mn-lt"/>
                          <a:cs typeface="Gill Sans MT"/>
                        </a:rPr>
                        <a:t>with </a:t>
                      </a:r>
                      <a:r>
                        <a:rPr lang="en-US" sz="2000" b="0" dirty="0">
                          <a:solidFill>
                            <a:srgbClr val="212121"/>
                          </a:solidFill>
                          <a:latin typeface="+mn-lt"/>
                          <a:cs typeface="Gill Sans MT"/>
                        </a:rPr>
                        <a:t>the</a:t>
                      </a:r>
                      <a:r>
                        <a:rPr lang="en-US" sz="2000" b="0" spc="-100" dirty="0">
                          <a:solidFill>
                            <a:srgbClr val="212121"/>
                          </a:solidFill>
                          <a:latin typeface="+mn-lt"/>
                          <a:cs typeface="Gill Sans MT"/>
                        </a:rPr>
                        <a:t> </a:t>
                      </a:r>
                      <a:r>
                        <a:rPr lang="en-US" sz="2000" b="0" spc="-5" dirty="0">
                          <a:solidFill>
                            <a:srgbClr val="212121"/>
                          </a:solidFill>
                          <a:latin typeface="+mn-lt"/>
                          <a:cs typeface="Gill Sans MT"/>
                        </a:rPr>
                        <a:t>Class</a:t>
                      </a:r>
                      <a:endParaRPr lang="en-US" sz="2000" b="0" dirty="0">
                        <a:latin typeface="+mn-lt"/>
                        <a:cs typeface="Gill Sans MT"/>
                      </a:endParaRPr>
                    </a:p>
                    <a:p>
                      <a:pPr marL="469900" lvl="2" indent="0">
                        <a:lnSpc>
                          <a:spcPct val="100000"/>
                        </a:lnSpc>
                        <a:spcBef>
                          <a:spcPts val="685"/>
                        </a:spcBef>
                        <a:buClr>
                          <a:srgbClr val="FF0000"/>
                        </a:buClr>
                        <a:buFontTx/>
                        <a:buNone/>
                        <a:tabLst>
                          <a:tab pos="699135" algn="l"/>
                        </a:tabLst>
                      </a:pPr>
                      <a:r>
                        <a:rPr lang="en-US" sz="2000" b="0" dirty="0">
                          <a:solidFill>
                            <a:srgbClr val="212121"/>
                          </a:solidFill>
                          <a:latin typeface="+mn-lt"/>
                          <a:cs typeface="Gill Sans MT"/>
                        </a:rPr>
                        <a:t>Establish a </a:t>
                      </a:r>
                      <a:r>
                        <a:rPr lang="en-US" sz="2000" b="0" spc="10" dirty="0">
                          <a:solidFill>
                            <a:srgbClr val="212121"/>
                          </a:solidFill>
                          <a:latin typeface="+mn-lt"/>
                          <a:cs typeface="Gill Sans MT"/>
                        </a:rPr>
                        <a:t>short </a:t>
                      </a:r>
                      <a:r>
                        <a:rPr lang="en-US" sz="2000" b="0" spc="-5" dirty="0">
                          <a:solidFill>
                            <a:srgbClr val="212121"/>
                          </a:solidFill>
                          <a:latin typeface="+mn-lt"/>
                          <a:cs typeface="Gill Sans MT"/>
                        </a:rPr>
                        <a:t>list of </a:t>
                      </a:r>
                      <a:r>
                        <a:rPr lang="en-US" sz="2000" b="0" spc="-10" dirty="0">
                          <a:solidFill>
                            <a:srgbClr val="212121"/>
                          </a:solidFill>
                          <a:latin typeface="+mn-lt"/>
                          <a:cs typeface="Gill Sans MT"/>
                        </a:rPr>
                        <a:t>Negative</a:t>
                      </a:r>
                      <a:r>
                        <a:rPr lang="en-US" sz="2000" b="0" spc="-90" dirty="0">
                          <a:solidFill>
                            <a:srgbClr val="212121"/>
                          </a:solidFill>
                          <a:latin typeface="+mn-lt"/>
                          <a:cs typeface="Gill Sans MT"/>
                        </a:rPr>
                        <a:t> </a:t>
                      </a:r>
                      <a:r>
                        <a:rPr lang="en-US" sz="2000" b="0" dirty="0">
                          <a:solidFill>
                            <a:srgbClr val="212121"/>
                          </a:solidFill>
                          <a:latin typeface="+mn-lt"/>
                          <a:cs typeface="Gill Sans MT"/>
                        </a:rPr>
                        <a:t>Consequences</a:t>
                      </a:r>
                      <a:endParaRPr lang="en-US" sz="2000" b="0" dirty="0">
                        <a:latin typeface="+mn-lt"/>
                        <a:cs typeface="Gill Sans MT"/>
                      </a:endParaRPr>
                    </a:p>
                    <a:p>
                      <a:pPr marL="241300" lvl="1" indent="0">
                        <a:lnSpc>
                          <a:spcPct val="100000"/>
                        </a:lnSpc>
                        <a:spcBef>
                          <a:spcPts val="670"/>
                        </a:spcBef>
                        <a:buClr>
                          <a:srgbClr val="FF0000"/>
                        </a:buClr>
                        <a:buFontTx/>
                        <a:buNone/>
                        <a:tabLst>
                          <a:tab pos="470534" algn="l"/>
                        </a:tabLst>
                      </a:pPr>
                      <a:r>
                        <a:rPr lang="en-US" sz="2000" b="0" spc="-10" dirty="0">
                          <a:solidFill>
                            <a:srgbClr val="212121"/>
                          </a:solidFill>
                          <a:latin typeface="+mn-lt"/>
                          <a:cs typeface="Gill Sans MT"/>
                        </a:rPr>
                        <a:t>Present </a:t>
                      </a:r>
                      <a:r>
                        <a:rPr lang="en-US" sz="2000" b="0" dirty="0">
                          <a:solidFill>
                            <a:srgbClr val="212121"/>
                          </a:solidFill>
                          <a:latin typeface="+mn-lt"/>
                          <a:cs typeface="Gill Sans MT"/>
                        </a:rPr>
                        <a:t>the </a:t>
                      </a:r>
                      <a:r>
                        <a:rPr lang="en-US" sz="2000" b="0" spc="-10" dirty="0">
                          <a:solidFill>
                            <a:srgbClr val="212121"/>
                          </a:solidFill>
                          <a:latin typeface="+mn-lt"/>
                          <a:cs typeface="Gill Sans MT"/>
                        </a:rPr>
                        <a:t>Information </a:t>
                      </a:r>
                      <a:r>
                        <a:rPr lang="en-US" sz="2000" b="0" spc="-5" dirty="0">
                          <a:solidFill>
                            <a:srgbClr val="212121"/>
                          </a:solidFill>
                          <a:latin typeface="+mn-lt"/>
                          <a:cs typeface="Gill Sans MT"/>
                        </a:rPr>
                        <a:t>as </a:t>
                      </a:r>
                      <a:r>
                        <a:rPr lang="en-US" sz="2000" b="0" dirty="0">
                          <a:solidFill>
                            <a:srgbClr val="212121"/>
                          </a:solidFill>
                          <a:latin typeface="+mn-lt"/>
                          <a:cs typeface="Gill Sans MT"/>
                        </a:rPr>
                        <a:t>a</a:t>
                      </a:r>
                      <a:r>
                        <a:rPr lang="en-US" sz="2000" b="0" spc="-25" dirty="0">
                          <a:solidFill>
                            <a:srgbClr val="212121"/>
                          </a:solidFill>
                          <a:latin typeface="+mn-lt"/>
                          <a:cs typeface="Gill Sans MT"/>
                        </a:rPr>
                        <a:t> </a:t>
                      </a:r>
                      <a:r>
                        <a:rPr lang="en-US" sz="2000" b="0" spc="-5" dirty="0">
                          <a:solidFill>
                            <a:srgbClr val="212121"/>
                          </a:solidFill>
                          <a:latin typeface="+mn-lt"/>
                          <a:cs typeface="Gill Sans MT"/>
                        </a:rPr>
                        <a:t>Decision</a:t>
                      </a:r>
                      <a:endParaRPr lang="en-US" sz="2000" b="0" dirty="0">
                        <a:latin typeface="+mn-lt"/>
                        <a:cs typeface="Gill Sans MT"/>
                      </a:endParaRPr>
                    </a:p>
                    <a:p>
                      <a:pPr marL="241300" lvl="1" indent="0">
                        <a:lnSpc>
                          <a:spcPct val="100000"/>
                        </a:lnSpc>
                        <a:spcBef>
                          <a:spcPts val="675"/>
                        </a:spcBef>
                        <a:buClr>
                          <a:srgbClr val="FF0000"/>
                        </a:buClr>
                        <a:buFontTx/>
                        <a:buNone/>
                        <a:tabLst>
                          <a:tab pos="470534" algn="l"/>
                        </a:tabLst>
                      </a:pPr>
                      <a:r>
                        <a:rPr lang="en-US" sz="2000" b="0" spc="-15" dirty="0">
                          <a:solidFill>
                            <a:srgbClr val="212121"/>
                          </a:solidFill>
                          <a:latin typeface="+mn-lt"/>
                          <a:cs typeface="Gill Sans MT"/>
                        </a:rPr>
                        <a:t>Follow </a:t>
                      </a:r>
                      <a:r>
                        <a:rPr lang="en-US" sz="2000" b="0" dirty="0">
                          <a:solidFill>
                            <a:srgbClr val="212121"/>
                          </a:solidFill>
                          <a:latin typeface="+mn-lt"/>
                          <a:cs typeface="Gill Sans MT"/>
                        </a:rPr>
                        <a:t>–</a:t>
                      </a:r>
                      <a:r>
                        <a:rPr lang="en-US" sz="2000" b="0" spc="-365" dirty="0">
                          <a:solidFill>
                            <a:srgbClr val="212121"/>
                          </a:solidFill>
                          <a:latin typeface="+mn-lt"/>
                          <a:cs typeface="Gill Sans MT"/>
                        </a:rPr>
                        <a:t> </a:t>
                      </a:r>
                      <a:r>
                        <a:rPr lang="en-US" sz="2000" b="0" spc="-10" dirty="0">
                          <a:solidFill>
                            <a:srgbClr val="212121"/>
                          </a:solidFill>
                          <a:latin typeface="+mn-lt"/>
                          <a:cs typeface="Gill Sans MT"/>
                        </a:rPr>
                        <a:t>Through</a:t>
                      </a:r>
                      <a:endParaRPr lang="en-US" sz="2000" b="0" dirty="0">
                        <a:latin typeface="+mn-lt"/>
                        <a:cs typeface="Gill Sans MT"/>
                      </a:endParaRPr>
                    </a:p>
                    <a:p>
                      <a:pPr marL="469900" lvl="2" indent="0">
                        <a:lnSpc>
                          <a:spcPct val="100000"/>
                        </a:lnSpc>
                        <a:spcBef>
                          <a:spcPts val="1005"/>
                        </a:spcBef>
                        <a:buClr>
                          <a:srgbClr val="FF0000"/>
                        </a:buClr>
                        <a:buFontTx/>
                        <a:buNone/>
                        <a:tabLst>
                          <a:tab pos="699135" algn="l"/>
                        </a:tabLst>
                      </a:pPr>
                      <a:r>
                        <a:rPr lang="en-US" sz="2000" b="0" spc="-5" dirty="0">
                          <a:solidFill>
                            <a:srgbClr val="212121"/>
                          </a:solidFill>
                          <a:latin typeface="+mn-lt"/>
                          <a:cs typeface="Gill Sans MT"/>
                        </a:rPr>
                        <a:t>Acknowledge </a:t>
                      </a:r>
                      <a:r>
                        <a:rPr lang="en-US" sz="2000" b="0" dirty="0">
                          <a:solidFill>
                            <a:srgbClr val="212121"/>
                          </a:solidFill>
                          <a:latin typeface="+mn-lt"/>
                          <a:cs typeface="Gill Sans MT"/>
                        </a:rPr>
                        <a:t>when the student begins to </a:t>
                      </a:r>
                      <a:r>
                        <a:rPr lang="en-US" sz="2000" b="0" spc="-5" dirty="0">
                          <a:solidFill>
                            <a:srgbClr val="212121"/>
                          </a:solidFill>
                          <a:latin typeface="+mn-lt"/>
                          <a:cs typeface="Gill Sans MT"/>
                        </a:rPr>
                        <a:t>engage in </a:t>
                      </a:r>
                      <a:r>
                        <a:rPr lang="en-US" sz="2000" b="0" spc="-10" dirty="0">
                          <a:solidFill>
                            <a:srgbClr val="212121"/>
                          </a:solidFill>
                          <a:latin typeface="+mn-lt"/>
                          <a:cs typeface="Gill Sans MT"/>
                        </a:rPr>
                        <a:t>appropriate</a:t>
                      </a:r>
                      <a:r>
                        <a:rPr lang="en-US" sz="2000" b="0" spc="-180" dirty="0">
                          <a:solidFill>
                            <a:srgbClr val="212121"/>
                          </a:solidFill>
                          <a:latin typeface="+mn-lt"/>
                          <a:cs typeface="Gill Sans MT"/>
                        </a:rPr>
                        <a:t> </a:t>
                      </a:r>
                      <a:r>
                        <a:rPr lang="en-US" sz="2000" b="0" spc="-15" dirty="0">
                          <a:solidFill>
                            <a:srgbClr val="212121"/>
                          </a:solidFill>
                          <a:latin typeface="+mn-lt"/>
                          <a:cs typeface="Gill Sans MT"/>
                        </a:rPr>
                        <a:t>behavior</a:t>
                      </a:r>
                      <a:endParaRPr lang="en-US" sz="2000" b="0" dirty="0">
                        <a:latin typeface="+mn-lt"/>
                        <a:cs typeface="Gill Sans MT"/>
                      </a:endParaRPr>
                    </a:p>
                    <a:p>
                      <a:pPr marL="469900" marR="375920" lvl="2" indent="0">
                        <a:lnSpc>
                          <a:spcPct val="100000"/>
                        </a:lnSpc>
                        <a:spcBef>
                          <a:spcPts val="994"/>
                        </a:spcBef>
                        <a:buClr>
                          <a:srgbClr val="FF0000"/>
                        </a:buClr>
                        <a:buFontTx/>
                        <a:buNone/>
                        <a:tabLst>
                          <a:tab pos="699135" algn="l"/>
                        </a:tabLst>
                      </a:pPr>
                      <a:r>
                        <a:rPr lang="en-US" sz="2000" b="0" spc="-10" dirty="0">
                          <a:solidFill>
                            <a:srgbClr val="212121"/>
                          </a:solidFill>
                          <a:latin typeface="+mn-lt"/>
                          <a:cs typeface="Gill Sans MT"/>
                        </a:rPr>
                        <a:t>Calmly </a:t>
                      </a:r>
                      <a:r>
                        <a:rPr lang="en-US" sz="2000" b="0" dirty="0">
                          <a:solidFill>
                            <a:srgbClr val="212121"/>
                          </a:solidFill>
                          <a:latin typeface="+mn-lt"/>
                          <a:cs typeface="Gill Sans MT"/>
                        </a:rPr>
                        <a:t>and </a:t>
                      </a:r>
                      <a:r>
                        <a:rPr lang="en-US" sz="2000" b="0" spc="-5" dirty="0">
                          <a:solidFill>
                            <a:srgbClr val="212121"/>
                          </a:solidFill>
                          <a:latin typeface="+mn-lt"/>
                          <a:cs typeface="Gill Sans MT"/>
                        </a:rPr>
                        <a:t>quietly administer </a:t>
                      </a:r>
                      <a:r>
                        <a:rPr lang="en-US" sz="2000" b="0" spc="-10" dirty="0">
                          <a:solidFill>
                            <a:srgbClr val="212121"/>
                          </a:solidFill>
                          <a:latin typeface="+mn-lt"/>
                          <a:cs typeface="Gill Sans MT"/>
                        </a:rPr>
                        <a:t>negative </a:t>
                      </a:r>
                      <a:r>
                        <a:rPr lang="en-US" sz="2000" b="0" dirty="0">
                          <a:solidFill>
                            <a:srgbClr val="212121"/>
                          </a:solidFill>
                          <a:latin typeface="+mn-lt"/>
                          <a:cs typeface="Gill Sans MT"/>
                        </a:rPr>
                        <a:t>consequence when the student  </a:t>
                      </a:r>
                      <a:r>
                        <a:rPr lang="en-US" sz="2000" b="0" spc="-5" dirty="0">
                          <a:solidFill>
                            <a:srgbClr val="212121"/>
                          </a:solidFill>
                          <a:latin typeface="+mn-lt"/>
                          <a:cs typeface="Gill Sans MT"/>
                        </a:rPr>
                        <a:t>continues </a:t>
                      </a:r>
                      <a:r>
                        <a:rPr lang="en-US" sz="2000" b="0" spc="-15" dirty="0">
                          <a:solidFill>
                            <a:srgbClr val="212121"/>
                          </a:solidFill>
                          <a:latin typeface="+mn-lt"/>
                          <a:cs typeface="Gill Sans MT"/>
                        </a:rPr>
                        <a:t>problem</a:t>
                      </a:r>
                      <a:r>
                        <a:rPr lang="en-US" sz="2000" b="0" spc="-40" dirty="0">
                          <a:solidFill>
                            <a:srgbClr val="212121"/>
                          </a:solidFill>
                          <a:latin typeface="+mn-lt"/>
                          <a:cs typeface="Gill Sans MT"/>
                        </a:rPr>
                        <a:t> </a:t>
                      </a:r>
                      <a:r>
                        <a:rPr lang="en-US" sz="2000" b="0" spc="-15" dirty="0">
                          <a:solidFill>
                            <a:srgbClr val="212121"/>
                          </a:solidFill>
                          <a:latin typeface="+mn-lt"/>
                          <a:cs typeface="Gill Sans MT"/>
                        </a:rPr>
                        <a:t>behavior</a:t>
                      </a:r>
                      <a:endParaRPr lang="en-US" sz="2000" b="0" dirty="0">
                        <a:latin typeface="+mn-lt"/>
                        <a:cs typeface="Gill Sans MT"/>
                      </a:endParaRPr>
                    </a:p>
                  </a:txBody>
                  <a:tcPr>
                    <a:solidFill>
                      <a:schemeClr val="bg1">
                        <a:lumMod val="95000"/>
                      </a:schemeClr>
                    </a:solidFill>
                  </a:tcPr>
                </a:tc>
                <a:extLst>
                  <a:ext uri="{0D108BD9-81ED-4DB2-BD59-A6C34878D82A}">
                    <a16:rowId xmlns:a16="http://schemas.microsoft.com/office/drawing/2014/main" val="2233384940"/>
                  </a:ext>
                </a:extLst>
              </a:tr>
            </a:tbl>
          </a:graphicData>
        </a:graphic>
      </p:graphicFrame>
      <p:pic>
        <p:nvPicPr>
          <p:cNvPr id="11" name="Picture 4" descr="Image result for flashing arrow">
            <a:extLst>
              <a:ext uri="{FF2B5EF4-FFF2-40B4-BE49-F238E27FC236}">
                <a16:creationId xmlns:a16="http://schemas.microsoft.com/office/drawing/2014/main" id="{5291CC75-44ED-4FA3-BE8E-BB1AAE46E3D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4294449">
            <a:off x="9293941" y="72737"/>
            <a:ext cx="993450" cy="691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81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36775" y="411864"/>
          <a:ext cx="11201400" cy="2286000"/>
        </p:xfrm>
        <a:graphic>
          <a:graphicData uri="http://schemas.openxmlformats.org/drawingml/2006/table">
            <a:tbl>
              <a:tblPr firstRow="1" bandRow="1">
                <a:tableStyleId>{5C22544A-7EE6-4342-B048-85BDC9FD1C3A}</a:tableStyleId>
              </a:tblPr>
              <a:tblGrid>
                <a:gridCol w="11201400">
                  <a:extLst>
                    <a:ext uri="{9D8B030D-6E8A-4147-A177-3AD203B41FA5}">
                      <a16:colId xmlns:a16="http://schemas.microsoft.com/office/drawing/2014/main" val="1697754008"/>
                    </a:ext>
                  </a:extLst>
                </a:gridCol>
              </a:tblGrid>
              <a:tr h="2286000">
                <a:tc>
                  <a:txBody>
                    <a:bodyPr/>
                    <a:lstStyle/>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Positive Classroom Behavioral Supports </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32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Self-Assessment Survey</a:t>
                      </a:r>
                      <a:endParaRPr lang="en-US" sz="3200" b="1"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Adapted from </a:t>
                      </a:r>
                      <a:r>
                        <a:rPr lang="en-US" sz="800" b="0" i="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Supporting and Responding to Behavior</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8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 PBIS Technical Brief on Classroom PBIS Strategies</a:t>
                      </a:r>
                      <a:endParaRPr lang="en-US" sz="8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1)  I never have heard of this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2) I have implemented this practice, but I am inconsistent.</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3) I implement this practice regularly in my classroom.</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spcBef>
                          <a:spcPts val="0"/>
                        </a:spcBef>
                        <a:spcAft>
                          <a:spcPts val="0"/>
                        </a:spcAft>
                      </a:pPr>
                      <a:r>
                        <a:rPr lang="en-US" sz="1600" b="0"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4) I implement this practice regularly and I am interested in how others are implementing the practice.</a:t>
                      </a:r>
                      <a:endParaRPr lang="en-US" sz="1600" b="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966944174"/>
                  </a:ext>
                </a:extLst>
              </a:tr>
            </a:tbl>
          </a:graphicData>
        </a:graphic>
      </p:graphicFrame>
      <p:pic>
        <p:nvPicPr>
          <p:cNvPr id="4" name="Picture 3">
            <a:extLst>
              <a:ext uri="{FF2B5EF4-FFF2-40B4-BE49-F238E27FC236}">
                <a16:creationId xmlns:a16="http://schemas.microsoft.com/office/drawing/2014/main" id="{5B650B14-2602-48B9-A255-92313D7AD977}"/>
              </a:ext>
            </a:extLst>
          </p:cNvPr>
          <p:cNvPicPr>
            <a:picLocks noChangeAspect="1"/>
          </p:cNvPicPr>
          <p:nvPr/>
        </p:nvPicPr>
        <p:blipFill>
          <a:blip r:embed="rId3"/>
          <a:stretch>
            <a:fillRect/>
          </a:stretch>
        </p:blipFill>
        <p:spPr>
          <a:xfrm>
            <a:off x="10208526" y="411863"/>
            <a:ext cx="1429650" cy="1838121"/>
          </a:xfrm>
          <a:prstGeom prst="rect">
            <a:avLst/>
          </a:prstGeom>
        </p:spPr>
      </p:pic>
      <p:graphicFrame>
        <p:nvGraphicFramePr>
          <p:cNvPr id="6" name="Table 5">
            <a:extLst>
              <a:ext uri="{FF2B5EF4-FFF2-40B4-BE49-F238E27FC236}">
                <a16:creationId xmlns:a16="http://schemas.microsoft.com/office/drawing/2014/main" id="{6D723CB7-0B59-4C70-8CB7-91489F6A7622}"/>
              </a:ext>
            </a:extLst>
          </p:cNvPr>
          <p:cNvGraphicFramePr>
            <a:graphicFrameLocks noGrp="1"/>
          </p:cNvGraphicFramePr>
          <p:nvPr/>
        </p:nvGraphicFramePr>
        <p:xfrm>
          <a:off x="376451" y="2769358"/>
          <a:ext cx="11217322" cy="3977640"/>
        </p:xfrm>
        <a:graphic>
          <a:graphicData uri="http://schemas.openxmlformats.org/drawingml/2006/table">
            <a:tbl>
              <a:tblPr firstRow="1" bandRow="1">
                <a:tableStyleId>{5940675A-B579-460E-94D1-54222C63F5DA}</a:tableStyleId>
              </a:tblPr>
              <a:tblGrid>
                <a:gridCol w="3931175">
                  <a:extLst>
                    <a:ext uri="{9D8B030D-6E8A-4147-A177-3AD203B41FA5}">
                      <a16:colId xmlns:a16="http://schemas.microsoft.com/office/drawing/2014/main" val="1635894954"/>
                    </a:ext>
                  </a:extLst>
                </a:gridCol>
                <a:gridCol w="5354989">
                  <a:extLst>
                    <a:ext uri="{9D8B030D-6E8A-4147-A177-3AD203B41FA5}">
                      <a16:colId xmlns:a16="http://schemas.microsoft.com/office/drawing/2014/main" val="1239415248"/>
                    </a:ext>
                  </a:extLst>
                </a:gridCol>
                <a:gridCol w="1931158">
                  <a:extLst>
                    <a:ext uri="{9D8B030D-6E8A-4147-A177-3AD203B41FA5}">
                      <a16:colId xmlns:a16="http://schemas.microsoft.com/office/drawing/2014/main" val="529187402"/>
                    </a:ext>
                  </a:extLst>
                </a:gridCol>
              </a:tblGrid>
              <a:tr h="685800">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Classroom</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Supports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b="1" kern="1200" dirty="0">
                          <a:solidFill>
                            <a:schemeClr val="bg1"/>
                          </a:solidFill>
                          <a:effectLst/>
                          <a:latin typeface="Century Gothic" panose="020B0502020202020204" pitchFamily="34" charset="0"/>
                          <a:ea typeface="Century Gothic" panose="020B0502020202020204" pitchFamily="34" charset="0"/>
                          <a:cs typeface="Arial" panose="020B0604020202020204" pitchFamily="34" charset="0"/>
                        </a:rPr>
                        <a:t>Evidence-based Practices</a:t>
                      </a:r>
                      <a:endPar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tx1"/>
                    </a:solidFill>
                  </a:tcPr>
                </a:tc>
                <a:tc>
                  <a:txBody>
                    <a:bodyPr/>
                    <a:lstStyle/>
                    <a:p>
                      <a:pPr marL="0" marR="0" algn="ctr">
                        <a:spcBef>
                          <a:spcPts val="0"/>
                        </a:spcBef>
                        <a:spcAft>
                          <a:spcPts val="0"/>
                        </a:spcAft>
                      </a:pPr>
                      <a:r>
                        <a:rPr lang="en-US" sz="2000" dirty="0">
                          <a:solidFill>
                            <a:schemeClr val="bg1"/>
                          </a:solidFill>
                          <a:effectLst/>
                          <a:latin typeface="Century Gothic" panose="020B0502020202020204" pitchFamily="34" charset="0"/>
                          <a:ea typeface="Century Gothic" panose="020B0502020202020204" pitchFamily="34" charset="0"/>
                          <a:cs typeface="Times New Roman" panose="02020603050405020304" pitchFamily="18" charset="0"/>
                        </a:rPr>
                        <a:t>SCALE OF 1-4</a:t>
                      </a:r>
                    </a:p>
                  </a:txBody>
                  <a:tcPr marL="68580" marR="68580" marT="0" marB="0">
                    <a:solidFill>
                      <a:schemeClr val="tx1"/>
                    </a:solidFill>
                  </a:tcPr>
                </a:tc>
                <a:extLst>
                  <a:ext uri="{0D108BD9-81ED-4DB2-BD59-A6C34878D82A}">
                    <a16:rowId xmlns:a16="http://schemas.microsoft.com/office/drawing/2014/main" val="1366359538"/>
                  </a:ext>
                </a:extLst>
              </a:tr>
              <a:tr h="990600">
                <a:tc>
                  <a:txBody>
                    <a:bodyPr/>
                    <a:lstStyle/>
                    <a:p>
                      <a:pPr marL="0" marR="0" algn="ctr">
                        <a:spcBef>
                          <a:spcPts val="0"/>
                        </a:spcBef>
                        <a:spcAft>
                          <a:spcPts val="0"/>
                        </a:spcAft>
                      </a:pPr>
                      <a:r>
                        <a:rPr lang="en-US" sz="2400" b="1" kern="1200" dirty="0">
                          <a:effectLst/>
                          <a:latin typeface="Century Gothic" panose="020B0502020202020204" pitchFamily="34" charset="0"/>
                          <a:ea typeface="Century Gothic" panose="020B0502020202020204" pitchFamily="34" charset="0"/>
                          <a:cs typeface="Arial" panose="020B0604020202020204" pitchFamily="34" charset="0"/>
                        </a:rPr>
                        <a:t>RESPONSE PRACTICES</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Error Correction</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Arial" panose="020B0604020202020204" pitchFamily="34" charset="0"/>
                        </a:rPr>
                        <a:t>Planned Ignoring</a:t>
                      </a:r>
                      <a:endParaRPr lang="en-US" sz="2400" i="1" kern="12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ctr">
                        <a:spcBef>
                          <a:spcPts val="0"/>
                        </a:spcBef>
                        <a:spcAft>
                          <a:spcPts val="0"/>
                        </a:spcAft>
                      </a:pPr>
                      <a:r>
                        <a:rPr lang="en-US" sz="2400" i="1" kern="1200" dirty="0">
                          <a:effectLst/>
                          <a:latin typeface="Century Gothic" panose="020B0502020202020204" pitchFamily="34" charset="0"/>
                          <a:ea typeface="Century Gothic" panose="020B0502020202020204" pitchFamily="34" charset="0"/>
                          <a:cs typeface="Times New Roman" panose="02020603050405020304" pitchFamily="18" charset="0"/>
                        </a:rPr>
                        <a:t>Function-based Thinking</a:t>
                      </a:r>
                      <a:endParaRPr lang="en-US" sz="24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tc>
                <a:tc>
                  <a:txBody>
                    <a:bodyPr/>
                    <a:lstStyle/>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Error Correction: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use brief, contingent, and specific error corrections to respond to problem behaviors.</a:t>
                      </a:r>
                    </a:p>
                    <a:p>
                      <a:pPr marL="342900" marR="0" lvl="0" indent="-342900" algn="l" defTabSz="914400" rtl="0" eaLnBrk="1" fontAlgn="auto" latinLnBrk="0" hangingPunct="1">
                        <a:lnSpc>
                          <a:spcPct val="100000"/>
                        </a:lnSpc>
                        <a:spcBef>
                          <a:spcPts val="0"/>
                        </a:spcBef>
                        <a:spcAft>
                          <a:spcPts val="0"/>
                        </a:spcAft>
                        <a:buClrTx/>
                        <a:buSzTx/>
                        <a:buFont typeface="Century Gothic" panose="020B0502020202020204" pitchFamily="34" charset="0"/>
                        <a:buChar char="Δ"/>
                        <a:tabLst/>
                        <a:defRPr/>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Error Correction: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respond to misbehavior accurately, specifically and in a timely manner.</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Planned Ignoring: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 systematically withhold attention from a student when they exhibit minor misbehaviors for peer attention.</a:t>
                      </a:r>
                    </a:p>
                    <a:p>
                      <a:pPr marL="342900" marR="0" lvl="0" indent="-342900" algn="l">
                        <a:spcBef>
                          <a:spcPts val="0"/>
                        </a:spcBef>
                        <a:spcAft>
                          <a:spcPts val="0"/>
                        </a:spcAft>
                        <a:buFont typeface="Century Gothic" panose="020B0502020202020204" pitchFamily="34" charset="0"/>
                        <a:buChar char="Δ"/>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F-B Thinking</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I respond to behavior in a way that tries to address the reason or purpose why the student misbehaves.</a:t>
                      </a:r>
                    </a:p>
                  </a:txBody>
                  <a:tcPr marL="68580" marR="68580" marT="0" marB="0"/>
                </a:tc>
                <a:tc>
                  <a:txBody>
                    <a:bodyPr/>
                    <a:lstStyle/>
                    <a:p>
                      <a:pPr marL="0" marR="0" algn="ctr">
                        <a:spcBef>
                          <a:spcPts val="0"/>
                        </a:spcBef>
                        <a:spcAft>
                          <a:spcPts val="0"/>
                        </a:spcAft>
                      </a:pPr>
                      <a:endParaRPr lang="en-US" sz="1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16503918"/>
                  </a:ext>
                </a:extLst>
              </a:tr>
            </a:tbl>
          </a:graphicData>
        </a:graphic>
      </p:graphicFrame>
      <p:pic>
        <p:nvPicPr>
          <p:cNvPr id="5" name="Picture 4" descr="A drawing of a face&#10;&#10;Description generated with high confidence">
            <a:extLst>
              <a:ext uri="{FF2B5EF4-FFF2-40B4-BE49-F238E27FC236}">
                <a16:creationId xmlns:a16="http://schemas.microsoft.com/office/drawing/2014/main" id="{331E6A09-4B20-49B8-BBC3-533930A41299}"/>
              </a:ext>
            </a:extLst>
          </p:cNvPr>
          <p:cNvPicPr>
            <a:picLocks noChangeAspect="1"/>
          </p:cNvPicPr>
          <p:nvPr/>
        </p:nvPicPr>
        <p:blipFill>
          <a:blip r:embed="rId4"/>
          <a:stretch>
            <a:fillRect/>
          </a:stretch>
        </p:blipFill>
        <p:spPr>
          <a:xfrm>
            <a:off x="7295913" y="236680"/>
            <a:ext cx="4896087" cy="3291135"/>
          </a:xfrm>
          <a:prstGeom prst="rect">
            <a:avLst/>
          </a:prstGeom>
        </p:spPr>
      </p:pic>
    </p:spTree>
    <p:extLst>
      <p:ext uri="{BB962C8B-B14F-4D97-AF65-F5344CB8AC3E}">
        <p14:creationId xmlns:p14="http://schemas.microsoft.com/office/powerpoint/2010/main" val="96174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B54913-B340-4E48-9423-B5D245766C6F}"/>
              </a:ext>
            </a:extLst>
          </p:cNvPr>
          <p:cNvSpPr/>
          <p:nvPr/>
        </p:nvSpPr>
        <p:spPr>
          <a:xfrm>
            <a:off x="1599034" y="-31387"/>
            <a:ext cx="5976316" cy="1107996"/>
          </a:xfrm>
          <a:prstGeom prst="rect">
            <a:avLst/>
          </a:prstGeom>
          <a:noFill/>
        </p:spPr>
        <p:txBody>
          <a:bodyPr wrap="none" lIns="91440" tIns="45720" rIns="91440" bIns="45720">
            <a:spAutoFit/>
          </a:bodyPr>
          <a:lstStyle/>
          <a:p>
            <a:pPr algn="ctr"/>
            <a:r>
              <a:rPr lang="en-US" sz="6600" b="1" cap="none" spc="50" dirty="0">
                <a:ln w="0"/>
                <a:solidFill>
                  <a:schemeClr val="accent5">
                    <a:lumMod val="40000"/>
                    <a:lumOff val="60000"/>
                  </a:schemeClr>
                </a:solidFill>
                <a:effectLst>
                  <a:innerShdw blurRad="63500" dist="50800" dir="13500000">
                    <a:srgbClr val="000000">
                      <a:alpha val="50000"/>
                    </a:srgbClr>
                  </a:innerShdw>
                </a:effectLst>
              </a:rPr>
              <a:t>Phase 5</a:t>
            </a:r>
            <a:r>
              <a:rPr lang="en-US" sz="6600" b="1" spc="50" dirty="0">
                <a:ln w="0"/>
                <a:solidFill>
                  <a:schemeClr val="accent5">
                    <a:lumMod val="40000"/>
                    <a:lumOff val="60000"/>
                  </a:schemeClr>
                </a:solidFill>
                <a:effectLst>
                  <a:innerShdw blurRad="63500" dist="50800" dir="13500000">
                    <a:srgbClr val="000000">
                      <a:alpha val="50000"/>
                    </a:srgbClr>
                  </a:innerShdw>
                </a:effectLst>
              </a:rPr>
              <a:t>: Peak</a:t>
            </a:r>
            <a:endParaRPr lang="en-US" sz="6600" b="1" cap="none" spc="50" dirty="0">
              <a:ln w="0"/>
              <a:solidFill>
                <a:schemeClr val="accent5">
                  <a:lumMod val="40000"/>
                  <a:lumOff val="60000"/>
                </a:schemeClr>
              </a:solidFill>
              <a:effectLst>
                <a:innerShdw blurRad="63500" dist="50800" dir="13500000">
                  <a:srgbClr val="000000">
                    <a:alpha val="50000"/>
                  </a:srgbClr>
                </a:innerShdw>
              </a:effectLst>
            </a:endParaRPr>
          </a:p>
        </p:txBody>
      </p:sp>
      <p:pic>
        <p:nvPicPr>
          <p:cNvPr id="2" name="Picture 1">
            <a:extLst>
              <a:ext uri="{FF2B5EF4-FFF2-40B4-BE49-F238E27FC236}">
                <a16:creationId xmlns:a16="http://schemas.microsoft.com/office/drawing/2014/main" id="{C5D07B34-FE97-4AAA-BCD2-668E9FCB22A6}"/>
              </a:ext>
            </a:extLst>
          </p:cNvPr>
          <p:cNvPicPr>
            <a:picLocks noChangeAspect="1"/>
          </p:cNvPicPr>
          <p:nvPr/>
        </p:nvPicPr>
        <p:blipFill>
          <a:blip r:embed="rId3"/>
          <a:stretch>
            <a:fillRect/>
          </a:stretch>
        </p:blipFill>
        <p:spPr>
          <a:xfrm>
            <a:off x="8879457" y="-465826"/>
            <a:ext cx="3312543" cy="3038392"/>
          </a:xfrm>
          <a:prstGeom prst="rect">
            <a:avLst/>
          </a:prstGeom>
        </p:spPr>
      </p:pic>
      <p:graphicFrame>
        <p:nvGraphicFramePr>
          <p:cNvPr id="7" name="Table 6">
            <a:extLst>
              <a:ext uri="{FF2B5EF4-FFF2-40B4-BE49-F238E27FC236}">
                <a16:creationId xmlns:a16="http://schemas.microsoft.com/office/drawing/2014/main" id="{5D029260-1356-4B47-8868-19CEE3248815}"/>
              </a:ext>
            </a:extLst>
          </p:cNvPr>
          <p:cNvGraphicFramePr>
            <a:graphicFrameLocks noGrp="1"/>
          </p:cNvGraphicFramePr>
          <p:nvPr/>
        </p:nvGraphicFramePr>
        <p:xfrm>
          <a:off x="0" y="2442502"/>
          <a:ext cx="12192000" cy="495808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316717902"/>
                    </a:ext>
                  </a:extLst>
                </a:gridCol>
                <a:gridCol w="6096000">
                  <a:extLst>
                    <a:ext uri="{9D8B030D-6E8A-4147-A177-3AD203B41FA5}">
                      <a16:colId xmlns:a16="http://schemas.microsoft.com/office/drawing/2014/main" val="2317886132"/>
                    </a:ext>
                  </a:extLst>
                </a:gridCol>
              </a:tblGrid>
              <a:tr h="4534055">
                <a:tc>
                  <a:txBody>
                    <a:bodyPr/>
                    <a:lstStyle/>
                    <a:p>
                      <a:pPr marL="469901" indent="0">
                        <a:lnSpc>
                          <a:spcPct val="100000"/>
                        </a:lnSpc>
                        <a:spcBef>
                          <a:spcPts val="994"/>
                        </a:spcBef>
                        <a:buClr>
                          <a:srgbClr val="FF0000"/>
                        </a:buClr>
                        <a:buFontTx/>
                        <a:buNone/>
                        <a:tabLst>
                          <a:tab pos="984885" algn="l"/>
                          <a:tab pos="985519" algn="l"/>
                        </a:tabLst>
                      </a:pPr>
                      <a:r>
                        <a:rPr lang="en-US" sz="2200" b="0" spc="-5" dirty="0">
                          <a:solidFill>
                            <a:srgbClr val="212121"/>
                          </a:solidFill>
                          <a:latin typeface="+mn-lt"/>
                          <a:cs typeface="Gill Sans MT"/>
                        </a:rPr>
                        <a:t>Identify </a:t>
                      </a:r>
                      <a:r>
                        <a:rPr lang="en-US" sz="2200" b="0" spc="-15" dirty="0">
                          <a:solidFill>
                            <a:srgbClr val="212121"/>
                          </a:solidFill>
                          <a:latin typeface="+mn-lt"/>
                          <a:cs typeface="Gill Sans MT"/>
                        </a:rPr>
                        <a:t>behaviors </a:t>
                      </a:r>
                      <a:r>
                        <a:rPr lang="en-US" sz="2200" b="0" spc="-5" dirty="0">
                          <a:solidFill>
                            <a:srgbClr val="212121"/>
                          </a:solidFill>
                          <a:latin typeface="+mn-lt"/>
                          <a:cs typeface="Gill Sans MT"/>
                        </a:rPr>
                        <a:t>that signal the safety strategies should </a:t>
                      </a:r>
                      <a:r>
                        <a:rPr lang="en-US" sz="2200" b="0" dirty="0">
                          <a:solidFill>
                            <a:srgbClr val="212121"/>
                          </a:solidFill>
                          <a:latin typeface="+mn-lt"/>
                          <a:cs typeface="Gill Sans MT"/>
                        </a:rPr>
                        <a:t>be</a:t>
                      </a:r>
                      <a:r>
                        <a:rPr lang="en-US" sz="2200" b="0" spc="15" dirty="0">
                          <a:solidFill>
                            <a:srgbClr val="212121"/>
                          </a:solidFill>
                          <a:latin typeface="+mn-lt"/>
                          <a:cs typeface="Gill Sans MT"/>
                        </a:rPr>
                        <a:t> </a:t>
                      </a:r>
                      <a:r>
                        <a:rPr lang="en-US" sz="2200" b="0" spc="-5" dirty="0">
                          <a:solidFill>
                            <a:srgbClr val="212121"/>
                          </a:solidFill>
                          <a:latin typeface="+mn-lt"/>
                          <a:cs typeface="Gill Sans MT"/>
                        </a:rPr>
                        <a:t>used.</a:t>
                      </a:r>
                      <a:endParaRPr lang="en-US" sz="2200" b="0" dirty="0">
                        <a:latin typeface="+mn-lt"/>
                        <a:cs typeface="Gill Sans MT"/>
                      </a:endParaRPr>
                    </a:p>
                    <a:p>
                      <a:pPr marL="469901" indent="0">
                        <a:lnSpc>
                          <a:spcPct val="100000"/>
                        </a:lnSpc>
                        <a:spcBef>
                          <a:spcPts val="994"/>
                        </a:spcBef>
                        <a:buClr>
                          <a:srgbClr val="FF0000"/>
                        </a:buClr>
                        <a:buFontTx/>
                        <a:buNone/>
                        <a:tabLst>
                          <a:tab pos="984885" algn="l"/>
                          <a:tab pos="985519" algn="l"/>
                        </a:tabLst>
                      </a:pPr>
                      <a:r>
                        <a:rPr lang="en-US" sz="2200" b="0" spc="-5" dirty="0">
                          <a:solidFill>
                            <a:srgbClr val="212121"/>
                          </a:solidFill>
                          <a:latin typeface="+mn-lt"/>
                          <a:cs typeface="Gill Sans MT"/>
                        </a:rPr>
                        <a:t>Describe each action that </a:t>
                      </a:r>
                      <a:r>
                        <a:rPr lang="en-US" sz="2200" b="0" spc="-10" dirty="0">
                          <a:solidFill>
                            <a:srgbClr val="212121"/>
                          </a:solidFill>
                          <a:latin typeface="+mn-lt"/>
                          <a:cs typeface="Gill Sans MT"/>
                        </a:rPr>
                        <a:t>must </a:t>
                      </a:r>
                      <a:r>
                        <a:rPr lang="en-US" sz="2200" b="0" dirty="0">
                          <a:solidFill>
                            <a:srgbClr val="212121"/>
                          </a:solidFill>
                          <a:latin typeface="+mn-lt"/>
                          <a:cs typeface="Gill Sans MT"/>
                        </a:rPr>
                        <a:t>be </a:t>
                      </a:r>
                      <a:r>
                        <a:rPr lang="en-US" sz="2200" b="0" spc="-20" dirty="0">
                          <a:solidFill>
                            <a:srgbClr val="212121"/>
                          </a:solidFill>
                          <a:latin typeface="+mn-lt"/>
                          <a:cs typeface="Gill Sans MT"/>
                        </a:rPr>
                        <a:t>taken </a:t>
                      </a:r>
                      <a:r>
                        <a:rPr lang="en-US" sz="2200" b="0" spc="-5" dirty="0">
                          <a:solidFill>
                            <a:srgbClr val="212121"/>
                          </a:solidFill>
                          <a:latin typeface="+mn-lt"/>
                          <a:cs typeface="Gill Sans MT"/>
                        </a:rPr>
                        <a:t>to </a:t>
                      </a:r>
                      <a:r>
                        <a:rPr lang="en-US" sz="2200" b="0" spc="-25" dirty="0">
                          <a:solidFill>
                            <a:srgbClr val="212121"/>
                          </a:solidFill>
                          <a:latin typeface="+mn-lt"/>
                          <a:cs typeface="Gill Sans MT"/>
                        </a:rPr>
                        <a:t>keep </a:t>
                      </a:r>
                      <a:r>
                        <a:rPr lang="en-US" sz="2200" b="0" spc="-15" dirty="0">
                          <a:solidFill>
                            <a:srgbClr val="212121"/>
                          </a:solidFill>
                          <a:latin typeface="+mn-lt"/>
                          <a:cs typeface="Gill Sans MT"/>
                        </a:rPr>
                        <a:t>everyone</a:t>
                      </a:r>
                      <a:r>
                        <a:rPr lang="en-US" sz="2200" b="0" spc="50" dirty="0">
                          <a:solidFill>
                            <a:srgbClr val="212121"/>
                          </a:solidFill>
                          <a:latin typeface="+mn-lt"/>
                          <a:cs typeface="Gill Sans MT"/>
                        </a:rPr>
                        <a:t> </a:t>
                      </a:r>
                      <a:r>
                        <a:rPr lang="en-US" sz="2200" b="0" spc="5" dirty="0">
                          <a:solidFill>
                            <a:srgbClr val="212121"/>
                          </a:solidFill>
                          <a:latin typeface="+mn-lt"/>
                          <a:cs typeface="Gill Sans MT"/>
                        </a:rPr>
                        <a:t>safe.</a:t>
                      </a:r>
                      <a:endParaRPr lang="en-US" sz="2200" b="0" dirty="0">
                        <a:latin typeface="+mn-lt"/>
                        <a:cs typeface="Gill Sans MT"/>
                      </a:endParaRPr>
                    </a:p>
                    <a:p>
                      <a:pPr marL="469901" indent="0">
                        <a:lnSpc>
                          <a:spcPct val="100000"/>
                        </a:lnSpc>
                        <a:spcBef>
                          <a:spcPts val="1010"/>
                        </a:spcBef>
                        <a:buClr>
                          <a:srgbClr val="FF0000"/>
                        </a:buClr>
                        <a:buFontTx/>
                        <a:buNone/>
                        <a:tabLst>
                          <a:tab pos="984885" algn="l"/>
                          <a:tab pos="985519" algn="l"/>
                        </a:tabLst>
                      </a:pPr>
                      <a:r>
                        <a:rPr lang="en-US" sz="2200" b="0" spc="-5" dirty="0">
                          <a:solidFill>
                            <a:srgbClr val="212121"/>
                          </a:solidFill>
                          <a:latin typeface="+mn-lt"/>
                          <a:cs typeface="Gill Sans MT"/>
                        </a:rPr>
                        <a:t>Identify the personnel that </a:t>
                      </a:r>
                      <a:r>
                        <a:rPr lang="en-US" sz="2200" b="0" dirty="0">
                          <a:solidFill>
                            <a:srgbClr val="212121"/>
                          </a:solidFill>
                          <a:latin typeface="+mn-lt"/>
                          <a:cs typeface="Gill Sans MT"/>
                        </a:rPr>
                        <a:t>will </a:t>
                      </a:r>
                      <a:r>
                        <a:rPr lang="en-US" sz="2200" b="0" spc="-5" dirty="0">
                          <a:solidFill>
                            <a:srgbClr val="212121"/>
                          </a:solidFill>
                          <a:latin typeface="+mn-lt"/>
                          <a:cs typeface="Gill Sans MT"/>
                        </a:rPr>
                        <a:t>assist </a:t>
                      </a:r>
                      <a:r>
                        <a:rPr lang="en-US" sz="2200" b="0" dirty="0">
                          <a:solidFill>
                            <a:srgbClr val="212121"/>
                          </a:solidFill>
                          <a:latin typeface="+mn-lt"/>
                          <a:cs typeface="Gill Sans MT"/>
                        </a:rPr>
                        <a:t>in </a:t>
                      </a:r>
                      <a:r>
                        <a:rPr lang="en-US" sz="2200" b="0" spc="-5" dirty="0">
                          <a:solidFill>
                            <a:srgbClr val="212121"/>
                          </a:solidFill>
                          <a:latin typeface="+mn-lt"/>
                          <a:cs typeface="Gill Sans MT"/>
                        </a:rPr>
                        <a:t>implementing the</a:t>
                      </a:r>
                      <a:r>
                        <a:rPr lang="en-US" sz="2200" b="0" spc="75" dirty="0">
                          <a:solidFill>
                            <a:srgbClr val="212121"/>
                          </a:solidFill>
                          <a:latin typeface="+mn-lt"/>
                          <a:cs typeface="Gill Sans MT"/>
                        </a:rPr>
                        <a:t> </a:t>
                      </a:r>
                      <a:r>
                        <a:rPr lang="en-US" sz="2200" b="0" spc="-5" dirty="0">
                          <a:solidFill>
                            <a:srgbClr val="212121"/>
                          </a:solidFill>
                          <a:latin typeface="+mn-lt"/>
                          <a:cs typeface="Gill Sans MT"/>
                        </a:rPr>
                        <a:t>plan.</a:t>
                      </a:r>
                      <a:endParaRPr lang="en-US" sz="2200" b="0" dirty="0">
                        <a:latin typeface="+mn-lt"/>
                        <a:cs typeface="Gill Sans MT"/>
                      </a:endParaRPr>
                    </a:p>
                    <a:p>
                      <a:pPr marL="469901" indent="0">
                        <a:lnSpc>
                          <a:spcPct val="100000"/>
                        </a:lnSpc>
                        <a:spcBef>
                          <a:spcPts val="994"/>
                        </a:spcBef>
                        <a:buClr>
                          <a:srgbClr val="FF0000"/>
                        </a:buClr>
                        <a:buFontTx/>
                        <a:buNone/>
                        <a:tabLst>
                          <a:tab pos="984885" algn="l"/>
                          <a:tab pos="985519" algn="l"/>
                        </a:tabLst>
                      </a:pPr>
                      <a:r>
                        <a:rPr lang="en-US" sz="2200" b="0" spc="-5" dirty="0">
                          <a:solidFill>
                            <a:srgbClr val="212121"/>
                          </a:solidFill>
                          <a:latin typeface="+mn-lt"/>
                          <a:cs typeface="Gill Sans MT"/>
                        </a:rPr>
                        <a:t>Identify what the other </a:t>
                      </a:r>
                      <a:r>
                        <a:rPr lang="en-US" sz="2200" b="0" spc="-15" dirty="0">
                          <a:solidFill>
                            <a:srgbClr val="212121"/>
                          </a:solidFill>
                          <a:latin typeface="+mn-lt"/>
                          <a:cs typeface="Gill Sans MT"/>
                        </a:rPr>
                        <a:t>children </a:t>
                      </a:r>
                      <a:r>
                        <a:rPr lang="en-US" sz="2200" b="0" dirty="0">
                          <a:solidFill>
                            <a:srgbClr val="212121"/>
                          </a:solidFill>
                          <a:latin typeface="+mn-lt"/>
                          <a:cs typeface="Gill Sans MT"/>
                        </a:rPr>
                        <a:t>will</a:t>
                      </a:r>
                      <a:r>
                        <a:rPr lang="en-US" sz="2200" b="0" spc="55" dirty="0">
                          <a:solidFill>
                            <a:srgbClr val="212121"/>
                          </a:solidFill>
                          <a:latin typeface="+mn-lt"/>
                          <a:cs typeface="Gill Sans MT"/>
                        </a:rPr>
                        <a:t> </a:t>
                      </a:r>
                      <a:r>
                        <a:rPr lang="en-US" sz="2200" b="0" spc="-35" dirty="0">
                          <a:solidFill>
                            <a:srgbClr val="212121"/>
                          </a:solidFill>
                          <a:latin typeface="+mn-lt"/>
                          <a:cs typeface="Gill Sans MT"/>
                        </a:rPr>
                        <a:t>do.</a:t>
                      </a:r>
                      <a:endParaRPr lang="en-US" sz="2200" b="0" dirty="0">
                        <a:latin typeface="+mn-lt"/>
                        <a:cs typeface="Gill Sans MT"/>
                      </a:endParaRPr>
                    </a:p>
                    <a:p>
                      <a:pPr marL="469901" marR="5080" indent="0">
                        <a:lnSpc>
                          <a:spcPct val="100000"/>
                        </a:lnSpc>
                        <a:spcBef>
                          <a:spcPts val="994"/>
                        </a:spcBef>
                        <a:buClr>
                          <a:srgbClr val="FF0000"/>
                        </a:buClr>
                        <a:buFontTx/>
                        <a:buNone/>
                        <a:tabLst>
                          <a:tab pos="984885" algn="l"/>
                          <a:tab pos="985519" algn="l"/>
                        </a:tabLst>
                      </a:pPr>
                      <a:r>
                        <a:rPr lang="en-US" sz="2200" b="0" spc="-45" dirty="0">
                          <a:solidFill>
                            <a:srgbClr val="212121"/>
                          </a:solidFill>
                          <a:latin typeface="+mn-lt"/>
                          <a:cs typeface="Gill Sans MT"/>
                        </a:rPr>
                        <a:t>Have </a:t>
                      </a:r>
                      <a:r>
                        <a:rPr lang="en-US" sz="2200" b="0" spc="-5" dirty="0">
                          <a:solidFill>
                            <a:srgbClr val="212121"/>
                          </a:solidFill>
                          <a:latin typeface="+mn-lt"/>
                          <a:cs typeface="Gill Sans MT"/>
                        </a:rPr>
                        <a:t>personnel (accessed </a:t>
                      </a:r>
                      <a:r>
                        <a:rPr lang="en-US" sz="2200" b="0" spc="-15" dirty="0">
                          <a:solidFill>
                            <a:srgbClr val="212121"/>
                          </a:solidFill>
                          <a:latin typeface="+mn-lt"/>
                          <a:cs typeface="Gill Sans MT"/>
                        </a:rPr>
                        <a:t>through </a:t>
                      </a:r>
                      <a:r>
                        <a:rPr lang="en-US" sz="2200" b="0" dirty="0">
                          <a:solidFill>
                            <a:srgbClr val="212121"/>
                          </a:solidFill>
                          <a:latin typeface="+mn-lt"/>
                          <a:cs typeface="Gill Sans MT"/>
                        </a:rPr>
                        <a:t>a </a:t>
                      </a:r>
                      <a:r>
                        <a:rPr lang="en-US" sz="2200" b="0" spc="-5" dirty="0">
                          <a:solidFill>
                            <a:srgbClr val="212121"/>
                          </a:solidFill>
                          <a:latin typeface="+mn-lt"/>
                          <a:cs typeface="Gill Sans MT"/>
                        </a:rPr>
                        <a:t>code </a:t>
                      </a:r>
                      <a:r>
                        <a:rPr lang="en-US" sz="2200" b="0" spc="-30" dirty="0">
                          <a:solidFill>
                            <a:srgbClr val="212121"/>
                          </a:solidFill>
                          <a:latin typeface="+mn-lt"/>
                          <a:cs typeface="Gill Sans MT"/>
                        </a:rPr>
                        <a:t>word </a:t>
                      </a:r>
                      <a:r>
                        <a:rPr lang="en-US" sz="2200" b="0" spc="-25" dirty="0">
                          <a:solidFill>
                            <a:srgbClr val="212121"/>
                          </a:solidFill>
                          <a:latin typeface="+mn-lt"/>
                          <a:cs typeface="Gill Sans MT"/>
                        </a:rPr>
                        <a:t>over </a:t>
                      </a:r>
                      <a:r>
                        <a:rPr lang="en-US" sz="2200" b="0" spc="-5" dirty="0">
                          <a:solidFill>
                            <a:srgbClr val="212121"/>
                          </a:solidFill>
                          <a:latin typeface="+mn-lt"/>
                          <a:cs typeface="Gill Sans MT"/>
                        </a:rPr>
                        <a:t>the </a:t>
                      </a:r>
                      <a:r>
                        <a:rPr lang="en-US" sz="2200" b="0" spc="-15" dirty="0">
                          <a:solidFill>
                            <a:srgbClr val="212121"/>
                          </a:solidFill>
                          <a:latin typeface="+mn-lt"/>
                          <a:cs typeface="Gill Sans MT"/>
                        </a:rPr>
                        <a:t>intercom  </a:t>
                      </a:r>
                      <a:r>
                        <a:rPr lang="en-US" sz="2200" b="0" dirty="0">
                          <a:solidFill>
                            <a:srgbClr val="212121"/>
                          </a:solidFill>
                          <a:latin typeface="+mn-lt"/>
                          <a:cs typeface="Gill Sans MT"/>
                        </a:rPr>
                        <a:t>or </a:t>
                      </a:r>
                      <a:r>
                        <a:rPr lang="en-US" sz="2200" b="0" spc="-5" dirty="0">
                          <a:solidFill>
                            <a:srgbClr val="212121"/>
                          </a:solidFill>
                          <a:latin typeface="+mn-lt"/>
                          <a:cs typeface="Gill Sans MT"/>
                        </a:rPr>
                        <a:t>accessed </a:t>
                      </a:r>
                      <a:r>
                        <a:rPr lang="en-US" sz="2200" b="0" spc="-15" dirty="0">
                          <a:solidFill>
                            <a:srgbClr val="212121"/>
                          </a:solidFill>
                          <a:latin typeface="+mn-lt"/>
                          <a:cs typeface="Gill Sans MT"/>
                        </a:rPr>
                        <a:t>by </a:t>
                      </a:r>
                      <a:r>
                        <a:rPr lang="en-US" sz="2200" b="0" spc="-20" dirty="0">
                          <a:solidFill>
                            <a:srgbClr val="212121"/>
                          </a:solidFill>
                          <a:latin typeface="+mn-lt"/>
                          <a:cs typeface="Gill Sans MT"/>
                        </a:rPr>
                        <a:t>having </a:t>
                      </a:r>
                      <a:r>
                        <a:rPr lang="en-US" sz="2200" b="0" dirty="0">
                          <a:solidFill>
                            <a:srgbClr val="212121"/>
                          </a:solidFill>
                          <a:latin typeface="+mn-lt"/>
                          <a:cs typeface="Gill Sans MT"/>
                        </a:rPr>
                        <a:t>a </a:t>
                      </a:r>
                      <a:r>
                        <a:rPr lang="en-US" sz="2200" b="0" spc="-10" dirty="0">
                          <a:solidFill>
                            <a:srgbClr val="212121"/>
                          </a:solidFill>
                          <a:latin typeface="+mn-lt"/>
                          <a:cs typeface="Gill Sans MT"/>
                        </a:rPr>
                        <a:t>responsible </a:t>
                      </a:r>
                      <a:r>
                        <a:rPr lang="en-US" sz="2200" b="0" spc="-5" dirty="0">
                          <a:solidFill>
                            <a:srgbClr val="212121"/>
                          </a:solidFill>
                          <a:latin typeface="+mn-lt"/>
                          <a:cs typeface="Gill Sans MT"/>
                        </a:rPr>
                        <a:t>child </a:t>
                      </a:r>
                      <a:r>
                        <a:rPr lang="en-US" sz="2200" b="0" spc="-15" dirty="0">
                          <a:solidFill>
                            <a:srgbClr val="212121"/>
                          </a:solidFill>
                          <a:latin typeface="+mn-lt"/>
                          <a:cs typeface="Gill Sans MT"/>
                        </a:rPr>
                        <a:t>go </a:t>
                      </a:r>
                      <a:r>
                        <a:rPr lang="en-US" sz="2200" b="0" spc="-5" dirty="0">
                          <a:solidFill>
                            <a:srgbClr val="212121"/>
                          </a:solidFill>
                          <a:latin typeface="+mn-lt"/>
                          <a:cs typeface="Gill Sans MT"/>
                        </a:rPr>
                        <a:t>to the </a:t>
                      </a:r>
                      <a:r>
                        <a:rPr lang="en-US" sz="2200" b="0" dirty="0">
                          <a:solidFill>
                            <a:srgbClr val="212121"/>
                          </a:solidFill>
                          <a:latin typeface="+mn-lt"/>
                          <a:cs typeface="Gill Sans MT"/>
                        </a:rPr>
                        <a:t>office) and  </a:t>
                      </a:r>
                      <a:r>
                        <a:rPr lang="en-US" sz="2200" b="0" spc="-5" dirty="0">
                          <a:solidFill>
                            <a:srgbClr val="212121"/>
                          </a:solidFill>
                          <a:latin typeface="+mn-lt"/>
                          <a:cs typeface="Gill Sans MT"/>
                        </a:rPr>
                        <a:t>materials (crisis </a:t>
                      </a:r>
                      <a:r>
                        <a:rPr lang="en-US" sz="2200" b="0" dirty="0">
                          <a:solidFill>
                            <a:srgbClr val="212121"/>
                          </a:solidFill>
                          <a:latin typeface="+mn-lt"/>
                          <a:cs typeface="Gill Sans MT"/>
                        </a:rPr>
                        <a:t>bag) </a:t>
                      </a:r>
                      <a:r>
                        <a:rPr lang="en-US" sz="2200" b="0" spc="-15" dirty="0">
                          <a:solidFill>
                            <a:srgbClr val="212121"/>
                          </a:solidFill>
                          <a:latin typeface="+mn-lt"/>
                          <a:cs typeface="Gill Sans MT"/>
                        </a:rPr>
                        <a:t>readily</a:t>
                      </a:r>
                      <a:r>
                        <a:rPr lang="en-US" sz="2200" b="0" spc="-20" dirty="0">
                          <a:solidFill>
                            <a:srgbClr val="212121"/>
                          </a:solidFill>
                          <a:latin typeface="+mn-lt"/>
                          <a:cs typeface="Gill Sans MT"/>
                        </a:rPr>
                        <a:t> </a:t>
                      </a:r>
                      <a:r>
                        <a:rPr lang="en-US" sz="2200" b="0" spc="-10" dirty="0">
                          <a:solidFill>
                            <a:srgbClr val="212121"/>
                          </a:solidFill>
                          <a:latin typeface="+mn-lt"/>
                          <a:cs typeface="Gill Sans MT"/>
                        </a:rPr>
                        <a:t>available.</a:t>
                      </a:r>
                      <a:endParaRPr lang="en-US" sz="2200" b="0" dirty="0">
                        <a:latin typeface="+mn-lt"/>
                        <a:cs typeface="Gill Sans MT"/>
                      </a:endParaRPr>
                    </a:p>
                    <a:p>
                      <a:pPr>
                        <a:buFontTx/>
                        <a:buNone/>
                      </a:pPr>
                      <a:endParaRPr lang="en-US" sz="2200" b="0" dirty="0">
                        <a:latin typeface="+mn-lt"/>
                      </a:endParaRPr>
                    </a:p>
                  </a:txBody>
                  <a:tcPr>
                    <a:solidFill>
                      <a:schemeClr val="bg1">
                        <a:lumMod val="95000"/>
                      </a:schemeClr>
                    </a:solidFill>
                  </a:tcPr>
                </a:tc>
                <a:tc>
                  <a:txBody>
                    <a:bodyPr/>
                    <a:lstStyle/>
                    <a:p>
                      <a:pPr marL="12700" indent="0">
                        <a:lnSpc>
                          <a:spcPct val="100000"/>
                        </a:lnSpc>
                        <a:spcBef>
                          <a:spcPts val="1105"/>
                        </a:spcBef>
                        <a:buClr>
                          <a:srgbClr val="9BAFB5"/>
                        </a:buClr>
                        <a:buFontTx/>
                        <a:buNone/>
                        <a:tabLst>
                          <a:tab pos="241300" algn="l"/>
                        </a:tabLst>
                      </a:pPr>
                      <a:r>
                        <a:rPr lang="en-US" sz="2200" b="0" spc="-10" dirty="0">
                          <a:solidFill>
                            <a:srgbClr val="212121"/>
                          </a:solidFill>
                          <a:latin typeface="+mn-lt"/>
                          <a:cs typeface="Gill Sans MT"/>
                        </a:rPr>
                        <a:t>Safety </a:t>
                      </a:r>
                      <a:r>
                        <a:rPr lang="en-US" sz="2200" b="0" spc="-5" dirty="0">
                          <a:solidFill>
                            <a:srgbClr val="212121"/>
                          </a:solidFill>
                          <a:latin typeface="+mn-lt"/>
                          <a:cs typeface="Gill Sans MT"/>
                        </a:rPr>
                        <a:t>strategies </a:t>
                      </a:r>
                      <a:r>
                        <a:rPr lang="en-US" sz="2200" b="0" spc="-25" dirty="0">
                          <a:solidFill>
                            <a:srgbClr val="212121"/>
                          </a:solidFill>
                          <a:latin typeface="+mn-lt"/>
                          <a:cs typeface="Gill Sans MT"/>
                        </a:rPr>
                        <a:t>are </a:t>
                      </a:r>
                      <a:r>
                        <a:rPr lang="en-US" sz="2200" b="0" spc="-15" dirty="0">
                          <a:solidFill>
                            <a:srgbClr val="212121"/>
                          </a:solidFill>
                          <a:latin typeface="+mn-lt"/>
                          <a:cs typeface="Gill Sans MT"/>
                        </a:rPr>
                        <a:t>different </a:t>
                      </a:r>
                      <a:r>
                        <a:rPr lang="en-US" sz="2200" b="0" spc="-20" dirty="0">
                          <a:solidFill>
                            <a:srgbClr val="212121"/>
                          </a:solidFill>
                          <a:latin typeface="+mn-lt"/>
                          <a:cs typeface="Gill Sans MT"/>
                        </a:rPr>
                        <a:t>from </a:t>
                      </a:r>
                      <a:r>
                        <a:rPr lang="en-US" sz="2200" b="0" spc="-15" dirty="0">
                          <a:solidFill>
                            <a:srgbClr val="212121"/>
                          </a:solidFill>
                          <a:latin typeface="+mn-lt"/>
                          <a:cs typeface="Gill Sans MT"/>
                        </a:rPr>
                        <a:t>response</a:t>
                      </a:r>
                      <a:r>
                        <a:rPr lang="en-US" sz="2200" b="0" spc="75" dirty="0">
                          <a:solidFill>
                            <a:srgbClr val="212121"/>
                          </a:solidFill>
                          <a:latin typeface="+mn-lt"/>
                          <a:cs typeface="Gill Sans MT"/>
                        </a:rPr>
                        <a:t> </a:t>
                      </a:r>
                      <a:r>
                        <a:rPr lang="en-US" sz="2200" b="0" dirty="0">
                          <a:solidFill>
                            <a:srgbClr val="212121"/>
                          </a:solidFill>
                          <a:latin typeface="+mn-lt"/>
                          <a:cs typeface="Gill Sans MT"/>
                        </a:rPr>
                        <a:t>interventions.</a:t>
                      </a:r>
                      <a:endParaRPr lang="en-US" sz="2200" b="0" dirty="0">
                        <a:latin typeface="+mn-lt"/>
                        <a:cs typeface="Gill Sans MT"/>
                      </a:endParaRPr>
                    </a:p>
                    <a:p>
                      <a:pPr marL="12700" marR="658495" indent="0">
                        <a:lnSpc>
                          <a:spcPct val="100000"/>
                        </a:lnSpc>
                        <a:spcBef>
                          <a:spcPts val="1010"/>
                        </a:spcBef>
                        <a:buClr>
                          <a:srgbClr val="9BAFB5"/>
                        </a:buClr>
                        <a:buFontTx/>
                        <a:buNone/>
                        <a:tabLst>
                          <a:tab pos="241300" algn="l"/>
                        </a:tabLst>
                      </a:pPr>
                      <a:r>
                        <a:rPr lang="en-US" sz="2200" b="0" spc="-20" dirty="0">
                          <a:solidFill>
                            <a:srgbClr val="212121"/>
                          </a:solidFill>
                          <a:latin typeface="+mn-lt"/>
                          <a:cs typeface="Gill Sans MT"/>
                        </a:rPr>
                        <a:t>They </a:t>
                      </a:r>
                      <a:r>
                        <a:rPr lang="en-US" sz="2200" b="0" spc="-5" dirty="0">
                          <a:solidFill>
                            <a:srgbClr val="212121"/>
                          </a:solidFill>
                          <a:latin typeface="+mn-lt"/>
                          <a:cs typeface="Gill Sans MT"/>
                        </a:rPr>
                        <a:t>should </a:t>
                      </a:r>
                      <a:r>
                        <a:rPr lang="en-US" sz="2200" b="0" dirty="0">
                          <a:solidFill>
                            <a:srgbClr val="212121"/>
                          </a:solidFill>
                          <a:latin typeface="+mn-lt"/>
                          <a:cs typeface="Gill Sans MT"/>
                        </a:rPr>
                        <a:t>be </a:t>
                      </a:r>
                      <a:r>
                        <a:rPr lang="en-US" sz="2200" b="0" spc="-5" dirty="0">
                          <a:solidFill>
                            <a:srgbClr val="212121"/>
                          </a:solidFill>
                          <a:latin typeface="+mn-lt"/>
                          <a:cs typeface="Gill Sans MT"/>
                        </a:rPr>
                        <a:t>used </a:t>
                      </a:r>
                      <a:r>
                        <a:rPr lang="en-US" sz="2200" b="0" spc="-10" dirty="0">
                          <a:solidFill>
                            <a:srgbClr val="212121"/>
                          </a:solidFill>
                          <a:latin typeface="+mn-lt"/>
                          <a:cs typeface="Gill Sans MT"/>
                        </a:rPr>
                        <a:t>only </a:t>
                      </a:r>
                      <a:r>
                        <a:rPr lang="en-US" sz="2200" b="0" dirty="0">
                          <a:solidFill>
                            <a:srgbClr val="212121"/>
                          </a:solidFill>
                          <a:latin typeface="+mn-lt"/>
                          <a:cs typeface="Gill Sans MT"/>
                        </a:rPr>
                        <a:t>in situations </a:t>
                      </a:r>
                      <a:r>
                        <a:rPr lang="en-US" sz="2200" b="0" spc="-15" dirty="0">
                          <a:solidFill>
                            <a:srgbClr val="212121"/>
                          </a:solidFill>
                          <a:latin typeface="+mn-lt"/>
                          <a:cs typeface="Gill Sans MT"/>
                        </a:rPr>
                        <a:t>where there </a:t>
                      </a:r>
                      <a:r>
                        <a:rPr lang="en-US" sz="2200" b="0" dirty="0">
                          <a:solidFill>
                            <a:srgbClr val="212121"/>
                          </a:solidFill>
                          <a:latin typeface="+mn-lt"/>
                          <a:cs typeface="Gill Sans MT"/>
                        </a:rPr>
                        <a:t>is  </a:t>
                      </a:r>
                      <a:r>
                        <a:rPr lang="en-US" sz="2200" b="0" spc="-5" dirty="0">
                          <a:solidFill>
                            <a:srgbClr val="212121"/>
                          </a:solidFill>
                          <a:latin typeface="+mn-lt"/>
                          <a:cs typeface="Gill Sans MT"/>
                        </a:rPr>
                        <a:t>serious risk </a:t>
                      </a:r>
                      <a:r>
                        <a:rPr lang="en-US" sz="2200" b="0" dirty="0">
                          <a:solidFill>
                            <a:srgbClr val="212121"/>
                          </a:solidFill>
                          <a:latin typeface="+mn-lt"/>
                          <a:cs typeface="Gill Sans MT"/>
                        </a:rPr>
                        <a:t>of </a:t>
                      </a:r>
                      <a:r>
                        <a:rPr lang="en-US" sz="2200" b="0" spc="15" dirty="0">
                          <a:solidFill>
                            <a:srgbClr val="212121"/>
                          </a:solidFill>
                          <a:latin typeface="+mn-lt"/>
                          <a:cs typeface="Gill Sans MT"/>
                        </a:rPr>
                        <a:t>injury </a:t>
                      </a:r>
                      <a:r>
                        <a:rPr lang="en-US" sz="2200" b="0" dirty="0">
                          <a:solidFill>
                            <a:srgbClr val="212121"/>
                          </a:solidFill>
                          <a:latin typeface="+mn-lt"/>
                          <a:cs typeface="Gill Sans MT"/>
                        </a:rPr>
                        <a:t>to </a:t>
                      </a:r>
                      <a:r>
                        <a:rPr lang="en-US" sz="2200" b="0" spc="-5" dirty="0">
                          <a:solidFill>
                            <a:srgbClr val="212121"/>
                          </a:solidFill>
                          <a:latin typeface="+mn-lt"/>
                          <a:cs typeface="Gill Sans MT"/>
                        </a:rPr>
                        <a:t>self, others,</a:t>
                      </a:r>
                      <a:r>
                        <a:rPr lang="en-US" sz="2200" b="0" spc="-755" dirty="0">
                          <a:solidFill>
                            <a:srgbClr val="212121"/>
                          </a:solidFill>
                          <a:latin typeface="+mn-lt"/>
                          <a:cs typeface="Gill Sans MT"/>
                        </a:rPr>
                        <a:t> </a:t>
                      </a:r>
                      <a:r>
                        <a:rPr lang="en-US" sz="2200" b="0" dirty="0">
                          <a:solidFill>
                            <a:srgbClr val="212121"/>
                          </a:solidFill>
                          <a:latin typeface="+mn-lt"/>
                          <a:cs typeface="Gill Sans MT"/>
                        </a:rPr>
                        <a:t>or </a:t>
                      </a:r>
                      <a:r>
                        <a:rPr lang="en-US" sz="2200" b="0" spc="-5" dirty="0">
                          <a:solidFill>
                            <a:srgbClr val="212121"/>
                          </a:solidFill>
                          <a:latin typeface="+mn-lt"/>
                          <a:cs typeface="Gill Sans MT"/>
                        </a:rPr>
                        <a:t>valuable </a:t>
                      </a:r>
                      <a:r>
                        <a:rPr lang="en-US" sz="2200" b="0" spc="-35" dirty="0">
                          <a:solidFill>
                            <a:srgbClr val="212121"/>
                          </a:solidFill>
                          <a:latin typeface="+mn-lt"/>
                          <a:cs typeface="Gill Sans MT"/>
                        </a:rPr>
                        <a:t>property.</a:t>
                      </a:r>
                      <a:endParaRPr lang="en-US" sz="2200" b="0" dirty="0">
                        <a:latin typeface="+mn-lt"/>
                        <a:cs typeface="Gill Sans MT"/>
                      </a:endParaRPr>
                    </a:p>
                    <a:p>
                      <a:pPr marL="12700" marR="5080" indent="0">
                        <a:lnSpc>
                          <a:spcPct val="100000"/>
                        </a:lnSpc>
                        <a:spcBef>
                          <a:spcPts val="994"/>
                        </a:spcBef>
                        <a:buClr>
                          <a:srgbClr val="9BAFB5"/>
                        </a:buClr>
                        <a:buFontTx/>
                        <a:buNone/>
                        <a:tabLst>
                          <a:tab pos="241300" algn="l"/>
                        </a:tabLst>
                      </a:pPr>
                      <a:r>
                        <a:rPr lang="en-US" sz="2200" b="0" dirty="0">
                          <a:solidFill>
                            <a:srgbClr val="212121"/>
                          </a:solidFill>
                          <a:latin typeface="+mn-lt"/>
                          <a:cs typeface="Gill Sans MT"/>
                        </a:rPr>
                        <a:t>Preliminary data </a:t>
                      </a:r>
                      <a:r>
                        <a:rPr lang="en-US" sz="2200" b="0" spc="-5" dirty="0">
                          <a:solidFill>
                            <a:srgbClr val="212121"/>
                          </a:solidFill>
                          <a:latin typeface="+mn-lt"/>
                          <a:cs typeface="Gill Sans MT"/>
                        </a:rPr>
                        <a:t>indicate that crisis management </a:t>
                      </a:r>
                      <a:r>
                        <a:rPr lang="en-US" sz="2200" b="0" spc="-20" dirty="0">
                          <a:solidFill>
                            <a:srgbClr val="212121"/>
                          </a:solidFill>
                          <a:latin typeface="+mn-lt"/>
                          <a:cs typeface="Gill Sans MT"/>
                        </a:rPr>
                        <a:t>procedures  </a:t>
                      </a:r>
                      <a:r>
                        <a:rPr lang="en-US" sz="2200" b="0" spc="-25" dirty="0">
                          <a:solidFill>
                            <a:srgbClr val="212121"/>
                          </a:solidFill>
                          <a:latin typeface="+mn-lt"/>
                          <a:cs typeface="Gill Sans MT"/>
                        </a:rPr>
                        <a:t>are </a:t>
                      </a:r>
                      <a:r>
                        <a:rPr lang="en-US" sz="2200" b="0" spc="-20" dirty="0">
                          <a:solidFill>
                            <a:srgbClr val="212121"/>
                          </a:solidFill>
                          <a:latin typeface="+mn-lt"/>
                          <a:cs typeface="Gill Sans MT"/>
                        </a:rPr>
                        <a:t>overused </a:t>
                      </a:r>
                      <a:r>
                        <a:rPr lang="en-US" sz="2200" b="0" dirty="0">
                          <a:solidFill>
                            <a:srgbClr val="212121"/>
                          </a:solidFill>
                          <a:latin typeface="+mn-lt"/>
                          <a:cs typeface="Gill Sans MT"/>
                        </a:rPr>
                        <a:t>and </a:t>
                      </a:r>
                      <a:r>
                        <a:rPr lang="en-US" sz="2200" b="0" spc="-5" dirty="0">
                          <a:solidFill>
                            <a:srgbClr val="212121"/>
                          </a:solidFill>
                          <a:latin typeface="+mn-lt"/>
                          <a:cs typeface="Gill Sans MT"/>
                        </a:rPr>
                        <a:t>unnecessarily used </a:t>
                      </a:r>
                      <a:r>
                        <a:rPr lang="en-US" sz="2200" b="0" spc="5" dirty="0">
                          <a:solidFill>
                            <a:srgbClr val="212121"/>
                          </a:solidFill>
                          <a:latin typeface="+mn-lt"/>
                          <a:cs typeface="Gill Sans MT"/>
                        </a:rPr>
                        <a:t>(George,</a:t>
                      </a:r>
                      <a:r>
                        <a:rPr lang="en-US" sz="2200" b="0" spc="-330" dirty="0">
                          <a:solidFill>
                            <a:srgbClr val="212121"/>
                          </a:solidFill>
                          <a:latin typeface="+mn-lt"/>
                          <a:cs typeface="Gill Sans MT"/>
                        </a:rPr>
                        <a:t> </a:t>
                      </a:r>
                      <a:r>
                        <a:rPr lang="en-US" sz="2200" b="0" dirty="0">
                          <a:solidFill>
                            <a:srgbClr val="212121"/>
                          </a:solidFill>
                          <a:latin typeface="+mn-lt"/>
                          <a:cs typeface="Gill Sans MT"/>
                        </a:rPr>
                        <a:t>2000).</a:t>
                      </a:r>
                      <a:endParaRPr lang="en-US" sz="2200" b="0" dirty="0">
                        <a:latin typeface="+mn-lt"/>
                        <a:cs typeface="Gill Sans MT"/>
                      </a:endParaRPr>
                    </a:p>
                  </a:txBody>
                  <a:tcPr>
                    <a:solidFill>
                      <a:schemeClr val="bg1">
                        <a:lumMod val="95000"/>
                      </a:schemeClr>
                    </a:solidFill>
                  </a:tcPr>
                </a:tc>
                <a:extLst>
                  <a:ext uri="{0D108BD9-81ED-4DB2-BD59-A6C34878D82A}">
                    <a16:rowId xmlns:a16="http://schemas.microsoft.com/office/drawing/2014/main" val="2233384940"/>
                  </a:ext>
                </a:extLst>
              </a:tr>
            </a:tbl>
          </a:graphicData>
        </a:graphic>
      </p:graphicFrame>
      <p:sp>
        <p:nvSpPr>
          <p:cNvPr id="10" name="object 3">
            <a:extLst>
              <a:ext uri="{FF2B5EF4-FFF2-40B4-BE49-F238E27FC236}">
                <a16:creationId xmlns:a16="http://schemas.microsoft.com/office/drawing/2014/main" id="{9FCF27E9-87AC-4882-BA13-BC2E616715BF}"/>
              </a:ext>
            </a:extLst>
          </p:cNvPr>
          <p:cNvSpPr txBox="1"/>
          <p:nvPr/>
        </p:nvSpPr>
        <p:spPr>
          <a:xfrm>
            <a:off x="0" y="918110"/>
            <a:ext cx="8827698" cy="1524392"/>
          </a:xfrm>
          <a:prstGeom prst="rect">
            <a:avLst/>
          </a:prstGeom>
          <a:solidFill>
            <a:schemeClr val="accent3">
              <a:lumMod val="20000"/>
              <a:lumOff val="80000"/>
            </a:schemeClr>
          </a:solidFill>
        </p:spPr>
        <p:txBody>
          <a:bodyPr vert="horz" wrap="square" lIns="0" tIns="116205" rIns="0" bIns="0" rtlCol="0">
            <a:spAutoFit/>
          </a:bodyPr>
          <a:lstStyle/>
          <a:p>
            <a:pPr marL="12700" marR="624205" algn="ctr">
              <a:lnSpc>
                <a:spcPts val="3170"/>
              </a:lnSpc>
              <a:spcBef>
                <a:spcPts val="860"/>
              </a:spcBef>
              <a:buClr>
                <a:srgbClr val="FF0000"/>
              </a:buClr>
              <a:tabLst>
                <a:tab pos="241300" algn="l"/>
              </a:tabLst>
            </a:pPr>
            <a:r>
              <a:rPr lang="en-US" sz="3200" spc="-10" dirty="0">
                <a:solidFill>
                  <a:srgbClr val="212121"/>
                </a:solidFill>
                <a:cs typeface="Calibri"/>
              </a:rPr>
              <a:t>Students </a:t>
            </a:r>
            <a:r>
              <a:rPr lang="en-US" sz="3200" spc="-5" dirty="0">
                <a:solidFill>
                  <a:srgbClr val="212121"/>
                </a:solidFill>
                <a:cs typeface="Calibri"/>
              </a:rPr>
              <a:t>with acting-out </a:t>
            </a:r>
            <a:r>
              <a:rPr lang="en-US" sz="3200" spc="-15" dirty="0">
                <a:solidFill>
                  <a:srgbClr val="212121"/>
                </a:solidFill>
                <a:cs typeface="Calibri"/>
              </a:rPr>
              <a:t>behavior </a:t>
            </a:r>
            <a:r>
              <a:rPr lang="en-US" sz="3200" spc="-20" dirty="0">
                <a:solidFill>
                  <a:srgbClr val="212121"/>
                </a:solidFill>
                <a:cs typeface="Calibri"/>
              </a:rPr>
              <a:t>may </a:t>
            </a:r>
            <a:r>
              <a:rPr lang="en-US" sz="3200" spc="-5" dirty="0">
                <a:solidFill>
                  <a:srgbClr val="212121"/>
                </a:solidFill>
                <a:cs typeface="Calibri"/>
              </a:rPr>
              <a:t>be </a:t>
            </a:r>
            <a:r>
              <a:rPr lang="en-US" sz="3200" dirty="0">
                <a:solidFill>
                  <a:srgbClr val="212121"/>
                </a:solidFill>
                <a:cs typeface="Calibri"/>
              </a:rPr>
              <a:t>a </a:t>
            </a:r>
            <a:r>
              <a:rPr lang="en-US" sz="3200" spc="-20" dirty="0">
                <a:solidFill>
                  <a:srgbClr val="212121"/>
                </a:solidFill>
                <a:cs typeface="Calibri"/>
              </a:rPr>
              <a:t>threat to  </a:t>
            </a:r>
            <a:r>
              <a:rPr lang="en-US" sz="3200" spc="-10" dirty="0">
                <a:solidFill>
                  <a:srgbClr val="212121"/>
                </a:solidFill>
                <a:cs typeface="Calibri"/>
              </a:rPr>
              <a:t>themselves </a:t>
            </a:r>
            <a:r>
              <a:rPr lang="en-US" sz="3200" spc="-5" dirty="0">
                <a:solidFill>
                  <a:srgbClr val="212121"/>
                </a:solidFill>
                <a:cs typeface="Calibri"/>
              </a:rPr>
              <a:t>or</a:t>
            </a:r>
            <a:r>
              <a:rPr lang="en-US" sz="3200" spc="-10" dirty="0">
                <a:solidFill>
                  <a:srgbClr val="212121"/>
                </a:solidFill>
                <a:cs typeface="Calibri"/>
              </a:rPr>
              <a:t> </a:t>
            </a:r>
            <a:r>
              <a:rPr lang="en-US" sz="3200" spc="-15" dirty="0">
                <a:solidFill>
                  <a:srgbClr val="212121"/>
                </a:solidFill>
                <a:cs typeface="Calibri"/>
              </a:rPr>
              <a:t>others.</a:t>
            </a:r>
            <a:endParaRPr lang="en-US" sz="3200" dirty="0">
              <a:cs typeface="Calibri"/>
            </a:endParaRPr>
          </a:p>
          <a:p>
            <a:pPr marL="12700" marR="5080" algn="ctr">
              <a:lnSpc>
                <a:spcPct val="100800"/>
              </a:lnSpc>
              <a:spcBef>
                <a:spcPts val="900"/>
              </a:spcBef>
              <a:buClr>
                <a:srgbClr val="9BAFB5"/>
              </a:buClr>
              <a:tabLst>
                <a:tab pos="241300" algn="l"/>
              </a:tabLst>
            </a:pPr>
            <a:r>
              <a:rPr lang="en-US" sz="3200" b="1" spc="-45" dirty="0">
                <a:solidFill>
                  <a:schemeClr val="accent1">
                    <a:lumMod val="50000"/>
                  </a:schemeClr>
                </a:solidFill>
                <a:cs typeface="Gill Sans MT"/>
              </a:rPr>
              <a:t>Intervention:  </a:t>
            </a:r>
            <a:r>
              <a:rPr lang="en-US" sz="3200" b="1" i="1" spc="-45" dirty="0">
                <a:solidFill>
                  <a:schemeClr val="accent1">
                    <a:lumMod val="50000"/>
                  </a:schemeClr>
                </a:solidFill>
                <a:cs typeface="Gill Sans MT"/>
              </a:rPr>
              <a:t>Implement Safety Plan</a:t>
            </a:r>
            <a:endParaRPr sz="3200" b="1" i="1" dirty="0">
              <a:solidFill>
                <a:schemeClr val="accent1">
                  <a:lumMod val="50000"/>
                </a:schemeClr>
              </a:solidFill>
              <a:cs typeface="Gill Sans MT"/>
            </a:endParaRPr>
          </a:p>
        </p:txBody>
      </p:sp>
      <p:pic>
        <p:nvPicPr>
          <p:cNvPr id="11" name="Picture 4" descr="Image result for flashing arrow">
            <a:extLst>
              <a:ext uri="{FF2B5EF4-FFF2-40B4-BE49-F238E27FC236}">
                <a16:creationId xmlns:a16="http://schemas.microsoft.com/office/drawing/2014/main" id="{4C158B90-85E5-4515-83C7-36EBF0EA1F4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9291453" y="114881"/>
            <a:ext cx="1348404" cy="93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28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B54913-B340-4E48-9423-B5D245766C6F}"/>
              </a:ext>
            </a:extLst>
          </p:cNvPr>
          <p:cNvSpPr/>
          <p:nvPr/>
        </p:nvSpPr>
        <p:spPr>
          <a:xfrm>
            <a:off x="-212785" y="-31387"/>
            <a:ext cx="9239657" cy="1015663"/>
          </a:xfrm>
          <a:prstGeom prst="rect">
            <a:avLst/>
          </a:prstGeom>
          <a:noFill/>
        </p:spPr>
        <p:txBody>
          <a:bodyPr wrap="square" lIns="91440" tIns="45720" rIns="91440" bIns="45720">
            <a:spAutoFit/>
          </a:bodyPr>
          <a:lstStyle/>
          <a:p>
            <a:pPr algn="ctr"/>
            <a:r>
              <a:rPr lang="en-US" sz="6000" b="1" cap="none" spc="50" dirty="0">
                <a:ln w="0"/>
                <a:solidFill>
                  <a:schemeClr val="accent5">
                    <a:lumMod val="40000"/>
                    <a:lumOff val="60000"/>
                  </a:schemeClr>
                </a:solidFill>
                <a:effectLst>
                  <a:innerShdw blurRad="63500" dist="50800" dir="13500000">
                    <a:srgbClr val="000000">
                      <a:alpha val="50000"/>
                    </a:srgbClr>
                  </a:innerShdw>
                </a:effectLst>
              </a:rPr>
              <a:t>Phase </a:t>
            </a:r>
            <a:r>
              <a:rPr lang="en-US" sz="6000" b="1" spc="50" dirty="0">
                <a:ln w="0"/>
                <a:solidFill>
                  <a:schemeClr val="accent5">
                    <a:lumMod val="40000"/>
                    <a:lumOff val="60000"/>
                  </a:schemeClr>
                </a:solidFill>
                <a:effectLst>
                  <a:innerShdw blurRad="63500" dist="50800" dir="13500000">
                    <a:srgbClr val="000000">
                      <a:alpha val="50000"/>
                    </a:srgbClr>
                  </a:innerShdw>
                </a:effectLst>
              </a:rPr>
              <a:t>6: De-escalation</a:t>
            </a:r>
            <a:endParaRPr lang="en-US" sz="6000" b="1" cap="none" spc="50" dirty="0">
              <a:ln w="0"/>
              <a:solidFill>
                <a:schemeClr val="accent5">
                  <a:lumMod val="40000"/>
                  <a:lumOff val="60000"/>
                </a:schemeClr>
              </a:solidFill>
              <a:effectLst>
                <a:innerShdw blurRad="63500" dist="50800" dir="13500000">
                  <a:srgbClr val="000000">
                    <a:alpha val="50000"/>
                  </a:srgbClr>
                </a:innerShdw>
              </a:effectLst>
            </a:endParaRPr>
          </a:p>
        </p:txBody>
      </p:sp>
      <p:graphicFrame>
        <p:nvGraphicFramePr>
          <p:cNvPr id="8" name="Table 7">
            <a:extLst>
              <a:ext uri="{FF2B5EF4-FFF2-40B4-BE49-F238E27FC236}">
                <a16:creationId xmlns:a16="http://schemas.microsoft.com/office/drawing/2014/main" id="{06A411B9-1494-4981-8A11-934E06E2E394}"/>
              </a:ext>
            </a:extLst>
          </p:cNvPr>
          <p:cNvGraphicFramePr>
            <a:graphicFrameLocks noGrp="1"/>
          </p:cNvGraphicFramePr>
          <p:nvPr/>
        </p:nvGraphicFramePr>
        <p:xfrm>
          <a:off x="0" y="2442502"/>
          <a:ext cx="12125218" cy="4415498"/>
        </p:xfrm>
        <a:graphic>
          <a:graphicData uri="http://schemas.openxmlformats.org/drawingml/2006/table">
            <a:tbl>
              <a:tblPr firstRow="1" bandRow="1">
                <a:tableStyleId>{00A15C55-8517-42AA-B614-E9B94910E393}</a:tableStyleId>
              </a:tblPr>
              <a:tblGrid>
                <a:gridCol w="6062609">
                  <a:extLst>
                    <a:ext uri="{9D8B030D-6E8A-4147-A177-3AD203B41FA5}">
                      <a16:colId xmlns:a16="http://schemas.microsoft.com/office/drawing/2014/main" val="316717902"/>
                    </a:ext>
                  </a:extLst>
                </a:gridCol>
                <a:gridCol w="6062609">
                  <a:extLst>
                    <a:ext uri="{9D8B030D-6E8A-4147-A177-3AD203B41FA5}">
                      <a16:colId xmlns:a16="http://schemas.microsoft.com/office/drawing/2014/main" val="2317886132"/>
                    </a:ext>
                  </a:extLst>
                </a:gridCol>
              </a:tblGrid>
              <a:tr h="4415498">
                <a:tc>
                  <a:txBody>
                    <a:bodyPr/>
                    <a:lstStyle/>
                    <a:p>
                      <a:pPr marL="12700" marR="1390650" indent="0">
                        <a:lnSpc>
                          <a:spcPct val="100000"/>
                        </a:lnSpc>
                        <a:spcBef>
                          <a:spcPts val="1000"/>
                        </a:spcBef>
                        <a:buClr>
                          <a:srgbClr val="FF0000"/>
                        </a:buClr>
                        <a:buFontTx/>
                        <a:buNone/>
                        <a:tabLst>
                          <a:tab pos="241935" algn="l"/>
                        </a:tabLst>
                      </a:pPr>
                      <a:r>
                        <a:rPr lang="en-US" sz="2100" b="0" spc="-5" dirty="0">
                          <a:solidFill>
                            <a:srgbClr val="212121"/>
                          </a:solidFill>
                          <a:latin typeface="+mn-lt"/>
                          <a:cs typeface="Gill Sans MT"/>
                        </a:rPr>
                        <a:t>Reduce stimuli and interaction with </a:t>
                      </a:r>
                      <a:r>
                        <a:rPr lang="en-US" sz="2100" b="0" dirty="0">
                          <a:solidFill>
                            <a:srgbClr val="212121"/>
                          </a:solidFill>
                          <a:latin typeface="+mn-lt"/>
                          <a:cs typeface="Gill Sans MT"/>
                        </a:rPr>
                        <a:t>other people to </a:t>
                      </a:r>
                      <a:r>
                        <a:rPr lang="en-US" sz="2100" b="0" spc="-25" dirty="0">
                          <a:solidFill>
                            <a:srgbClr val="212121"/>
                          </a:solidFill>
                          <a:latin typeface="+mn-lt"/>
                          <a:cs typeface="Gill Sans MT"/>
                        </a:rPr>
                        <a:t>prevent </a:t>
                      </a:r>
                      <a:r>
                        <a:rPr lang="en-US" sz="2100" b="0" spc="5" dirty="0">
                          <a:solidFill>
                            <a:srgbClr val="212121"/>
                          </a:solidFill>
                          <a:latin typeface="+mn-lt"/>
                          <a:cs typeface="Gill Sans MT"/>
                        </a:rPr>
                        <a:t>further  </a:t>
                      </a:r>
                      <a:r>
                        <a:rPr lang="en-US" sz="2100" b="0" spc="-5" dirty="0">
                          <a:solidFill>
                            <a:srgbClr val="212121"/>
                          </a:solidFill>
                          <a:latin typeface="+mn-lt"/>
                          <a:cs typeface="Gill Sans MT"/>
                        </a:rPr>
                        <a:t>escalation and </a:t>
                      </a:r>
                      <a:r>
                        <a:rPr lang="en-US" sz="2100" b="0" dirty="0">
                          <a:solidFill>
                            <a:srgbClr val="212121"/>
                          </a:solidFill>
                          <a:latin typeface="+mn-lt"/>
                          <a:cs typeface="Gill Sans MT"/>
                        </a:rPr>
                        <a:t>to </a:t>
                      </a:r>
                      <a:r>
                        <a:rPr lang="en-US" sz="2100" b="0" spc="-20" dirty="0">
                          <a:solidFill>
                            <a:srgbClr val="212121"/>
                          </a:solidFill>
                          <a:latin typeface="+mn-lt"/>
                          <a:cs typeface="Gill Sans MT"/>
                        </a:rPr>
                        <a:t>provide </a:t>
                      </a:r>
                      <a:r>
                        <a:rPr lang="en-US" sz="2100" b="0" spc="-5" dirty="0">
                          <a:solidFill>
                            <a:srgbClr val="212121"/>
                          </a:solidFill>
                          <a:latin typeface="+mn-lt"/>
                          <a:cs typeface="Gill Sans MT"/>
                        </a:rPr>
                        <a:t>time </a:t>
                      </a:r>
                      <a:r>
                        <a:rPr lang="en-US" sz="2100" b="0" dirty="0">
                          <a:solidFill>
                            <a:srgbClr val="212121"/>
                          </a:solidFill>
                          <a:latin typeface="+mn-lt"/>
                          <a:cs typeface="Gill Sans MT"/>
                        </a:rPr>
                        <a:t>to </a:t>
                      </a:r>
                      <a:r>
                        <a:rPr lang="en-US" sz="2100" b="0" spc="-10" dirty="0">
                          <a:solidFill>
                            <a:srgbClr val="212121"/>
                          </a:solidFill>
                          <a:latin typeface="+mn-lt"/>
                          <a:cs typeface="Gill Sans MT"/>
                        </a:rPr>
                        <a:t>calm</a:t>
                      </a:r>
                      <a:r>
                        <a:rPr lang="en-US" sz="2100" b="0" spc="65" dirty="0">
                          <a:solidFill>
                            <a:srgbClr val="212121"/>
                          </a:solidFill>
                          <a:latin typeface="+mn-lt"/>
                          <a:cs typeface="Gill Sans MT"/>
                        </a:rPr>
                        <a:t> </a:t>
                      </a:r>
                      <a:r>
                        <a:rPr lang="en-US" sz="2100" b="0" spc="-10" dirty="0">
                          <a:solidFill>
                            <a:srgbClr val="212121"/>
                          </a:solidFill>
                          <a:latin typeface="+mn-lt"/>
                          <a:cs typeface="Gill Sans MT"/>
                        </a:rPr>
                        <a:t>down</a:t>
                      </a:r>
                      <a:endParaRPr lang="en-US" sz="2100" b="0" dirty="0">
                        <a:latin typeface="+mn-lt"/>
                        <a:cs typeface="Gill Sans MT"/>
                      </a:endParaRPr>
                    </a:p>
                    <a:p>
                      <a:pPr marL="12700" indent="0">
                        <a:lnSpc>
                          <a:spcPct val="100000"/>
                        </a:lnSpc>
                        <a:spcBef>
                          <a:spcPts val="994"/>
                        </a:spcBef>
                        <a:buClr>
                          <a:srgbClr val="FF0000"/>
                        </a:buClr>
                        <a:buFontTx/>
                        <a:buNone/>
                        <a:tabLst>
                          <a:tab pos="241935" algn="l"/>
                        </a:tabLst>
                      </a:pPr>
                      <a:r>
                        <a:rPr lang="en-US" sz="2100" b="0" spc="-5" dirty="0">
                          <a:solidFill>
                            <a:srgbClr val="212121"/>
                          </a:solidFill>
                          <a:latin typeface="+mn-lt"/>
                          <a:cs typeface="Gill Sans MT"/>
                        </a:rPr>
                        <a:t>Assign </a:t>
                      </a:r>
                      <a:r>
                        <a:rPr lang="en-US" sz="2100" b="0" spc="-15" dirty="0">
                          <a:solidFill>
                            <a:srgbClr val="212121"/>
                          </a:solidFill>
                          <a:latin typeface="+mn-lt"/>
                          <a:cs typeface="Gill Sans MT"/>
                        </a:rPr>
                        <a:t>low </a:t>
                      </a:r>
                      <a:r>
                        <a:rPr lang="en-US" sz="2100" b="0" spc="-25" dirty="0">
                          <a:solidFill>
                            <a:srgbClr val="212121"/>
                          </a:solidFill>
                          <a:latin typeface="+mn-lt"/>
                          <a:cs typeface="Gill Sans MT"/>
                        </a:rPr>
                        <a:t>level </a:t>
                      </a:r>
                      <a:r>
                        <a:rPr lang="en-US" sz="2100" b="0" dirty="0">
                          <a:solidFill>
                            <a:srgbClr val="212121"/>
                          </a:solidFill>
                          <a:latin typeface="+mn-lt"/>
                          <a:cs typeface="Gill Sans MT"/>
                        </a:rPr>
                        <a:t>independent </a:t>
                      </a:r>
                      <a:r>
                        <a:rPr lang="en-US" sz="2100" b="0" spc="-5" dirty="0">
                          <a:solidFill>
                            <a:srgbClr val="212121"/>
                          </a:solidFill>
                          <a:latin typeface="+mn-lt"/>
                          <a:cs typeface="Gill Sans MT"/>
                        </a:rPr>
                        <a:t>task</a:t>
                      </a:r>
                      <a:endParaRPr lang="en-US" sz="2100" b="0" dirty="0">
                        <a:latin typeface="+mn-lt"/>
                        <a:cs typeface="Gill Sans MT"/>
                      </a:endParaRPr>
                    </a:p>
                    <a:p>
                      <a:pPr marL="241300" lvl="1" indent="0">
                        <a:lnSpc>
                          <a:spcPct val="100000"/>
                        </a:lnSpc>
                        <a:spcBef>
                          <a:spcPts val="1005"/>
                        </a:spcBef>
                        <a:buClr>
                          <a:srgbClr val="FF0000"/>
                        </a:buClr>
                        <a:buFontTx/>
                        <a:buNone/>
                        <a:tabLst>
                          <a:tab pos="470534" algn="l"/>
                        </a:tabLst>
                      </a:pPr>
                      <a:r>
                        <a:rPr lang="en-US" sz="2100" b="0" spc="-5" dirty="0">
                          <a:solidFill>
                            <a:srgbClr val="212121"/>
                          </a:solidFill>
                          <a:latin typeface="+mn-lt"/>
                          <a:cs typeface="Gill Sans MT"/>
                        </a:rPr>
                        <a:t>Emphasize </a:t>
                      </a:r>
                      <a:r>
                        <a:rPr lang="en-US" sz="2100" b="0" spc="5" dirty="0">
                          <a:solidFill>
                            <a:srgbClr val="212121"/>
                          </a:solidFill>
                          <a:latin typeface="+mn-lt"/>
                          <a:cs typeface="Gill Sans MT"/>
                        </a:rPr>
                        <a:t>starting</a:t>
                      </a:r>
                      <a:r>
                        <a:rPr lang="en-US" sz="2100" b="0" dirty="0">
                          <a:solidFill>
                            <a:srgbClr val="212121"/>
                          </a:solidFill>
                          <a:latin typeface="+mn-lt"/>
                          <a:cs typeface="Gill Sans MT"/>
                        </a:rPr>
                        <a:t> </a:t>
                      </a:r>
                      <a:r>
                        <a:rPr lang="en-US" sz="2100" b="0" spc="-15" dirty="0">
                          <a:solidFill>
                            <a:srgbClr val="212121"/>
                          </a:solidFill>
                          <a:latin typeface="+mn-lt"/>
                          <a:cs typeface="Gill Sans MT"/>
                        </a:rPr>
                        <a:t>anew</a:t>
                      </a:r>
                      <a:endParaRPr lang="en-US" sz="2100" b="0" dirty="0">
                        <a:latin typeface="+mn-lt"/>
                        <a:cs typeface="Gill Sans MT"/>
                      </a:endParaRPr>
                    </a:p>
                    <a:p>
                      <a:pPr marL="12700" indent="0">
                        <a:lnSpc>
                          <a:spcPct val="100000"/>
                        </a:lnSpc>
                        <a:spcBef>
                          <a:spcPts val="1000"/>
                        </a:spcBef>
                        <a:buClr>
                          <a:srgbClr val="FF0000"/>
                        </a:buClr>
                        <a:buFontTx/>
                        <a:buNone/>
                        <a:tabLst>
                          <a:tab pos="241935" algn="l"/>
                        </a:tabLst>
                      </a:pPr>
                      <a:r>
                        <a:rPr lang="en-US" sz="2100" b="0" spc="-30" dirty="0">
                          <a:solidFill>
                            <a:srgbClr val="212121"/>
                          </a:solidFill>
                          <a:latin typeface="+mn-lt"/>
                          <a:cs typeface="Gill Sans MT"/>
                        </a:rPr>
                        <a:t>Avoid</a:t>
                      </a:r>
                      <a:r>
                        <a:rPr lang="en-US" sz="2100" b="0" dirty="0">
                          <a:solidFill>
                            <a:srgbClr val="212121"/>
                          </a:solidFill>
                          <a:latin typeface="+mn-lt"/>
                          <a:cs typeface="Gill Sans MT"/>
                        </a:rPr>
                        <a:t> </a:t>
                      </a:r>
                      <a:r>
                        <a:rPr lang="en-US" sz="2100" b="0" spc="-5" dirty="0">
                          <a:solidFill>
                            <a:srgbClr val="212121"/>
                          </a:solidFill>
                          <a:latin typeface="+mn-lt"/>
                          <a:cs typeface="Gill Sans MT"/>
                        </a:rPr>
                        <a:t>blaming</a:t>
                      </a:r>
                      <a:endParaRPr lang="en-US" sz="2100" b="0" dirty="0">
                        <a:latin typeface="+mn-lt"/>
                        <a:cs typeface="Gill Sans MT"/>
                      </a:endParaRPr>
                    </a:p>
                    <a:p>
                      <a:pPr marL="241300" lvl="1" indent="0">
                        <a:lnSpc>
                          <a:spcPct val="100000"/>
                        </a:lnSpc>
                        <a:spcBef>
                          <a:spcPts val="994"/>
                        </a:spcBef>
                        <a:buClr>
                          <a:srgbClr val="FF0000"/>
                        </a:buClr>
                        <a:buFontTx/>
                        <a:buNone/>
                        <a:tabLst>
                          <a:tab pos="470534" algn="l"/>
                        </a:tabLst>
                      </a:pPr>
                      <a:r>
                        <a:rPr lang="en-US" sz="2100" b="0" spc="-25" dirty="0">
                          <a:solidFill>
                            <a:srgbClr val="212121"/>
                          </a:solidFill>
                          <a:latin typeface="+mn-lt"/>
                          <a:cs typeface="Gill Sans MT"/>
                        </a:rPr>
                        <a:t>Don’t force</a:t>
                      </a:r>
                      <a:r>
                        <a:rPr lang="en-US" sz="2100" b="0" spc="30" dirty="0">
                          <a:solidFill>
                            <a:srgbClr val="212121"/>
                          </a:solidFill>
                          <a:latin typeface="+mn-lt"/>
                          <a:cs typeface="Gill Sans MT"/>
                        </a:rPr>
                        <a:t> </a:t>
                      </a:r>
                      <a:r>
                        <a:rPr lang="en-US" sz="2100" b="0" dirty="0">
                          <a:solidFill>
                            <a:srgbClr val="212121"/>
                          </a:solidFill>
                          <a:latin typeface="+mn-lt"/>
                          <a:cs typeface="Gill Sans MT"/>
                        </a:rPr>
                        <a:t>apology</a:t>
                      </a:r>
                      <a:endParaRPr lang="en-US" sz="2100" b="0" dirty="0">
                        <a:latin typeface="+mn-lt"/>
                        <a:cs typeface="Gill Sans MT"/>
                      </a:endParaRPr>
                    </a:p>
                    <a:p>
                      <a:pPr marL="12700" indent="0">
                        <a:lnSpc>
                          <a:spcPct val="100000"/>
                        </a:lnSpc>
                        <a:spcBef>
                          <a:spcPts val="1005"/>
                        </a:spcBef>
                        <a:buClr>
                          <a:srgbClr val="FF0000"/>
                        </a:buClr>
                        <a:buFontTx/>
                        <a:buNone/>
                        <a:tabLst>
                          <a:tab pos="241935" algn="l"/>
                        </a:tabLst>
                      </a:pPr>
                      <a:r>
                        <a:rPr lang="en-US" sz="2100" b="0" spc="-15" dirty="0">
                          <a:solidFill>
                            <a:srgbClr val="212121"/>
                          </a:solidFill>
                          <a:latin typeface="+mn-lt"/>
                          <a:cs typeface="Gill Sans MT"/>
                        </a:rPr>
                        <a:t>Follow </a:t>
                      </a:r>
                      <a:r>
                        <a:rPr lang="en-US" sz="2100" b="0" dirty="0">
                          <a:solidFill>
                            <a:srgbClr val="212121"/>
                          </a:solidFill>
                          <a:latin typeface="+mn-lt"/>
                          <a:cs typeface="Gill Sans MT"/>
                        </a:rPr>
                        <a:t>up </a:t>
                      </a:r>
                      <a:r>
                        <a:rPr lang="en-US" sz="2100" b="0" spc="-5" dirty="0">
                          <a:solidFill>
                            <a:srgbClr val="212121"/>
                          </a:solidFill>
                          <a:latin typeface="+mn-lt"/>
                          <a:cs typeface="Gill Sans MT"/>
                        </a:rPr>
                        <a:t>with </a:t>
                      </a:r>
                      <a:r>
                        <a:rPr lang="en-US" sz="2100" b="0" dirty="0">
                          <a:solidFill>
                            <a:srgbClr val="212121"/>
                          </a:solidFill>
                          <a:latin typeface="+mn-lt"/>
                          <a:cs typeface="Gill Sans MT"/>
                        </a:rPr>
                        <a:t>the student </a:t>
                      </a:r>
                      <a:r>
                        <a:rPr lang="en-US" sz="2100" b="0" spc="-10" dirty="0">
                          <a:solidFill>
                            <a:srgbClr val="212121"/>
                          </a:solidFill>
                          <a:latin typeface="+mn-lt"/>
                          <a:cs typeface="Gill Sans MT"/>
                        </a:rPr>
                        <a:t>at </a:t>
                      </a:r>
                      <a:r>
                        <a:rPr lang="en-US" sz="2100" b="0" dirty="0">
                          <a:solidFill>
                            <a:srgbClr val="212121"/>
                          </a:solidFill>
                          <a:latin typeface="+mn-lt"/>
                          <a:cs typeface="Gill Sans MT"/>
                        </a:rPr>
                        <a:t>another </a:t>
                      </a:r>
                      <a:r>
                        <a:rPr lang="en-US" sz="2100" b="0" spc="-5" dirty="0">
                          <a:solidFill>
                            <a:srgbClr val="212121"/>
                          </a:solidFill>
                          <a:latin typeface="+mn-lt"/>
                          <a:cs typeface="Gill Sans MT"/>
                        </a:rPr>
                        <a:t>time when </a:t>
                      </a:r>
                      <a:r>
                        <a:rPr lang="en-US" sz="2100" b="0" dirty="0">
                          <a:solidFill>
                            <a:srgbClr val="212121"/>
                          </a:solidFill>
                          <a:latin typeface="+mn-lt"/>
                          <a:cs typeface="Gill Sans MT"/>
                        </a:rPr>
                        <a:t>the student </a:t>
                      </a:r>
                      <a:r>
                        <a:rPr lang="en-US" sz="2100" b="0" spc="-5" dirty="0">
                          <a:solidFill>
                            <a:srgbClr val="212121"/>
                          </a:solidFill>
                          <a:latin typeface="+mn-lt"/>
                          <a:cs typeface="Gill Sans MT"/>
                        </a:rPr>
                        <a:t>is </a:t>
                      </a:r>
                      <a:r>
                        <a:rPr lang="en-US" sz="2100" b="0" i="1" spc="-10" dirty="0">
                          <a:solidFill>
                            <a:srgbClr val="212121"/>
                          </a:solidFill>
                          <a:latin typeface="+mn-lt"/>
                          <a:cs typeface="Gill Sans MT"/>
                        </a:rPr>
                        <a:t>perfectly</a:t>
                      </a:r>
                      <a:r>
                        <a:rPr lang="en-US" sz="2100" b="0" i="1" spc="-25" dirty="0">
                          <a:solidFill>
                            <a:srgbClr val="212121"/>
                          </a:solidFill>
                          <a:latin typeface="+mn-lt"/>
                          <a:cs typeface="Gill Sans MT"/>
                        </a:rPr>
                        <a:t> </a:t>
                      </a:r>
                      <a:r>
                        <a:rPr lang="en-US" sz="2100" b="0" i="1" spc="-10" dirty="0">
                          <a:solidFill>
                            <a:srgbClr val="212121"/>
                          </a:solidFill>
                          <a:latin typeface="+mn-lt"/>
                          <a:cs typeface="Gill Sans MT"/>
                        </a:rPr>
                        <a:t>calm</a:t>
                      </a:r>
                      <a:endParaRPr lang="en-US" sz="2100" b="0" dirty="0">
                        <a:latin typeface="+mn-lt"/>
                      </a:endParaRPr>
                    </a:p>
                  </a:txBody>
                  <a:tcPr>
                    <a:solidFill>
                      <a:schemeClr val="bg1">
                        <a:lumMod val="95000"/>
                      </a:schemeClr>
                    </a:solidFill>
                  </a:tcPr>
                </a:tc>
                <a:tc>
                  <a:txBody>
                    <a:bodyPr/>
                    <a:lstStyle/>
                    <a:p>
                      <a:pPr marL="12700" indent="0">
                        <a:lnSpc>
                          <a:spcPct val="100000"/>
                        </a:lnSpc>
                        <a:spcBef>
                          <a:spcPts val="1105"/>
                        </a:spcBef>
                        <a:buClr>
                          <a:srgbClr val="FF0000"/>
                        </a:buClr>
                        <a:buFontTx/>
                        <a:buNone/>
                        <a:tabLst>
                          <a:tab pos="241300" algn="l"/>
                        </a:tabLst>
                      </a:pPr>
                      <a:r>
                        <a:rPr lang="en-US" sz="2100" b="0" spc="-40" dirty="0">
                          <a:solidFill>
                            <a:srgbClr val="212121"/>
                          </a:solidFill>
                          <a:latin typeface="+mn-lt"/>
                          <a:cs typeface="Gill Sans MT"/>
                        </a:rPr>
                        <a:t>Teacher/Staff </a:t>
                      </a:r>
                      <a:r>
                        <a:rPr lang="en-US" sz="2100" b="0" spc="-15" dirty="0">
                          <a:solidFill>
                            <a:srgbClr val="212121"/>
                          </a:solidFill>
                          <a:latin typeface="+mn-lt"/>
                          <a:cs typeface="Gill Sans MT"/>
                        </a:rPr>
                        <a:t>Procedures</a:t>
                      </a:r>
                      <a:endParaRPr lang="en-US" sz="2100" b="0" dirty="0">
                        <a:latin typeface="+mn-lt"/>
                        <a:cs typeface="Gill Sans MT"/>
                      </a:endParaRPr>
                    </a:p>
                    <a:p>
                      <a:pPr marL="241300" lvl="1" indent="0">
                        <a:lnSpc>
                          <a:spcPct val="100000"/>
                        </a:lnSpc>
                        <a:spcBef>
                          <a:spcPts val="1010"/>
                        </a:spcBef>
                        <a:buClr>
                          <a:srgbClr val="FF0000"/>
                        </a:buClr>
                        <a:buFontTx/>
                        <a:buNone/>
                        <a:tabLst>
                          <a:tab pos="470534" algn="l"/>
                        </a:tabLst>
                      </a:pPr>
                      <a:r>
                        <a:rPr lang="en-US" sz="2100" b="0" dirty="0">
                          <a:solidFill>
                            <a:srgbClr val="212121"/>
                          </a:solidFill>
                          <a:latin typeface="+mn-lt"/>
                          <a:cs typeface="Gill Sans MT"/>
                        </a:rPr>
                        <a:t>Isolate the</a:t>
                      </a:r>
                      <a:r>
                        <a:rPr lang="en-US" sz="2100" b="0" spc="-45" dirty="0">
                          <a:solidFill>
                            <a:srgbClr val="212121"/>
                          </a:solidFill>
                          <a:latin typeface="+mn-lt"/>
                          <a:cs typeface="Gill Sans MT"/>
                        </a:rPr>
                        <a:t> </a:t>
                      </a:r>
                      <a:r>
                        <a:rPr lang="en-US" sz="2100" b="0" dirty="0">
                          <a:solidFill>
                            <a:srgbClr val="212121"/>
                          </a:solidFill>
                          <a:latin typeface="+mn-lt"/>
                          <a:cs typeface="Gill Sans MT"/>
                        </a:rPr>
                        <a:t>student</a:t>
                      </a:r>
                      <a:endParaRPr lang="en-US" sz="2100" b="0" dirty="0">
                        <a:latin typeface="+mn-lt"/>
                        <a:cs typeface="Gill Sans MT"/>
                      </a:endParaRPr>
                    </a:p>
                    <a:p>
                      <a:pPr marL="241300" lvl="1" indent="0">
                        <a:lnSpc>
                          <a:spcPct val="100000"/>
                        </a:lnSpc>
                        <a:spcBef>
                          <a:spcPts val="995"/>
                        </a:spcBef>
                        <a:buClr>
                          <a:srgbClr val="FF0000"/>
                        </a:buClr>
                        <a:buFontTx/>
                        <a:buNone/>
                        <a:tabLst>
                          <a:tab pos="470534" algn="l"/>
                        </a:tabLst>
                      </a:pPr>
                      <a:r>
                        <a:rPr lang="en-US" sz="2100" b="0" dirty="0">
                          <a:solidFill>
                            <a:srgbClr val="212121"/>
                          </a:solidFill>
                          <a:latin typeface="+mn-lt"/>
                          <a:cs typeface="Gill Sans MT"/>
                        </a:rPr>
                        <a:t>Decision is made to </a:t>
                      </a:r>
                      <a:r>
                        <a:rPr lang="en-US" sz="2100" b="0" spc="-10" dirty="0">
                          <a:solidFill>
                            <a:srgbClr val="212121"/>
                          </a:solidFill>
                          <a:latin typeface="+mn-lt"/>
                          <a:cs typeface="Gill Sans MT"/>
                        </a:rPr>
                        <a:t>retain </a:t>
                      </a:r>
                      <a:r>
                        <a:rPr lang="en-US" sz="2100" b="0" dirty="0">
                          <a:solidFill>
                            <a:srgbClr val="212121"/>
                          </a:solidFill>
                          <a:latin typeface="+mn-lt"/>
                          <a:cs typeface="Gill Sans MT"/>
                        </a:rPr>
                        <a:t>student at school </a:t>
                      </a:r>
                      <a:r>
                        <a:rPr lang="en-US" sz="2100" b="0" spc="-5" dirty="0">
                          <a:solidFill>
                            <a:srgbClr val="212121"/>
                          </a:solidFill>
                          <a:latin typeface="+mn-lt"/>
                          <a:cs typeface="Gill Sans MT"/>
                        </a:rPr>
                        <a:t>or </a:t>
                      </a:r>
                      <a:r>
                        <a:rPr lang="en-US" sz="2100" b="0" dirty="0">
                          <a:solidFill>
                            <a:srgbClr val="212121"/>
                          </a:solidFill>
                          <a:latin typeface="+mn-lt"/>
                          <a:cs typeface="Gill Sans MT"/>
                        </a:rPr>
                        <a:t>send</a:t>
                      </a:r>
                      <a:r>
                        <a:rPr lang="en-US" sz="2100" b="0" spc="-155" dirty="0">
                          <a:solidFill>
                            <a:srgbClr val="212121"/>
                          </a:solidFill>
                          <a:latin typeface="+mn-lt"/>
                          <a:cs typeface="Gill Sans MT"/>
                        </a:rPr>
                        <a:t> </a:t>
                      </a:r>
                      <a:r>
                        <a:rPr lang="en-US" sz="2100" b="0" dirty="0">
                          <a:solidFill>
                            <a:srgbClr val="212121"/>
                          </a:solidFill>
                          <a:latin typeface="+mn-lt"/>
                          <a:cs typeface="Gill Sans MT"/>
                        </a:rPr>
                        <a:t>home</a:t>
                      </a:r>
                      <a:endParaRPr lang="en-US" sz="2100" b="0" dirty="0">
                        <a:latin typeface="+mn-lt"/>
                        <a:cs typeface="Gill Sans MT"/>
                      </a:endParaRPr>
                    </a:p>
                    <a:p>
                      <a:pPr marL="469900" lvl="2" indent="0">
                        <a:lnSpc>
                          <a:spcPct val="100000"/>
                        </a:lnSpc>
                        <a:spcBef>
                          <a:spcPts val="995"/>
                        </a:spcBef>
                        <a:buClr>
                          <a:srgbClr val="9BAFB5"/>
                        </a:buClr>
                        <a:buFontTx/>
                        <a:buNone/>
                        <a:tabLst>
                          <a:tab pos="699135" algn="l"/>
                        </a:tabLst>
                      </a:pPr>
                      <a:r>
                        <a:rPr lang="en-US" sz="2100" b="0" dirty="0">
                          <a:solidFill>
                            <a:srgbClr val="212121"/>
                          </a:solidFill>
                          <a:latin typeface="+mn-lt"/>
                          <a:cs typeface="Gill Sans MT"/>
                        </a:rPr>
                        <a:t>Complete exit </a:t>
                      </a:r>
                      <a:r>
                        <a:rPr lang="en-US" sz="2100" b="0" spc="-5" dirty="0">
                          <a:solidFill>
                            <a:srgbClr val="212121"/>
                          </a:solidFill>
                          <a:latin typeface="+mn-lt"/>
                          <a:cs typeface="Gill Sans MT"/>
                        </a:rPr>
                        <a:t>paper </a:t>
                      </a:r>
                      <a:r>
                        <a:rPr lang="en-US" sz="2100" b="0" spc="-20" dirty="0">
                          <a:solidFill>
                            <a:srgbClr val="212121"/>
                          </a:solidFill>
                          <a:latin typeface="+mn-lt"/>
                          <a:cs typeface="Gill Sans MT"/>
                        </a:rPr>
                        <a:t>work </a:t>
                      </a:r>
                      <a:r>
                        <a:rPr lang="en-US" sz="2100" b="0" dirty="0">
                          <a:solidFill>
                            <a:srgbClr val="212121"/>
                          </a:solidFill>
                          <a:latin typeface="+mn-lt"/>
                          <a:cs typeface="Gill Sans MT"/>
                        </a:rPr>
                        <a:t>as</a:t>
                      </a:r>
                      <a:r>
                        <a:rPr lang="en-US" sz="2100" b="0" spc="-85" dirty="0">
                          <a:solidFill>
                            <a:srgbClr val="212121"/>
                          </a:solidFill>
                          <a:latin typeface="+mn-lt"/>
                          <a:cs typeface="Gill Sans MT"/>
                        </a:rPr>
                        <a:t> </a:t>
                      </a:r>
                      <a:r>
                        <a:rPr lang="en-US" sz="2100" b="0" spc="-15" dirty="0">
                          <a:solidFill>
                            <a:srgbClr val="212121"/>
                          </a:solidFill>
                          <a:latin typeface="+mn-lt"/>
                          <a:cs typeface="Gill Sans MT"/>
                        </a:rPr>
                        <a:t>appropriate</a:t>
                      </a:r>
                      <a:endParaRPr lang="en-US" sz="2100" b="0" dirty="0">
                        <a:latin typeface="+mn-lt"/>
                        <a:cs typeface="Gill Sans MT"/>
                      </a:endParaRPr>
                    </a:p>
                    <a:p>
                      <a:pPr marL="241300" lvl="1" indent="0">
                        <a:lnSpc>
                          <a:spcPct val="100000"/>
                        </a:lnSpc>
                        <a:spcBef>
                          <a:spcPts val="1005"/>
                        </a:spcBef>
                        <a:buClr>
                          <a:srgbClr val="FF0000"/>
                        </a:buClr>
                        <a:buFontTx/>
                        <a:buNone/>
                        <a:tabLst>
                          <a:tab pos="470534" algn="l"/>
                        </a:tabLst>
                      </a:pPr>
                      <a:r>
                        <a:rPr lang="en-US" sz="2100" b="0" dirty="0">
                          <a:solidFill>
                            <a:srgbClr val="212121"/>
                          </a:solidFill>
                          <a:latin typeface="+mn-lt"/>
                          <a:cs typeface="Gill Sans MT"/>
                        </a:rPr>
                        <a:t>Engage in independent </a:t>
                      </a:r>
                      <a:r>
                        <a:rPr lang="en-US" sz="2100" b="0" spc="-20" dirty="0">
                          <a:solidFill>
                            <a:srgbClr val="212121"/>
                          </a:solidFill>
                          <a:latin typeface="+mn-lt"/>
                          <a:cs typeface="Gill Sans MT"/>
                        </a:rPr>
                        <a:t>work </a:t>
                      </a:r>
                      <a:r>
                        <a:rPr lang="en-US" sz="2100" b="0" dirty="0">
                          <a:solidFill>
                            <a:srgbClr val="212121"/>
                          </a:solidFill>
                          <a:latin typeface="+mn-lt"/>
                          <a:cs typeface="Gill Sans MT"/>
                        </a:rPr>
                        <a:t>with clear</a:t>
                      </a:r>
                      <a:r>
                        <a:rPr lang="en-US" sz="2100" b="0" spc="-130" dirty="0">
                          <a:solidFill>
                            <a:srgbClr val="212121"/>
                          </a:solidFill>
                          <a:latin typeface="+mn-lt"/>
                          <a:cs typeface="Gill Sans MT"/>
                        </a:rPr>
                        <a:t> </a:t>
                      </a:r>
                      <a:r>
                        <a:rPr lang="en-US" sz="2100" b="0" dirty="0">
                          <a:solidFill>
                            <a:srgbClr val="212121"/>
                          </a:solidFill>
                          <a:latin typeface="+mn-lt"/>
                          <a:cs typeface="Gill Sans MT"/>
                        </a:rPr>
                        <a:t>criteria</a:t>
                      </a:r>
                      <a:endParaRPr lang="en-US" sz="2100" b="0" dirty="0">
                        <a:latin typeface="+mn-lt"/>
                        <a:cs typeface="Gill Sans MT"/>
                      </a:endParaRPr>
                    </a:p>
                    <a:p>
                      <a:pPr marL="241300" lvl="1" indent="0">
                        <a:lnSpc>
                          <a:spcPct val="100000"/>
                        </a:lnSpc>
                        <a:spcBef>
                          <a:spcPts val="994"/>
                        </a:spcBef>
                        <a:buClr>
                          <a:srgbClr val="FF0000"/>
                        </a:buClr>
                        <a:buFontTx/>
                        <a:buNone/>
                        <a:tabLst>
                          <a:tab pos="470534" algn="l"/>
                        </a:tabLst>
                      </a:pPr>
                      <a:r>
                        <a:rPr lang="en-US" sz="2100" b="0" dirty="0">
                          <a:solidFill>
                            <a:srgbClr val="212121"/>
                          </a:solidFill>
                          <a:latin typeface="+mn-lt"/>
                          <a:cs typeface="Gill Sans MT"/>
                        </a:rPr>
                        <a:t>Determine</a:t>
                      </a:r>
                      <a:r>
                        <a:rPr lang="en-US" sz="2100" b="0" spc="-45" dirty="0">
                          <a:solidFill>
                            <a:srgbClr val="212121"/>
                          </a:solidFill>
                          <a:latin typeface="+mn-lt"/>
                          <a:cs typeface="Gill Sans MT"/>
                        </a:rPr>
                        <a:t> </a:t>
                      </a:r>
                      <a:r>
                        <a:rPr lang="en-US" sz="2100" b="0" dirty="0">
                          <a:solidFill>
                            <a:srgbClr val="212121"/>
                          </a:solidFill>
                          <a:latin typeface="+mn-lt"/>
                          <a:cs typeface="Gill Sans MT"/>
                        </a:rPr>
                        <a:t>consequences</a:t>
                      </a:r>
                      <a:endParaRPr lang="en-US" sz="2100" b="0" dirty="0">
                        <a:latin typeface="+mn-lt"/>
                        <a:cs typeface="Gill Sans MT"/>
                      </a:endParaRPr>
                    </a:p>
                    <a:p>
                      <a:pPr marL="241300" lvl="1" indent="0">
                        <a:lnSpc>
                          <a:spcPct val="100000"/>
                        </a:lnSpc>
                        <a:spcBef>
                          <a:spcPts val="994"/>
                        </a:spcBef>
                        <a:buClr>
                          <a:srgbClr val="FF0000"/>
                        </a:buClr>
                        <a:buFontTx/>
                        <a:buNone/>
                        <a:tabLst>
                          <a:tab pos="470534" algn="l"/>
                        </a:tabLst>
                      </a:pPr>
                      <a:r>
                        <a:rPr lang="en-US" sz="2100" b="0" spc="-10" dirty="0">
                          <a:solidFill>
                            <a:srgbClr val="212121"/>
                          </a:solidFill>
                          <a:latin typeface="+mn-lt"/>
                          <a:cs typeface="Gill Sans MT"/>
                        </a:rPr>
                        <a:t>Restore </a:t>
                      </a:r>
                      <a:r>
                        <a:rPr lang="en-US" sz="2100" b="0" dirty="0">
                          <a:solidFill>
                            <a:srgbClr val="212121"/>
                          </a:solidFill>
                          <a:latin typeface="+mn-lt"/>
                          <a:cs typeface="Gill Sans MT"/>
                        </a:rPr>
                        <a:t>the </a:t>
                      </a:r>
                      <a:r>
                        <a:rPr lang="en-US" sz="2100" b="0" spc="-15" dirty="0">
                          <a:solidFill>
                            <a:srgbClr val="212121"/>
                          </a:solidFill>
                          <a:latin typeface="+mn-lt"/>
                          <a:cs typeface="Gill Sans MT"/>
                        </a:rPr>
                        <a:t>environment </a:t>
                      </a:r>
                      <a:r>
                        <a:rPr lang="en-US" sz="2100" b="0" dirty="0">
                          <a:solidFill>
                            <a:srgbClr val="212121"/>
                          </a:solidFill>
                          <a:latin typeface="+mn-lt"/>
                          <a:cs typeface="Gill Sans MT"/>
                        </a:rPr>
                        <a:t>if</a:t>
                      </a:r>
                      <a:r>
                        <a:rPr lang="en-US" sz="2100" b="0" spc="-70" dirty="0">
                          <a:solidFill>
                            <a:srgbClr val="212121"/>
                          </a:solidFill>
                          <a:latin typeface="+mn-lt"/>
                          <a:cs typeface="Gill Sans MT"/>
                        </a:rPr>
                        <a:t> </a:t>
                      </a:r>
                      <a:r>
                        <a:rPr lang="en-US" sz="2100" b="0" spc="-15" dirty="0">
                          <a:solidFill>
                            <a:srgbClr val="212121"/>
                          </a:solidFill>
                          <a:latin typeface="+mn-lt"/>
                          <a:cs typeface="Gill Sans MT"/>
                        </a:rPr>
                        <a:t>appropriate</a:t>
                      </a:r>
                      <a:endParaRPr lang="en-US" sz="2100" b="0" dirty="0">
                        <a:latin typeface="+mn-lt"/>
                        <a:cs typeface="Gill Sans MT"/>
                      </a:endParaRPr>
                    </a:p>
                    <a:p>
                      <a:pPr marL="241300" lvl="1" indent="0">
                        <a:lnSpc>
                          <a:spcPct val="100000"/>
                        </a:lnSpc>
                        <a:spcBef>
                          <a:spcPts val="1010"/>
                        </a:spcBef>
                        <a:buClr>
                          <a:srgbClr val="FF0000"/>
                        </a:buClr>
                        <a:buFontTx/>
                        <a:buNone/>
                        <a:tabLst>
                          <a:tab pos="470534" algn="l"/>
                        </a:tabLst>
                      </a:pPr>
                      <a:r>
                        <a:rPr lang="en-US" sz="2100" b="0" dirty="0">
                          <a:solidFill>
                            <a:srgbClr val="212121"/>
                          </a:solidFill>
                          <a:latin typeface="+mn-lt"/>
                          <a:cs typeface="Gill Sans MT"/>
                        </a:rPr>
                        <a:t>Resume </a:t>
                      </a:r>
                      <a:r>
                        <a:rPr lang="en-US" sz="2100" b="0" spc="-10" dirty="0">
                          <a:solidFill>
                            <a:srgbClr val="212121"/>
                          </a:solidFill>
                          <a:latin typeface="+mn-lt"/>
                          <a:cs typeface="Gill Sans MT"/>
                        </a:rPr>
                        <a:t>regular</a:t>
                      </a:r>
                      <a:r>
                        <a:rPr lang="en-US" sz="2100" b="0" spc="-65" dirty="0">
                          <a:solidFill>
                            <a:srgbClr val="212121"/>
                          </a:solidFill>
                          <a:latin typeface="+mn-lt"/>
                          <a:cs typeface="Gill Sans MT"/>
                        </a:rPr>
                        <a:t> </a:t>
                      </a:r>
                      <a:r>
                        <a:rPr lang="en-US" sz="2100" b="0" dirty="0">
                          <a:solidFill>
                            <a:srgbClr val="212121"/>
                          </a:solidFill>
                          <a:latin typeface="+mn-lt"/>
                          <a:cs typeface="Gill Sans MT"/>
                        </a:rPr>
                        <a:t>schedule</a:t>
                      </a:r>
                      <a:endParaRPr lang="en-US" sz="2100" b="0" dirty="0">
                        <a:latin typeface="+mn-lt"/>
                        <a:cs typeface="Gill Sans MT"/>
                      </a:endParaRPr>
                    </a:p>
                  </a:txBody>
                  <a:tcPr>
                    <a:solidFill>
                      <a:schemeClr val="bg1">
                        <a:lumMod val="95000"/>
                      </a:schemeClr>
                    </a:solidFill>
                  </a:tcPr>
                </a:tc>
                <a:extLst>
                  <a:ext uri="{0D108BD9-81ED-4DB2-BD59-A6C34878D82A}">
                    <a16:rowId xmlns:a16="http://schemas.microsoft.com/office/drawing/2014/main" val="2233384940"/>
                  </a:ext>
                </a:extLst>
              </a:tr>
            </a:tbl>
          </a:graphicData>
        </a:graphic>
      </p:graphicFrame>
      <p:sp>
        <p:nvSpPr>
          <p:cNvPr id="12" name="object 3">
            <a:extLst>
              <a:ext uri="{FF2B5EF4-FFF2-40B4-BE49-F238E27FC236}">
                <a16:creationId xmlns:a16="http://schemas.microsoft.com/office/drawing/2014/main" id="{C34A60B3-4FE8-4E6E-BB9E-0503B1EF2616}"/>
              </a:ext>
            </a:extLst>
          </p:cNvPr>
          <p:cNvSpPr txBox="1"/>
          <p:nvPr/>
        </p:nvSpPr>
        <p:spPr>
          <a:xfrm>
            <a:off x="-66782" y="984474"/>
            <a:ext cx="9475325" cy="1458028"/>
          </a:xfrm>
          <a:prstGeom prst="rect">
            <a:avLst/>
          </a:prstGeom>
          <a:solidFill>
            <a:schemeClr val="accent3">
              <a:lumMod val="20000"/>
              <a:lumOff val="80000"/>
            </a:schemeClr>
          </a:solidFill>
        </p:spPr>
        <p:txBody>
          <a:bodyPr vert="horz" wrap="square" lIns="0" tIns="116205" rIns="0" bIns="0" rtlCol="0">
            <a:spAutoFit/>
          </a:bodyPr>
          <a:lstStyle/>
          <a:p>
            <a:pPr marL="12700" marR="624205" algn="ctr">
              <a:lnSpc>
                <a:spcPts val="3170"/>
              </a:lnSpc>
              <a:spcBef>
                <a:spcPts val="860"/>
              </a:spcBef>
              <a:buClr>
                <a:srgbClr val="FF0000"/>
              </a:buClr>
              <a:tabLst>
                <a:tab pos="241300" algn="l"/>
              </a:tabLst>
            </a:pPr>
            <a:r>
              <a:rPr lang="en-US" sz="2800" spc="-10" dirty="0">
                <a:solidFill>
                  <a:srgbClr val="212121"/>
                </a:solidFill>
                <a:cs typeface="Calibri"/>
              </a:rPr>
              <a:t>This phase is characterized by student disengagement and reduced acting-out behavior.</a:t>
            </a:r>
            <a:endParaRPr lang="en-US" sz="2800" dirty="0">
              <a:cs typeface="Calibri"/>
            </a:endParaRPr>
          </a:p>
          <a:p>
            <a:pPr marL="12700" marR="5080" algn="ctr">
              <a:lnSpc>
                <a:spcPct val="100800"/>
              </a:lnSpc>
              <a:spcBef>
                <a:spcPts val="900"/>
              </a:spcBef>
              <a:buClr>
                <a:srgbClr val="9BAFB5"/>
              </a:buClr>
              <a:tabLst>
                <a:tab pos="241300" algn="l"/>
              </a:tabLst>
            </a:pPr>
            <a:r>
              <a:rPr lang="en-US" sz="2800" b="1" spc="-45" dirty="0">
                <a:solidFill>
                  <a:schemeClr val="accent1">
                    <a:lumMod val="50000"/>
                  </a:schemeClr>
                </a:solidFill>
                <a:cs typeface="Gill Sans MT"/>
              </a:rPr>
              <a:t>Intervention:  </a:t>
            </a:r>
            <a:r>
              <a:rPr lang="en-US" sz="2800" b="1" i="1" spc="-45" dirty="0">
                <a:solidFill>
                  <a:schemeClr val="accent1">
                    <a:lumMod val="50000"/>
                  </a:schemeClr>
                </a:solidFill>
                <a:cs typeface="Gill Sans MT"/>
              </a:rPr>
              <a:t>focus on removing excess attention</a:t>
            </a:r>
            <a:endParaRPr sz="2800" b="1" i="1" dirty="0">
              <a:solidFill>
                <a:schemeClr val="accent1">
                  <a:lumMod val="50000"/>
                </a:schemeClr>
              </a:solidFill>
              <a:cs typeface="Gill Sans MT"/>
            </a:endParaRPr>
          </a:p>
        </p:txBody>
      </p:sp>
      <p:pic>
        <p:nvPicPr>
          <p:cNvPr id="2" name="Picture 1">
            <a:extLst>
              <a:ext uri="{FF2B5EF4-FFF2-40B4-BE49-F238E27FC236}">
                <a16:creationId xmlns:a16="http://schemas.microsoft.com/office/drawing/2014/main" id="{C5D07B34-FE97-4AAA-BCD2-668E9FCB22A6}"/>
              </a:ext>
            </a:extLst>
          </p:cNvPr>
          <p:cNvPicPr>
            <a:picLocks noChangeAspect="1"/>
          </p:cNvPicPr>
          <p:nvPr/>
        </p:nvPicPr>
        <p:blipFill>
          <a:blip r:embed="rId3"/>
          <a:stretch>
            <a:fillRect/>
          </a:stretch>
        </p:blipFill>
        <p:spPr>
          <a:xfrm>
            <a:off x="8879457" y="-465826"/>
            <a:ext cx="3312543" cy="3038392"/>
          </a:xfrm>
          <a:prstGeom prst="rect">
            <a:avLst/>
          </a:prstGeom>
        </p:spPr>
      </p:pic>
      <p:pic>
        <p:nvPicPr>
          <p:cNvPr id="13" name="Picture 4" descr="Image result for flashing arrow">
            <a:extLst>
              <a:ext uri="{FF2B5EF4-FFF2-40B4-BE49-F238E27FC236}">
                <a16:creationId xmlns:a16="http://schemas.microsoft.com/office/drawing/2014/main" id="{85C0B629-4EA9-474B-A5A0-8BE655B4361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595097">
            <a:off x="10976480" y="7200"/>
            <a:ext cx="1348404" cy="93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2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words matter">
            <a:extLst>
              <a:ext uri="{FF2B5EF4-FFF2-40B4-BE49-F238E27FC236}">
                <a16:creationId xmlns:a16="http://schemas.microsoft.com/office/drawing/2014/main" id="{B7391C18-856A-4032-9541-78F9E98F7403}"/>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646606" y="1099139"/>
            <a:ext cx="5409741" cy="4659721"/>
          </a:xfrm>
          <a:prstGeom prst="roundRect">
            <a:avLst>
              <a:gd name="adj" fmla="val 1858"/>
            </a:avLst>
          </a:prstGeom>
          <a:noFill/>
          <a:effectLst>
            <a:outerShdw blurRad="50800" dist="50800" dir="5400000" algn="tl" rotWithShape="0">
              <a:srgbClr val="000000">
                <a:alpha val="43000"/>
              </a:srgbClr>
            </a:outerShdw>
          </a:effectLst>
        </p:spPr>
      </p:pic>
      <p:pic>
        <p:nvPicPr>
          <p:cNvPr id="12" name="Picture 4" descr="Related image">
            <a:extLst>
              <a:ext uri="{FF2B5EF4-FFF2-40B4-BE49-F238E27FC236}">
                <a16:creationId xmlns:a16="http://schemas.microsoft.com/office/drawing/2014/main" id="{B0AC6C52-4167-47E7-AEC0-96CFEC551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12" y="-284911"/>
            <a:ext cx="7139354" cy="6951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FABC9E-BBA6-449E-8815-D5E30595D6ED}"/>
              </a:ext>
            </a:extLst>
          </p:cNvPr>
          <p:cNvSpPr/>
          <p:nvPr/>
        </p:nvSpPr>
        <p:spPr>
          <a:xfrm>
            <a:off x="1750189" y="2153170"/>
            <a:ext cx="3591232"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POWER of Positivity</a:t>
            </a:r>
          </a:p>
        </p:txBody>
      </p:sp>
    </p:spTree>
    <p:extLst>
      <p:ext uri="{BB962C8B-B14F-4D97-AF65-F5344CB8AC3E}">
        <p14:creationId xmlns:p14="http://schemas.microsoft.com/office/powerpoint/2010/main" val="42208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B54913-B340-4E48-9423-B5D245766C6F}"/>
              </a:ext>
            </a:extLst>
          </p:cNvPr>
          <p:cNvSpPr/>
          <p:nvPr/>
        </p:nvSpPr>
        <p:spPr>
          <a:xfrm>
            <a:off x="-212785" y="-31387"/>
            <a:ext cx="9239657" cy="1107996"/>
          </a:xfrm>
          <a:prstGeom prst="rect">
            <a:avLst/>
          </a:prstGeom>
          <a:noFill/>
        </p:spPr>
        <p:txBody>
          <a:bodyPr wrap="square" lIns="91440" tIns="45720" rIns="91440" bIns="45720">
            <a:spAutoFit/>
          </a:bodyPr>
          <a:lstStyle/>
          <a:p>
            <a:pPr algn="ctr"/>
            <a:r>
              <a:rPr lang="en-US" sz="6600" b="1" cap="none" spc="50" dirty="0">
                <a:ln w="0"/>
                <a:solidFill>
                  <a:schemeClr val="accent5">
                    <a:lumMod val="40000"/>
                    <a:lumOff val="60000"/>
                  </a:schemeClr>
                </a:solidFill>
                <a:effectLst>
                  <a:innerShdw blurRad="63500" dist="50800" dir="13500000">
                    <a:srgbClr val="000000">
                      <a:alpha val="50000"/>
                    </a:srgbClr>
                  </a:innerShdw>
                </a:effectLst>
              </a:rPr>
              <a:t>Phase 7</a:t>
            </a:r>
            <a:r>
              <a:rPr lang="en-US" sz="6600" b="1" spc="50" dirty="0">
                <a:ln w="0"/>
                <a:solidFill>
                  <a:schemeClr val="accent5">
                    <a:lumMod val="40000"/>
                    <a:lumOff val="60000"/>
                  </a:schemeClr>
                </a:solidFill>
                <a:effectLst>
                  <a:innerShdw blurRad="63500" dist="50800" dir="13500000">
                    <a:srgbClr val="000000">
                      <a:alpha val="50000"/>
                    </a:srgbClr>
                  </a:innerShdw>
                </a:effectLst>
              </a:rPr>
              <a:t>: Recovery</a:t>
            </a:r>
            <a:endParaRPr lang="en-US" sz="6600" b="1" cap="none" spc="50" dirty="0">
              <a:ln w="0"/>
              <a:solidFill>
                <a:schemeClr val="accent5">
                  <a:lumMod val="40000"/>
                  <a:lumOff val="60000"/>
                </a:schemeClr>
              </a:solidFill>
              <a:effectLst>
                <a:innerShdw blurRad="63500" dist="50800" dir="13500000">
                  <a:srgbClr val="000000">
                    <a:alpha val="50000"/>
                  </a:srgbClr>
                </a:innerShdw>
              </a:effectLst>
            </a:endParaRPr>
          </a:p>
        </p:txBody>
      </p:sp>
      <p:sp>
        <p:nvSpPr>
          <p:cNvPr id="12" name="object 3">
            <a:extLst>
              <a:ext uri="{FF2B5EF4-FFF2-40B4-BE49-F238E27FC236}">
                <a16:creationId xmlns:a16="http://schemas.microsoft.com/office/drawing/2014/main" id="{C34A60B3-4FE8-4E6E-BB9E-0503B1EF2616}"/>
              </a:ext>
            </a:extLst>
          </p:cNvPr>
          <p:cNvSpPr txBox="1"/>
          <p:nvPr/>
        </p:nvSpPr>
        <p:spPr>
          <a:xfrm>
            <a:off x="-66782" y="984474"/>
            <a:ext cx="9475325" cy="1463862"/>
          </a:xfrm>
          <a:prstGeom prst="rect">
            <a:avLst/>
          </a:prstGeom>
          <a:solidFill>
            <a:schemeClr val="accent3">
              <a:lumMod val="20000"/>
              <a:lumOff val="80000"/>
            </a:schemeClr>
          </a:solidFill>
        </p:spPr>
        <p:txBody>
          <a:bodyPr vert="horz" wrap="square" lIns="0" tIns="116205" rIns="0" bIns="0" rtlCol="0">
            <a:spAutoFit/>
          </a:bodyPr>
          <a:lstStyle/>
          <a:p>
            <a:pPr marL="12700" marR="624205" algn="ctr">
              <a:lnSpc>
                <a:spcPts val="3170"/>
              </a:lnSpc>
              <a:spcBef>
                <a:spcPts val="860"/>
              </a:spcBef>
              <a:buClr>
                <a:srgbClr val="FF0000"/>
              </a:buClr>
              <a:tabLst>
                <a:tab pos="241300" algn="l"/>
              </a:tabLst>
            </a:pPr>
            <a:r>
              <a:rPr lang="en-US" sz="2800" b="1" spc="-45" dirty="0">
                <a:solidFill>
                  <a:schemeClr val="accent5">
                    <a:lumMod val="75000"/>
                  </a:schemeClr>
                </a:solidFill>
                <a:cs typeface="Gill Sans MT"/>
              </a:rPr>
              <a:t>Intervention: </a:t>
            </a:r>
            <a:r>
              <a:rPr lang="en-US" sz="2800" b="1" i="1" spc="-45" dirty="0">
                <a:solidFill>
                  <a:schemeClr val="accent5">
                    <a:lumMod val="75000"/>
                  </a:schemeClr>
                </a:solidFill>
                <a:cs typeface="Gill Sans MT"/>
              </a:rPr>
              <a:t>debrief, facilitate transition &amp; effectively problem solve</a:t>
            </a:r>
            <a:endParaRPr lang="en-US" sz="2800" b="1" i="1" dirty="0">
              <a:solidFill>
                <a:schemeClr val="accent5">
                  <a:lumMod val="75000"/>
                </a:schemeClr>
              </a:solidFill>
              <a:cs typeface="Gill Sans MT"/>
            </a:endParaRPr>
          </a:p>
          <a:p>
            <a:pPr marL="12700" marR="624205" algn="ctr">
              <a:lnSpc>
                <a:spcPts val="3170"/>
              </a:lnSpc>
              <a:spcBef>
                <a:spcPts val="860"/>
              </a:spcBef>
              <a:buClr>
                <a:srgbClr val="FF0000"/>
              </a:buClr>
              <a:tabLst>
                <a:tab pos="241300" algn="l"/>
              </a:tabLst>
            </a:pPr>
            <a:endParaRPr sz="2800" b="1" i="1" dirty="0">
              <a:solidFill>
                <a:schemeClr val="accent1">
                  <a:lumMod val="50000"/>
                </a:schemeClr>
              </a:solidFill>
              <a:cs typeface="Gill Sans MT"/>
            </a:endParaRPr>
          </a:p>
        </p:txBody>
      </p:sp>
      <p:pic>
        <p:nvPicPr>
          <p:cNvPr id="2" name="Picture 1">
            <a:extLst>
              <a:ext uri="{FF2B5EF4-FFF2-40B4-BE49-F238E27FC236}">
                <a16:creationId xmlns:a16="http://schemas.microsoft.com/office/drawing/2014/main" id="{C5D07B34-FE97-4AAA-BCD2-668E9FCB22A6}"/>
              </a:ext>
            </a:extLst>
          </p:cNvPr>
          <p:cNvPicPr>
            <a:picLocks noChangeAspect="1"/>
          </p:cNvPicPr>
          <p:nvPr/>
        </p:nvPicPr>
        <p:blipFill>
          <a:blip r:embed="rId3"/>
          <a:stretch>
            <a:fillRect/>
          </a:stretch>
        </p:blipFill>
        <p:spPr>
          <a:xfrm>
            <a:off x="8879457" y="-465826"/>
            <a:ext cx="3312543" cy="3038392"/>
          </a:xfrm>
          <a:prstGeom prst="rect">
            <a:avLst/>
          </a:prstGeom>
        </p:spPr>
      </p:pic>
      <p:graphicFrame>
        <p:nvGraphicFramePr>
          <p:cNvPr id="7" name="Table 6">
            <a:extLst>
              <a:ext uri="{FF2B5EF4-FFF2-40B4-BE49-F238E27FC236}">
                <a16:creationId xmlns:a16="http://schemas.microsoft.com/office/drawing/2014/main" id="{BEFE97D7-943B-42E6-BB48-BCB8A75B0E44}"/>
              </a:ext>
            </a:extLst>
          </p:cNvPr>
          <p:cNvGraphicFramePr>
            <a:graphicFrameLocks noGrp="1"/>
          </p:cNvGraphicFramePr>
          <p:nvPr/>
        </p:nvGraphicFramePr>
        <p:xfrm>
          <a:off x="-1" y="2508754"/>
          <a:ext cx="12272514" cy="4013200"/>
        </p:xfrm>
        <a:graphic>
          <a:graphicData uri="http://schemas.openxmlformats.org/drawingml/2006/table">
            <a:tbl>
              <a:tblPr firstRow="1" bandRow="1">
                <a:tableStyleId>{00A15C55-8517-42AA-B614-E9B94910E393}</a:tableStyleId>
              </a:tblPr>
              <a:tblGrid>
                <a:gridCol w="6136257">
                  <a:extLst>
                    <a:ext uri="{9D8B030D-6E8A-4147-A177-3AD203B41FA5}">
                      <a16:colId xmlns:a16="http://schemas.microsoft.com/office/drawing/2014/main" val="316717902"/>
                    </a:ext>
                  </a:extLst>
                </a:gridCol>
                <a:gridCol w="6136257">
                  <a:extLst>
                    <a:ext uri="{9D8B030D-6E8A-4147-A177-3AD203B41FA5}">
                      <a16:colId xmlns:a16="http://schemas.microsoft.com/office/drawing/2014/main" val="2317886132"/>
                    </a:ext>
                  </a:extLst>
                </a:gridCol>
              </a:tblGrid>
              <a:tr h="924199">
                <a:tc>
                  <a:txBody>
                    <a:bodyPr/>
                    <a:lstStyle/>
                    <a:p>
                      <a:pPr marL="12700" indent="0">
                        <a:lnSpc>
                          <a:spcPct val="100000"/>
                        </a:lnSpc>
                        <a:spcBef>
                          <a:spcPts val="1095"/>
                        </a:spcBef>
                        <a:buClr>
                          <a:srgbClr val="9BAFB5"/>
                        </a:buClr>
                        <a:buFontTx/>
                        <a:buNone/>
                        <a:tabLst>
                          <a:tab pos="241300" algn="l"/>
                        </a:tabLst>
                      </a:pPr>
                      <a:r>
                        <a:rPr lang="en-US" sz="2800" b="0" spc="-25" dirty="0">
                          <a:solidFill>
                            <a:schemeClr val="accent5">
                              <a:lumMod val="75000"/>
                            </a:schemeClr>
                          </a:solidFill>
                        </a:rPr>
                        <a:t>Positively reinforce any </a:t>
                      </a:r>
                      <a:r>
                        <a:rPr lang="en-US" sz="2800" b="0" spc="-20" dirty="0">
                          <a:solidFill>
                            <a:schemeClr val="accent5">
                              <a:lumMod val="75000"/>
                            </a:schemeClr>
                          </a:solidFill>
                        </a:rPr>
                        <a:t>displays </a:t>
                      </a:r>
                      <a:r>
                        <a:rPr lang="en-US" sz="2800" b="0" dirty="0">
                          <a:solidFill>
                            <a:schemeClr val="accent5">
                              <a:lumMod val="75000"/>
                            </a:schemeClr>
                          </a:solidFill>
                        </a:rPr>
                        <a:t>of </a:t>
                      </a:r>
                      <a:r>
                        <a:rPr lang="en-US" sz="2800" b="0" spc="-15" dirty="0">
                          <a:solidFill>
                            <a:schemeClr val="accent5">
                              <a:lumMod val="75000"/>
                            </a:schemeClr>
                          </a:solidFill>
                        </a:rPr>
                        <a:t>appropriate</a:t>
                      </a:r>
                      <a:r>
                        <a:rPr lang="en-US" sz="2800" b="0" spc="45" dirty="0">
                          <a:solidFill>
                            <a:schemeClr val="accent5">
                              <a:lumMod val="75000"/>
                            </a:schemeClr>
                          </a:solidFill>
                        </a:rPr>
                        <a:t> </a:t>
                      </a:r>
                      <a:r>
                        <a:rPr lang="en-US" sz="2800" b="0" spc="-55" dirty="0">
                          <a:solidFill>
                            <a:schemeClr val="accent5">
                              <a:lumMod val="75000"/>
                            </a:schemeClr>
                          </a:solidFill>
                        </a:rPr>
                        <a:t>behavior.</a:t>
                      </a:r>
                    </a:p>
                    <a:p>
                      <a:pPr marL="12700" indent="0">
                        <a:lnSpc>
                          <a:spcPct val="100000"/>
                        </a:lnSpc>
                        <a:spcBef>
                          <a:spcPts val="1000"/>
                        </a:spcBef>
                        <a:buClr>
                          <a:srgbClr val="9BAFB5"/>
                        </a:buClr>
                        <a:buFontTx/>
                        <a:buNone/>
                        <a:tabLst>
                          <a:tab pos="241300" algn="l"/>
                        </a:tabLst>
                      </a:pPr>
                      <a:r>
                        <a:rPr lang="en-US" sz="2800" b="0" dirty="0">
                          <a:solidFill>
                            <a:schemeClr val="accent5">
                              <a:lumMod val="75000"/>
                            </a:schemeClr>
                          </a:solidFill>
                        </a:rPr>
                        <a:t>Intervention is </a:t>
                      </a:r>
                      <a:r>
                        <a:rPr lang="en-US" sz="2800" b="0" spc="-10" dirty="0">
                          <a:solidFill>
                            <a:schemeClr val="accent5">
                              <a:lumMod val="75000"/>
                            </a:schemeClr>
                          </a:solidFill>
                        </a:rPr>
                        <a:t>focused </a:t>
                      </a:r>
                      <a:r>
                        <a:rPr lang="en-US" sz="2800" b="0" dirty="0">
                          <a:solidFill>
                            <a:schemeClr val="accent5">
                              <a:lumMod val="75000"/>
                            </a:schemeClr>
                          </a:solidFill>
                        </a:rPr>
                        <a:t>on </a:t>
                      </a:r>
                      <a:r>
                        <a:rPr lang="en-US" sz="2800" b="0" spc="-10" dirty="0">
                          <a:solidFill>
                            <a:schemeClr val="accent5">
                              <a:lumMod val="75000"/>
                            </a:schemeClr>
                          </a:solidFill>
                        </a:rPr>
                        <a:t>re-establishing </a:t>
                      </a:r>
                      <a:r>
                        <a:rPr lang="en-US" sz="2800" b="0" spc="-15" dirty="0">
                          <a:solidFill>
                            <a:schemeClr val="accent5">
                              <a:lumMod val="75000"/>
                            </a:schemeClr>
                          </a:solidFill>
                        </a:rPr>
                        <a:t>routine</a:t>
                      </a:r>
                      <a:r>
                        <a:rPr lang="en-US" sz="2800" b="0" spc="50" dirty="0">
                          <a:solidFill>
                            <a:schemeClr val="accent5">
                              <a:lumMod val="75000"/>
                            </a:schemeClr>
                          </a:solidFill>
                        </a:rPr>
                        <a:t> </a:t>
                      </a:r>
                      <a:r>
                        <a:rPr lang="en-US" sz="2800" b="0" spc="-5" dirty="0">
                          <a:solidFill>
                            <a:schemeClr val="accent5">
                              <a:lumMod val="75000"/>
                            </a:schemeClr>
                          </a:solidFill>
                        </a:rPr>
                        <a:t>activities.</a:t>
                      </a:r>
                    </a:p>
                    <a:p>
                      <a:pPr marL="12700" indent="0">
                        <a:lnSpc>
                          <a:spcPct val="100000"/>
                        </a:lnSpc>
                        <a:spcBef>
                          <a:spcPts val="994"/>
                        </a:spcBef>
                        <a:buClr>
                          <a:srgbClr val="9BAFB5"/>
                        </a:buClr>
                        <a:buFontTx/>
                        <a:buNone/>
                        <a:tabLst>
                          <a:tab pos="241300" algn="l"/>
                        </a:tabLst>
                      </a:pPr>
                      <a:r>
                        <a:rPr lang="en-US" sz="2800" b="0" dirty="0">
                          <a:solidFill>
                            <a:schemeClr val="accent5">
                              <a:lumMod val="75000"/>
                            </a:schemeClr>
                          </a:solidFill>
                        </a:rPr>
                        <a:t>Debrief </a:t>
                      </a:r>
                      <a:r>
                        <a:rPr lang="en-US" sz="2800" b="0" i="1" spc="-5" dirty="0">
                          <a:solidFill>
                            <a:schemeClr val="accent5">
                              <a:lumMod val="75000"/>
                            </a:schemeClr>
                          </a:solidFill>
                          <a:cs typeface="Gill Sans MT"/>
                        </a:rPr>
                        <a:t>(after student </a:t>
                      </a:r>
                      <a:r>
                        <a:rPr lang="en-US" sz="2800" b="0" i="1" dirty="0">
                          <a:solidFill>
                            <a:schemeClr val="accent5">
                              <a:lumMod val="75000"/>
                            </a:schemeClr>
                          </a:solidFill>
                          <a:cs typeface="Gill Sans MT"/>
                        </a:rPr>
                        <a:t>has </a:t>
                      </a:r>
                      <a:r>
                        <a:rPr lang="en-US" sz="2800" b="0" i="1" spc="-5" dirty="0">
                          <a:solidFill>
                            <a:schemeClr val="accent5">
                              <a:lumMod val="75000"/>
                            </a:schemeClr>
                          </a:solidFill>
                          <a:cs typeface="Gill Sans MT"/>
                        </a:rPr>
                        <a:t>been calm </a:t>
                      </a:r>
                      <a:r>
                        <a:rPr lang="en-US" sz="2800" b="0" i="1" dirty="0">
                          <a:solidFill>
                            <a:schemeClr val="accent5">
                              <a:lumMod val="75000"/>
                            </a:schemeClr>
                          </a:solidFill>
                          <a:cs typeface="Gill Sans MT"/>
                        </a:rPr>
                        <a:t>at </a:t>
                      </a:r>
                      <a:r>
                        <a:rPr lang="en-US" sz="2800" b="0" i="1" spc="-5" dirty="0">
                          <a:solidFill>
                            <a:schemeClr val="accent5">
                              <a:lumMod val="75000"/>
                            </a:schemeClr>
                          </a:solidFill>
                          <a:cs typeface="Gill Sans MT"/>
                        </a:rPr>
                        <a:t>least 20</a:t>
                      </a:r>
                      <a:r>
                        <a:rPr lang="en-US" sz="2800" b="0" i="1" spc="-20" dirty="0">
                          <a:solidFill>
                            <a:schemeClr val="accent5">
                              <a:lumMod val="75000"/>
                            </a:schemeClr>
                          </a:solidFill>
                          <a:cs typeface="Gill Sans MT"/>
                        </a:rPr>
                        <a:t> </a:t>
                      </a:r>
                      <a:r>
                        <a:rPr lang="en-US" sz="2800" b="0" i="1" spc="-5" dirty="0">
                          <a:solidFill>
                            <a:schemeClr val="accent5">
                              <a:lumMod val="75000"/>
                            </a:schemeClr>
                          </a:solidFill>
                          <a:cs typeface="Gill Sans MT"/>
                        </a:rPr>
                        <a:t>minutes)</a:t>
                      </a:r>
                    </a:p>
                    <a:p>
                      <a:pPr marL="241300" lvl="1" indent="0">
                        <a:lnSpc>
                          <a:spcPct val="100000"/>
                        </a:lnSpc>
                        <a:spcBef>
                          <a:spcPts val="1010"/>
                        </a:spcBef>
                        <a:buClr>
                          <a:srgbClr val="9BAFB5"/>
                        </a:buClr>
                        <a:buFontTx/>
                        <a:buNone/>
                        <a:tabLst>
                          <a:tab pos="469900" algn="l"/>
                        </a:tabLst>
                      </a:pPr>
                      <a:r>
                        <a:rPr lang="en-US" sz="2800" b="0" dirty="0">
                          <a:solidFill>
                            <a:schemeClr val="accent5">
                              <a:lumMod val="75000"/>
                            </a:schemeClr>
                          </a:solidFill>
                          <a:cs typeface="Gill Sans MT"/>
                        </a:rPr>
                        <a:t>Not an </a:t>
                      </a:r>
                      <a:r>
                        <a:rPr lang="en-US" sz="2800" b="0" spc="-40" dirty="0">
                          <a:solidFill>
                            <a:schemeClr val="accent5">
                              <a:lumMod val="75000"/>
                            </a:schemeClr>
                          </a:solidFill>
                          <a:cs typeface="Gill Sans MT"/>
                        </a:rPr>
                        <a:t>aversive</a:t>
                      </a:r>
                      <a:r>
                        <a:rPr lang="en-US" sz="2800" b="0" spc="5" dirty="0">
                          <a:solidFill>
                            <a:schemeClr val="accent5">
                              <a:lumMod val="75000"/>
                            </a:schemeClr>
                          </a:solidFill>
                          <a:cs typeface="Gill Sans MT"/>
                        </a:rPr>
                        <a:t> </a:t>
                      </a:r>
                      <a:r>
                        <a:rPr lang="en-US" sz="2800" b="0" spc="-5" dirty="0">
                          <a:solidFill>
                            <a:schemeClr val="accent5">
                              <a:lumMod val="75000"/>
                            </a:schemeClr>
                          </a:solidFill>
                          <a:cs typeface="Gill Sans MT"/>
                        </a:rPr>
                        <a:t>consequence</a:t>
                      </a:r>
                      <a:endParaRPr lang="en-US" sz="2800" b="0" dirty="0">
                        <a:solidFill>
                          <a:schemeClr val="accent5">
                            <a:lumMod val="75000"/>
                          </a:schemeClr>
                        </a:solidFill>
                        <a:cs typeface="Gill Sans MT"/>
                      </a:endParaRPr>
                    </a:p>
                    <a:p>
                      <a:pPr marL="241300" lvl="1" indent="0">
                        <a:lnSpc>
                          <a:spcPct val="100000"/>
                        </a:lnSpc>
                        <a:spcBef>
                          <a:spcPts val="994"/>
                        </a:spcBef>
                        <a:buClr>
                          <a:srgbClr val="9BAFB5"/>
                        </a:buClr>
                        <a:buFontTx/>
                        <a:buNone/>
                        <a:tabLst>
                          <a:tab pos="469900" algn="l"/>
                        </a:tabLst>
                      </a:pPr>
                      <a:r>
                        <a:rPr lang="en-US" sz="2800" b="0" spc="-5" dirty="0">
                          <a:solidFill>
                            <a:schemeClr val="accent5">
                              <a:lumMod val="75000"/>
                            </a:schemeClr>
                          </a:solidFill>
                          <a:cs typeface="Gill Sans MT"/>
                        </a:rPr>
                        <a:t>No </a:t>
                      </a:r>
                      <a:r>
                        <a:rPr lang="en-US" sz="2800" b="0" spc="-20" dirty="0">
                          <a:solidFill>
                            <a:schemeClr val="accent5">
                              <a:lumMod val="75000"/>
                            </a:schemeClr>
                          </a:solidFill>
                          <a:cs typeface="Gill Sans MT"/>
                        </a:rPr>
                        <a:t>more </a:t>
                      </a:r>
                      <a:r>
                        <a:rPr lang="en-US" sz="2800" b="0" spc="-5" dirty="0">
                          <a:solidFill>
                            <a:schemeClr val="accent5">
                              <a:lumMod val="75000"/>
                            </a:schemeClr>
                          </a:solidFill>
                          <a:cs typeface="Gill Sans MT"/>
                        </a:rPr>
                        <a:t>than 3-5</a:t>
                      </a:r>
                      <a:r>
                        <a:rPr lang="en-US" sz="2800" b="0" spc="25" dirty="0">
                          <a:solidFill>
                            <a:schemeClr val="accent5">
                              <a:lumMod val="75000"/>
                            </a:schemeClr>
                          </a:solidFill>
                          <a:cs typeface="Gill Sans MT"/>
                        </a:rPr>
                        <a:t> </a:t>
                      </a:r>
                      <a:r>
                        <a:rPr lang="en-US" sz="2800" b="0" spc="-10" dirty="0">
                          <a:solidFill>
                            <a:schemeClr val="accent5">
                              <a:lumMod val="75000"/>
                            </a:schemeClr>
                          </a:solidFill>
                          <a:cs typeface="Gill Sans MT"/>
                        </a:rPr>
                        <a:t>minutes</a:t>
                      </a:r>
                      <a:endParaRPr lang="en-US" sz="2800" b="0" dirty="0">
                        <a:solidFill>
                          <a:schemeClr val="accent5">
                            <a:lumMod val="75000"/>
                          </a:schemeClr>
                        </a:solidFill>
                        <a:cs typeface="Gill Sans MT"/>
                      </a:endParaRPr>
                    </a:p>
                  </a:txBody>
                  <a:tcPr>
                    <a:solidFill>
                      <a:schemeClr val="bg1">
                        <a:lumMod val="95000"/>
                      </a:schemeClr>
                    </a:solidFill>
                  </a:tcPr>
                </a:tc>
                <a:tc>
                  <a:txBody>
                    <a:bodyPr/>
                    <a:lstStyle/>
                    <a:p>
                      <a:pPr marL="12700" indent="0">
                        <a:lnSpc>
                          <a:spcPct val="100000"/>
                        </a:lnSpc>
                        <a:spcBef>
                          <a:spcPts val="105"/>
                        </a:spcBef>
                        <a:buClr>
                          <a:srgbClr val="9BAFB5"/>
                        </a:buClr>
                        <a:buFontTx/>
                        <a:buNone/>
                        <a:tabLst>
                          <a:tab pos="241300" algn="l"/>
                        </a:tabLst>
                      </a:pPr>
                      <a:r>
                        <a:rPr lang="en-US" sz="2800" b="0" spc="-10" dirty="0">
                          <a:solidFill>
                            <a:schemeClr val="accent5">
                              <a:lumMod val="75000"/>
                            </a:schemeClr>
                          </a:solidFill>
                          <a:cs typeface="Calibri"/>
                        </a:rPr>
                        <a:t>Debriefing Plan</a:t>
                      </a:r>
                      <a:endParaRPr lang="en-US" sz="2800" b="0" dirty="0">
                        <a:solidFill>
                          <a:schemeClr val="accent5">
                            <a:lumMod val="75000"/>
                          </a:schemeClr>
                        </a:solidFill>
                        <a:cs typeface="Calibri"/>
                      </a:endParaRPr>
                    </a:p>
                    <a:p>
                      <a:pPr marL="241300" lvl="1" indent="0">
                        <a:lnSpc>
                          <a:spcPct val="100000"/>
                        </a:lnSpc>
                        <a:spcBef>
                          <a:spcPts val="0"/>
                        </a:spcBef>
                        <a:buClr>
                          <a:srgbClr val="9BAFB5"/>
                        </a:buClr>
                        <a:buFontTx/>
                        <a:buNone/>
                        <a:tabLst>
                          <a:tab pos="470534" algn="l"/>
                        </a:tabLst>
                      </a:pPr>
                      <a:r>
                        <a:rPr lang="en-US" sz="2800" b="0" i="1" spc="-5" dirty="0">
                          <a:solidFill>
                            <a:schemeClr val="accent5">
                              <a:lumMod val="75000"/>
                            </a:schemeClr>
                          </a:solidFill>
                          <a:cs typeface="Calibri"/>
                        </a:rPr>
                        <a:t>Identify</a:t>
                      </a:r>
                      <a:r>
                        <a:rPr lang="en-US" sz="2800" b="0" i="1" spc="20" dirty="0">
                          <a:solidFill>
                            <a:schemeClr val="accent5">
                              <a:lumMod val="75000"/>
                            </a:schemeClr>
                          </a:solidFill>
                          <a:cs typeface="Calibri"/>
                        </a:rPr>
                        <a:t> </a:t>
                      </a:r>
                      <a:r>
                        <a:rPr lang="en-US" sz="2800" b="0" i="1" spc="-5" dirty="0">
                          <a:solidFill>
                            <a:schemeClr val="accent5">
                              <a:lumMod val="75000"/>
                            </a:schemeClr>
                          </a:solidFill>
                          <a:cs typeface="Calibri"/>
                        </a:rPr>
                        <a:t>triggers?</a:t>
                      </a:r>
                      <a:endParaRPr lang="en-US" sz="2800" b="0" dirty="0">
                        <a:solidFill>
                          <a:schemeClr val="accent5">
                            <a:lumMod val="75000"/>
                          </a:schemeClr>
                        </a:solidFill>
                        <a:cs typeface="Calibri"/>
                      </a:endParaRPr>
                    </a:p>
                    <a:p>
                      <a:pPr marL="241300" lvl="1" indent="0">
                        <a:lnSpc>
                          <a:spcPct val="100000"/>
                        </a:lnSpc>
                        <a:spcBef>
                          <a:spcPts val="0"/>
                        </a:spcBef>
                        <a:buClr>
                          <a:srgbClr val="9BAFB5"/>
                        </a:buClr>
                        <a:buFontTx/>
                        <a:buNone/>
                        <a:tabLst>
                          <a:tab pos="470534" algn="l"/>
                        </a:tabLst>
                      </a:pPr>
                      <a:r>
                        <a:rPr lang="en-US" sz="2800" b="0" i="1" spc="-5" dirty="0">
                          <a:solidFill>
                            <a:schemeClr val="accent5">
                              <a:lumMod val="75000"/>
                            </a:schemeClr>
                          </a:solidFill>
                          <a:cs typeface="Calibri"/>
                        </a:rPr>
                        <a:t>What did </a:t>
                      </a:r>
                      <a:r>
                        <a:rPr lang="en-US" sz="2800" b="0" i="1" dirty="0">
                          <a:solidFill>
                            <a:schemeClr val="accent5">
                              <a:lumMod val="75000"/>
                            </a:schemeClr>
                          </a:solidFill>
                          <a:cs typeface="Calibri"/>
                        </a:rPr>
                        <a:t>I</a:t>
                      </a:r>
                      <a:r>
                        <a:rPr lang="en-US" sz="2800" b="0" i="1" spc="35" dirty="0">
                          <a:solidFill>
                            <a:schemeClr val="accent5">
                              <a:lumMod val="75000"/>
                            </a:schemeClr>
                          </a:solidFill>
                          <a:cs typeface="Calibri"/>
                        </a:rPr>
                        <a:t> </a:t>
                      </a:r>
                      <a:r>
                        <a:rPr lang="en-US" sz="2800" b="0" i="1" spc="-5" dirty="0">
                          <a:solidFill>
                            <a:schemeClr val="accent5">
                              <a:lumMod val="75000"/>
                            </a:schemeClr>
                          </a:solidFill>
                          <a:cs typeface="Calibri"/>
                        </a:rPr>
                        <a:t>do?</a:t>
                      </a:r>
                      <a:endParaRPr lang="en-US" sz="2800" b="0" dirty="0">
                        <a:solidFill>
                          <a:schemeClr val="accent5">
                            <a:lumMod val="75000"/>
                          </a:schemeClr>
                        </a:solidFill>
                        <a:cs typeface="Calibri"/>
                      </a:endParaRPr>
                    </a:p>
                    <a:p>
                      <a:pPr marL="241300" lvl="1" indent="0">
                        <a:lnSpc>
                          <a:spcPct val="100000"/>
                        </a:lnSpc>
                        <a:spcBef>
                          <a:spcPts val="0"/>
                        </a:spcBef>
                        <a:buClr>
                          <a:srgbClr val="9BAFB5"/>
                        </a:buClr>
                        <a:buFontTx/>
                        <a:buNone/>
                        <a:tabLst>
                          <a:tab pos="470534" algn="l"/>
                        </a:tabLst>
                      </a:pPr>
                      <a:r>
                        <a:rPr lang="en-US" sz="2800" b="0" i="1" spc="-5" dirty="0">
                          <a:solidFill>
                            <a:schemeClr val="accent5">
                              <a:lumMod val="75000"/>
                            </a:schemeClr>
                          </a:solidFill>
                          <a:cs typeface="Calibri"/>
                        </a:rPr>
                        <a:t>What </a:t>
                      </a:r>
                      <a:r>
                        <a:rPr lang="en-US" sz="2800" b="0" i="1" spc="-10" dirty="0">
                          <a:solidFill>
                            <a:schemeClr val="accent5">
                              <a:lumMod val="75000"/>
                            </a:schemeClr>
                          </a:solidFill>
                          <a:cs typeface="Calibri"/>
                        </a:rPr>
                        <a:t>new </a:t>
                      </a:r>
                      <a:r>
                        <a:rPr lang="en-US" sz="2800" b="0" i="1" spc="-5" dirty="0">
                          <a:solidFill>
                            <a:schemeClr val="accent5">
                              <a:lumMod val="75000"/>
                            </a:schemeClr>
                          </a:solidFill>
                          <a:cs typeface="Calibri"/>
                        </a:rPr>
                        <a:t>behavior will </a:t>
                      </a:r>
                      <a:r>
                        <a:rPr lang="en-US" sz="2800" b="0" i="1" dirty="0">
                          <a:solidFill>
                            <a:schemeClr val="accent5">
                              <a:lumMod val="75000"/>
                            </a:schemeClr>
                          </a:solidFill>
                          <a:cs typeface="Calibri"/>
                        </a:rPr>
                        <a:t>I </a:t>
                      </a:r>
                      <a:r>
                        <a:rPr lang="en-US" sz="2800" b="0" i="1" spc="-5" dirty="0">
                          <a:solidFill>
                            <a:schemeClr val="accent5">
                              <a:lumMod val="75000"/>
                            </a:schemeClr>
                          </a:solidFill>
                          <a:cs typeface="Calibri"/>
                        </a:rPr>
                        <a:t>learn </a:t>
                      </a:r>
                      <a:r>
                        <a:rPr lang="en-US" sz="2800" b="0" i="1" spc="-25" dirty="0">
                          <a:solidFill>
                            <a:schemeClr val="accent5">
                              <a:lumMod val="75000"/>
                            </a:schemeClr>
                          </a:solidFill>
                          <a:cs typeface="Calibri"/>
                        </a:rPr>
                        <a:t>to </a:t>
                      </a:r>
                      <a:r>
                        <a:rPr lang="en-US" sz="2800" b="0" i="1" dirty="0">
                          <a:solidFill>
                            <a:schemeClr val="accent5">
                              <a:lumMod val="75000"/>
                            </a:schemeClr>
                          </a:solidFill>
                          <a:cs typeface="Calibri"/>
                        </a:rPr>
                        <a:t>respond </a:t>
                      </a:r>
                      <a:r>
                        <a:rPr lang="en-US" sz="2800" b="0" i="1" spc="-25" dirty="0">
                          <a:solidFill>
                            <a:schemeClr val="accent5">
                              <a:lumMod val="75000"/>
                            </a:schemeClr>
                          </a:solidFill>
                          <a:cs typeface="Calibri"/>
                        </a:rPr>
                        <a:t>to</a:t>
                      </a:r>
                      <a:r>
                        <a:rPr lang="en-US" sz="2800" b="0" i="1" spc="60" dirty="0">
                          <a:solidFill>
                            <a:schemeClr val="accent5">
                              <a:lumMod val="75000"/>
                            </a:schemeClr>
                          </a:solidFill>
                          <a:cs typeface="Calibri"/>
                        </a:rPr>
                        <a:t> </a:t>
                      </a:r>
                      <a:r>
                        <a:rPr lang="en-US" sz="2800" b="0" i="1" dirty="0">
                          <a:solidFill>
                            <a:schemeClr val="accent5">
                              <a:lumMod val="75000"/>
                            </a:schemeClr>
                          </a:solidFill>
                          <a:cs typeface="Calibri"/>
                        </a:rPr>
                        <a:t>triggers?</a:t>
                      </a:r>
                      <a:endParaRPr lang="en-US" sz="2800" b="0" dirty="0">
                        <a:solidFill>
                          <a:schemeClr val="accent5">
                            <a:lumMod val="75000"/>
                          </a:schemeClr>
                        </a:solidFill>
                        <a:cs typeface="Calibri"/>
                      </a:endParaRPr>
                    </a:p>
                    <a:p>
                      <a:pPr marL="241300" lvl="1" indent="0">
                        <a:lnSpc>
                          <a:spcPct val="100000"/>
                        </a:lnSpc>
                        <a:spcBef>
                          <a:spcPts val="0"/>
                        </a:spcBef>
                        <a:buClr>
                          <a:srgbClr val="9BAFB5"/>
                        </a:buClr>
                        <a:buFontTx/>
                        <a:buNone/>
                        <a:tabLst>
                          <a:tab pos="470534" algn="l"/>
                        </a:tabLst>
                      </a:pPr>
                      <a:r>
                        <a:rPr lang="en-US" sz="2800" b="0" i="1" dirty="0">
                          <a:solidFill>
                            <a:schemeClr val="accent5">
                              <a:lumMod val="75000"/>
                            </a:schemeClr>
                          </a:solidFill>
                          <a:cs typeface="Calibri"/>
                        </a:rPr>
                        <a:t>When </a:t>
                      </a:r>
                      <a:r>
                        <a:rPr lang="en-US" sz="2800" b="0" i="1" spc="-5" dirty="0">
                          <a:solidFill>
                            <a:schemeClr val="accent5">
                              <a:lumMod val="75000"/>
                            </a:schemeClr>
                          </a:solidFill>
                          <a:cs typeface="Calibri"/>
                        </a:rPr>
                        <a:t>will </a:t>
                      </a:r>
                      <a:r>
                        <a:rPr lang="en-US" sz="2800" b="0" i="1" dirty="0">
                          <a:solidFill>
                            <a:schemeClr val="accent5">
                              <a:lumMod val="75000"/>
                            </a:schemeClr>
                          </a:solidFill>
                          <a:cs typeface="Calibri"/>
                        </a:rPr>
                        <a:t>I </a:t>
                      </a:r>
                      <a:r>
                        <a:rPr lang="en-US" sz="2800" b="0" i="1" spc="-10" dirty="0">
                          <a:solidFill>
                            <a:schemeClr val="accent5">
                              <a:lumMod val="75000"/>
                            </a:schemeClr>
                          </a:solidFill>
                          <a:cs typeface="Calibri"/>
                        </a:rPr>
                        <a:t>practice </a:t>
                      </a:r>
                      <a:r>
                        <a:rPr lang="en-US" sz="2800" b="0" i="1" spc="-30" dirty="0">
                          <a:solidFill>
                            <a:schemeClr val="accent5">
                              <a:lumMod val="75000"/>
                            </a:schemeClr>
                          </a:solidFill>
                          <a:cs typeface="Calibri"/>
                        </a:rPr>
                        <a:t>my </a:t>
                      </a:r>
                      <a:r>
                        <a:rPr lang="en-US" sz="2800" b="0" i="1" spc="-10" dirty="0">
                          <a:solidFill>
                            <a:schemeClr val="accent5">
                              <a:lumMod val="75000"/>
                            </a:schemeClr>
                          </a:solidFill>
                          <a:cs typeface="Calibri"/>
                        </a:rPr>
                        <a:t>new</a:t>
                      </a:r>
                      <a:r>
                        <a:rPr lang="en-US" sz="2800" b="0" i="1" spc="80" dirty="0">
                          <a:solidFill>
                            <a:schemeClr val="accent5">
                              <a:lumMod val="75000"/>
                            </a:schemeClr>
                          </a:solidFill>
                          <a:cs typeface="Calibri"/>
                        </a:rPr>
                        <a:t> </a:t>
                      </a:r>
                      <a:r>
                        <a:rPr lang="en-US" sz="2800" b="0" i="1" spc="-5" dirty="0">
                          <a:solidFill>
                            <a:schemeClr val="accent5">
                              <a:lumMod val="75000"/>
                            </a:schemeClr>
                          </a:solidFill>
                          <a:cs typeface="Calibri"/>
                        </a:rPr>
                        <a:t>behavior?</a:t>
                      </a:r>
                      <a:endParaRPr lang="en-US" sz="2800" b="0" dirty="0">
                        <a:solidFill>
                          <a:schemeClr val="accent5">
                            <a:lumMod val="75000"/>
                          </a:schemeClr>
                        </a:solidFill>
                        <a:cs typeface="Calibri"/>
                      </a:endParaRPr>
                    </a:p>
                    <a:p>
                      <a:pPr marL="241300" lvl="1" indent="0">
                        <a:lnSpc>
                          <a:spcPct val="100000"/>
                        </a:lnSpc>
                        <a:spcBef>
                          <a:spcPts val="0"/>
                        </a:spcBef>
                        <a:buClr>
                          <a:srgbClr val="9BAFB5"/>
                        </a:buClr>
                        <a:buFontTx/>
                        <a:buNone/>
                        <a:tabLst>
                          <a:tab pos="470534" algn="l"/>
                        </a:tabLst>
                      </a:pPr>
                      <a:r>
                        <a:rPr lang="en-US" sz="2800" b="0" i="1" dirty="0">
                          <a:solidFill>
                            <a:schemeClr val="accent5">
                              <a:lumMod val="75000"/>
                            </a:schemeClr>
                          </a:solidFill>
                          <a:cs typeface="Calibri"/>
                        </a:rPr>
                        <a:t>Can I </a:t>
                      </a:r>
                      <a:r>
                        <a:rPr lang="en-US" sz="2800" b="0" i="1" spc="-5" dirty="0">
                          <a:solidFill>
                            <a:schemeClr val="accent5">
                              <a:lumMod val="75000"/>
                            </a:schemeClr>
                          </a:solidFill>
                          <a:cs typeface="Calibri"/>
                        </a:rPr>
                        <a:t>do it </a:t>
                      </a:r>
                      <a:r>
                        <a:rPr lang="en-US" sz="2800" b="0" i="1" dirty="0">
                          <a:solidFill>
                            <a:schemeClr val="accent5">
                              <a:lumMod val="75000"/>
                            </a:schemeClr>
                          </a:solidFill>
                          <a:cs typeface="Calibri"/>
                        </a:rPr>
                        <a:t>when I </a:t>
                      </a:r>
                      <a:r>
                        <a:rPr lang="en-US" sz="2800" b="0" i="1" spc="-5" dirty="0">
                          <a:solidFill>
                            <a:schemeClr val="accent5">
                              <a:lumMod val="75000"/>
                            </a:schemeClr>
                          </a:solidFill>
                          <a:cs typeface="Calibri"/>
                        </a:rPr>
                        <a:t>begin </a:t>
                      </a:r>
                      <a:r>
                        <a:rPr lang="en-US" sz="2800" b="0" i="1" spc="-25" dirty="0">
                          <a:solidFill>
                            <a:schemeClr val="accent5">
                              <a:lumMod val="75000"/>
                            </a:schemeClr>
                          </a:solidFill>
                          <a:cs typeface="Calibri"/>
                        </a:rPr>
                        <a:t>to </a:t>
                      </a:r>
                      <a:r>
                        <a:rPr lang="en-US" sz="2800" b="0" i="1" spc="-5" dirty="0">
                          <a:solidFill>
                            <a:schemeClr val="accent5">
                              <a:lumMod val="75000"/>
                            </a:schemeClr>
                          </a:solidFill>
                          <a:cs typeface="Calibri"/>
                        </a:rPr>
                        <a:t>become</a:t>
                      </a:r>
                      <a:r>
                        <a:rPr lang="en-US" sz="2800" b="0" i="1" spc="35" dirty="0">
                          <a:solidFill>
                            <a:schemeClr val="accent5">
                              <a:lumMod val="75000"/>
                            </a:schemeClr>
                          </a:solidFill>
                          <a:cs typeface="Calibri"/>
                        </a:rPr>
                        <a:t> </a:t>
                      </a:r>
                      <a:r>
                        <a:rPr lang="en-US" sz="2800" b="0" i="1" spc="-10" dirty="0">
                          <a:solidFill>
                            <a:schemeClr val="accent5">
                              <a:lumMod val="75000"/>
                            </a:schemeClr>
                          </a:solidFill>
                          <a:cs typeface="Calibri"/>
                        </a:rPr>
                        <a:t>upset?</a:t>
                      </a:r>
                      <a:endParaRPr lang="en-US" sz="2800" b="0" dirty="0">
                        <a:solidFill>
                          <a:schemeClr val="accent5">
                            <a:lumMod val="75000"/>
                          </a:schemeClr>
                        </a:solidFill>
                        <a:cs typeface="Calibri"/>
                      </a:endParaRPr>
                    </a:p>
                  </a:txBody>
                  <a:tcPr>
                    <a:solidFill>
                      <a:schemeClr val="bg1">
                        <a:lumMod val="95000"/>
                      </a:schemeClr>
                    </a:solidFill>
                  </a:tcPr>
                </a:tc>
                <a:extLst>
                  <a:ext uri="{0D108BD9-81ED-4DB2-BD59-A6C34878D82A}">
                    <a16:rowId xmlns:a16="http://schemas.microsoft.com/office/drawing/2014/main" val="2233384940"/>
                  </a:ext>
                </a:extLst>
              </a:tr>
            </a:tbl>
          </a:graphicData>
        </a:graphic>
      </p:graphicFrame>
      <p:pic>
        <p:nvPicPr>
          <p:cNvPr id="9" name="Picture 4" descr="Image result for flashing arrow">
            <a:extLst>
              <a:ext uri="{FF2B5EF4-FFF2-40B4-BE49-F238E27FC236}">
                <a16:creationId xmlns:a16="http://schemas.microsoft.com/office/drawing/2014/main" id="{114ABC38-4BC6-4DEB-B10B-549462DE0F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426725">
            <a:off x="11045398" y="1218890"/>
            <a:ext cx="1348404" cy="93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48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53757" y="619573"/>
            <a:ext cx="11654790" cy="4999446"/>
          </a:xfrm>
          <a:prstGeom prst="rect">
            <a:avLst/>
          </a:prstGeom>
        </p:spPr>
        <p:txBody>
          <a:bodyPr vert="horz" wrap="square" lIns="0" tIns="13335" rIns="0" bIns="0" rtlCol="0">
            <a:spAutoFit/>
          </a:bodyPr>
          <a:lstStyle/>
          <a:p>
            <a:pPr marL="12065" marR="5080" indent="6350" algn="ctr">
              <a:lnSpc>
                <a:spcPct val="100000"/>
              </a:lnSpc>
              <a:spcBef>
                <a:spcPts val="105"/>
              </a:spcBef>
            </a:pPr>
            <a:r>
              <a:rPr sz="5400" i="1" dirty="0">
                <a:solidFill>
                  <a:schemeClr val="accent4">
                    <a:lumMod val="60000"/>
                    <a:lumOff val="40000"/>
                  </a:schemeClr>
                </a:solidFill>
                <a:cs typeface="Gill Sans MT"/>
              </a:rPr>
              <a:t>“It is </a:t>
            </a:r>
            <a:r>
              <a:rPr sz="5400" i="1" spc="-15" dirty="0">
                <a:solidFill>
                  <a:schemeClr val="accent4">
                    <a:lumMod val="60000"/>
                    <a:lumOff val="40000"/>
                  </a:schemeClr>
                </a:solidFill>
                <a:cs typeface="Gill Sans MT"/>
              </a:rPr>
              <a:t>always </a:t>
            </a:r>
            <a:r>
              <a:rPr sz="5400" i="1" spc="20" dirty="0">
                <a:solidFill>
                  <a:schemeClr val="accent4">
                    <a:lumMod val="60000"/>
                    <a:lumOff val="40000"/>
                  </a:schemeClr>
                </a:solidFill>
                <a:cs typeface="Gill Sans MT"/>
              </a:rPr>
              <a:t>important </a:t>
            </a:r>
            <a:r>
              <a:rPr sz="5400" i="1" dirty="0">
                <a:solidFill>
                  <a:schemeClr val="accent4">
                    <a:lumMod val="60000"/>
                    <a:lumOff val="40000"/>
                  </a:schemeClr>
                </a:solidFill>
                <a:cs typeface="Gill Sans MT"/>
              </a:rPr>
              <a:t>to </a:t>
            </a:r>
            <a:r>
              <a:rPr sz="5400" i="1" spc="-5" dirty="0">
                <a:solidFill>
                  <a:schemeClr val="accent4">
                    <a:lumMod val="60000"/>
                    <a:lumOff val="40000"/>
                  </a:schemeClr>
                </a:solidFill>
                <a:cs typeface="Gill Sans MT"/>
              </a:rPr>
              <a:t>remember </a:t>
            </a:r>
            <a:r>
              <a:rPr sz="5400" i="1" dirty="0">
                <a:solidFill>
                  <a:schemeClr val="accent4">
                    <a:lumMod val="60000"/>
                    <a:lumOff val="40000"/>
                  </a:schemeClr>
                </a:solidFill>
                <a:cs typeface="Gill Sans MT"/>
              </a:rPr>
              <a:t>that “if you  </a:t>
            </a:r>
            <a:r>
              <a:rPr sz="5400" i="1" spc="10" dirty="0">
                <a:solidFill>
                  <a:schemeClr val="accent4">
                    <a:lumMod val="60000"/>
                    <a:lumOff val="40000"/>
                  </a:schemeClr>
                </a:solidFill>
                <a:cs typeface="Gill Sans MT"/>
              </a:rPr>
              <a:t>inadvertently </a:t>
            </a:r>
            <a:r>
              <a:rPr sz="5400" i="1" spc="-5" dirty="0">
                <a:solidFill>
                  <a:schemeClr val="accent4">
                    <a:lumMod val="60000"/>
                    <a:lumOff val="40000"/>
                  </a:schemeClr>
                </a:solidFill>
                <a:cs typeface="Gill Sans MT"/>
              </a:rPr>
              <a:t>assist </a:t>
            </a:r>
            <a:r>
              <a:rPr sz="5400" i="1" dirty="0">
                <a:solidFill>
                  <a:schemeClr val="accent4">
                    <a:lumMod val="60000"/>
                    <a:lumOff val="40000"/>
                  </a:schemeClr>
                </a:solidFill>
                <a:cs typeface="Gill Sans MT"/>
              </a:rPr>
              <a:t>the student to </a:t>
            </a:r>
            <a:r>
              <a:rPr sz="5400" i="1" spc="10" dirty="0">
                <a:solidFill>
                  <a:schemeClr val="accent4">
                    <a:lumMod val="60000"/>
                    <a:lumOff val="40000"/>
                  </a:schemeClr>
                </a:solidFill>
                <a:cs typeface="Gill Sans MT"/>
              </a:rPr>
              <a:t>escalate, </a:t>
            </a:r>
            <a:r>
              <a:rPr sz="5400" i="1" spc="-5" dirty="0">
                <a:solidFill>
                  <a:schemeClr val="accent4">
                    <a:lumMod val="60000"/>
                    <a:lumOff val="40000"/>
                  </a:schemeClr>
                </a:solidFill>
                <a:cs typeface="Gill Sans MT"/>
              </a:rPr>
              <a:t>do </a:t>
            </a:r>
            <a:r>
              <a:rPr sz="5400" i="1" dirty="0">
                <a:solidFill>
                  <a:schemeClr val="accent4">
                    <a:lumMod val="60000"/>
                    <a:lumOff val="40000"/>
                  </a:schemeClr>
                </a:solidFill>
                <a:cs typeface="Gill Sans MT"/>
              </a:rPr>
              <a:t>not </a:t>
            </a:r>
            <a:r>
              <a:rPr sz="5400" i="1" spc="-5" dirty="0">
                <a:solidFill>
                  <a:schemeClr val="accent4">
                    <a:lumMod val="60000"/>
                    <a:lumOff val="40000"/>
                  </a:schemeClr>
                </a:solidFill>
                <a:cs typeface="Gill Sans MT"/>
              </a:rPr>
              <a:t>be  concerned; </a:t>
            </a:r>
            <a:r>
              <a:rPr sz="5400" i="1" dirty="0">
                <a:solidFill>
                  <a:schemeClr val="accent4">
                    <a:lumMod val="60000"/>
                    <a:lumOff val="40000"/>
                  </a:schemeClr>
                </a:solidFill>
                <a:cs typeface="Gill Sans MT"/>
              </a:rPr>
              <a:t>you will </a:t>
            </a:r>
            <a:r>
              <a:rPr sz="5400" i="1" spc="-25" dirty="0">
                <a:solidFill>
                  <a:schemeClr val="accent4">
                    <a:lumMod val="60000"/>
                    <a:lumOff val="40000"/>
                  </a:schemeClr>
                </a:solidFill>
                <a:cs typeface="Gill Sans MT"/>
              </a:rPr>
              <a:t>get </a:t>
            </a:r>
            <a:r>
              <a:rPr sz="5400" i="1" spc="-5" dirty="0">
                <a:solidFill>
                  <a:schemeClr val="accent4">
                    <a:lumMod val="60000"/>
                    <a:lumOff val="40000"/>
                  </a:schemeClr>
                </a:solidFill>
                <a:cs typeface="Gill Sans MT"/>
              </a:rPr>
              <a:t>another </a:t>
            </a:r>
            <a:r>
              <a:rPr sz="5400" i="1" spc="10" dirty="0">
                <a:solidFill>
                  <a:schemeClr val="accent4">
                    <a:lumMod val="60000"/>
                    <a:lumOff val="40000"/>
                  </a:schemeClr>
                </a:solidFill>
                <a:cs typeface="Gill Sans MT"/>
              </a:rPr>
              <a:t>chance </a:t>
            </a:r>
            <a:r>
              <a:rPr sz="5400" i="1" spc="-5" dirty="0">
                <a:solidFill>
                  <a:schemeClr val="accent4">
                    <a:lumMod val="60000"/>
                    <a:lumOff val="40000"/>
                  </a:schemeClr>
                </a:solidFill>
                <a:cs typeface="Gill Sans MT"/>
              </a:rPr>
              <a:t>to do </a:t>
            </a:r>
            <a:r>
              <a:rPr sz="5400" i="1" dirty="0">
                <a:solidFill>
                  <a:schemeClr val="accent4">
                    <a:lumMod val="60000"/>
                    <a:lumOff val="40000"/>
                  </a:schemeClr>
                </a:solidFill>
                <a:cs typeface="Gill Sans MT"/>
              </a:rPr>
              <a:t>it </a:t>
            </a:r>
            <a:r>
              <a:rPr sz="5400" i="1" spc="15" dirty="0">
                <a:solidFill>
                  <a:schemeClr val="accent4">
                    <a:lumMod val="60000"/>
                    <a:lumOff val="40000"/>
                  </a:schemeClr>
                </a:solidFill>
                <a:cs typeface="Gill Sans MT"/>
              </a:rPr>
              <a:t>right</a:t>
            </a:r>
            <a:r>
              <a:rPr sz="5400" i="1" spc="-480" dirty="0">
                <a:solidFill>
                  <a:schemeClr val="accent4">
                    <a:lumMod val="60000"/>
                    <a:lumOff val="40000"/>
                  </a:schemeClr>
                </a:solidFill>
                <a:cs typeface="Gill Sans MT"/>
              </a:rPr>
              <a:t> </a:t>
            </a:r>
            <a:r>
              <a:rPr sz="5400" i="1" spc="-5" dirty="0">
                <a:solidFill>
                  <a:schemeClr val="accent4">
                    <a:lumMod val="60000"/>
                    <a:lumOff val="40000"/>
                  </a:schemeClr>
                </a:solidFill>
                <a:cs typeface="Gill Sans MT"/>
              </a:rPr>
              <a:t>the  </a:t>
            </a:r>
            <a:r>
              <a:rPr sz="5400" i="1" dirty="0">
                <a:solidFill>
                  <a:schemeClr val="accent4">
                    <a:lumMod val="60000"/>
                    <a:lumOff val="40000"/>
                  </a:schemeClr>
                </a:solidFill>
                <a:cs typeface="Gill Sans MT"/>
              </a:rPr>
              <a:t>next time</a:t>
            </a:r>
            <a:r>
              <a:rPr sz="5400" i="1" spc="-30" dirty="0">
                <a:solidFill>
                  <a:schemeClr val="accent4">
                    <a:lumMod val="60000"/>
                    <a:lumOff val="40000"/>
                  </a:schemeClr>
                </a:solidFill>
                <a:cs typeface="Gill Sans MT"/>
              </a:rPr>
              <a:t> </a:t>
            </a:r>
            <a:r>
              <a:rPr sz="5400" i="1" spc="-100" dirty="0">
                <a:solidFill>
                  <a:schemeClr val="accent4">
                    <a:lumMod val="60000"/>
                    <a:lumOff val="40000"/>
                  </a:schemeClr>
                </a:solidFill>
                <a:cs typeface="Gill Sans MT"/>
              </a:rPr>
              <a:t>around.”</a:t>
            </a:r>
            <a:endParaRPr sz="5400" dirty="0">
              <a:solidFill>
                <a:schemeClr val="accent4">
                  <a:lumMod val="60000"/>
                  <a:lumOff val="40000"/>
                </a:schemeClr>
              </a:solidFill>
              <a:cs typeface="Gill Sans MT"/>
            </a:endParaRPr>
          </a:p>
        </p:txBody>
      </p:sp>
      <p:sp>
        <p:nvSpPr>
          <p:cNvPr id="4" name="object 4"/>
          <p:cNvSpPr txBox="1"/>
          <p:nvPr/>
        </p:nvSpPr>
        <p:spPr>
          <a:xfrm>
            <a:off x="10702352" y="5519421"/>
            <a:ext cx="1306195"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12121"/>
                </a:solidFill>
                <a:latin typeface="Gill Sans MT"/>
                <a:cs typeface="Gill Sans MT"/>
              </a:rPr>
              <a:t>Colvin,</a:t>
            </a:r>
            <a:r>
              <a:rPr sz="2000" spc="-305" dirty="0">
                <a:solidFill>
                  <a:srgbClr val="212121"/>
                </a:solidFill>
                <a:latin typeface="Gill Sans MT"/>
                <a:cs typeface="Gill Sans MT"/>
              </a:rPr>
              <a:t> </a:t>
            </a:r>
            <a:r>
              <a:rPr sz="2000" spc="5" dirty="0">
                <a:solidFill>
                  <a:srgbClr val="212121"/>
                </a:solidFill>
                <a:latin typeface="Gill Sans MT"/>
                <a:cs typeface="Gill Sans MT"/>
              </a:rPr>
              <a:t>1989</a:t>
            </a:r>
            <a:endParaRPr sz="2000">
              <a:latin typeface="Gill Sans MT"/>
              <a:cs typeface="Gill Sans M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529F85-C52B-4903-8B00-F760AC33B62D}"/>
              </a:ext>
            </a:extLst>
          </p:cNvPr>
          <p:cNvPicPr>
            <a:picLocks noChangeAspect="1"/>
          </p:cNvPicPr>
          <p:nvPr/>
        </p:nvPicPr>
        <p:blipFill>
          <a:blip r:embed="rId2"/>
          <a:stretch>
            <a:fillRect/>
          </a:stretch>
        </p:blipFill>
        <p:spPr>
          <a:xfrm>
            <a:off x="0" y="879894"/>
            <a:ext cx="12192000" cy="7090912"/>
          </a:xfrm>
          <a:prstGeom prst="rect">
            <a:avLst/>
          </a:prstGeom>
        </p:spPr>
      </p:pic>
      <p:sp>
        <p:nvSpPr>
          <p:cNvPr id="3" name="Rectangle 2">
            <a:extLst>
              <a:ext uri="{FF2B5EF4-FFF2-40B4-BE49-F238E27FC236}">
                <a16:creationId xmlns:a16="http://schemas.microsoft.com/office/drawing/2014/main" id="{1E2D9C2D-3D5B-446D-BE04-29D7AC31CF34}"/>
              </a:ext>
            </a:extLst>
          </p:cNvPr>
          <p:cNvSpPr/>
          <p:nvPr/>
        </p:nvSpPr>
        <p:spPr>
          <a:xfrm>
            <a:off x="7205932" y="994913"/>
            <a:ext cx="2777706" cy="121344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DA34575-B76F-4A65-AD24-AA7BBADEAC56}"/>
              </a:ext>
            </a:extLst>
          </p:cNvPr>
          <p:cNvSpPr/>
          <p:nvPr/>
        </p:nvSpPr>
        <p:spPr>
          <a:xfrm>
            <a:off x="3171091" y="-43436"/>
            <a:ext cx="617188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TIME FOR A BREAK</a:t>
            </a:r>
          </a:p>
        </p:txBody>
      </p:sp>
    </p:spTree>
    <p:extLst>
      <p:ext uri="{BB962C8B-B14F-4D97-AF65-F5344CB8AC3E}">
        <p14:creationId xmlns:p14="http://schemas.microsoft.com/office/powerpoint/2010/main" val="46445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fbcdn-sphotos-d-a.akamaihd.net/hphotos-ak-ash4/p480x480/308675_10151910800818957_720753907_n.jpg">
            <a:hlinkClick r:id="rId3"/>
            <a:extLst>
              <a:ext uri="{FF2B5EF4-FFF2-40B4-BE49-F238E27FC236}">
                <a16:creationId xmlns:a16="http://schemas.microsoft.com/office/drawing/2014/main" id="{F74FE200-D8CE-43C1-811C-ECB987DF9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861" y="1795732"/>
            <a:ext cx="8103853" cy="45968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C49F1B-8338-4393-82AD-2C9CC8A49D60}"/>
              </a:ext>
            </a:extLst>
          </p:cNvPr>
          <p:cNvSpPr/>
          <p:nvPr/>
        </p:nvSpPr>
        <p:spPr>
          <a:xfrm>
            <a:off x="567926" y="1782970"/>
            <a:ext cx="2771914" cy="461665"/>
          </a:xfrm>
          <a:prstGeom prst="rect">
            <a:avLst/>
          </a:prstGeom>
        </p:spPr>
        <p:txBody>
          <a:bodyPr wrap="none">
            <a:spAutoFit/>
          </a:bodyPr>
          <a:lstStyle/>
          <a:p>
            <a:pPr algn="ctr"/>
            <a:r>
              <a:rPr lang="en-US" sz="2400" dirty="0">
                <a:ln w="0"/>
                <a:solidFill>
                  <a:schemeClr val="accent1"/>
                </a:solidFill>
                <a:effectLst>
                  <a:outerShdw blurRad="38100" dist="25400" dir="5400000" algn="ctr" rotWithShape="0">
                    <a:srgbClr val="6E747A">
                      <a:alpha val="43000"/>
                    </a:srgbClr>
                  </a:outerShdw>
                </a:effectLst>
                <a:latin typeface="Eras Bold ITC" panose="020B0907030504020204" pitchFamily="34" charset="0"/>
              </a:rPr>
              <a:t>The Way I See It!</a:t>
            </a:r>
          </a:p>
        </p:txBody>
      </p:sp>
      <p:pic>
        <p:nvPicPr>
          <p:cNvPr id="6" name="Picture 2">
            <a:extLst>
              <a:ext uri="{FF2B5EF4-FFF2-40B4-BE49-F238E27FC236}">
                <a16:creationId xmlns:a16="http://schemas.microsoft.com/office/drawing/2014/main" id="{7B0C8E20-81E5-45AE-A421-79B5CF101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84" y="2328204"/>
            <a:ext cx="1945997"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C1AA8C0A-FF34-435B-B4E6-608F8F9430ED}"/>
              </a:ext>
            </a:extLst>
          </p:cNvPr>
          <p:cNvSpPr/>
          <p:nvPr/>
        </p:nvSpPr>
        <p:spPr>
          <a:xfrm>
            <a:off x="271711" y="4088173"/>
            <a:ext cx="3083149" cy="1200329"/>
          </a:xfrm>
          <a:prstGeom prst="rect">
            <a:avLst/>
          </a:prstGeom>
        </p:spPr>
        <p:txBody>
          <a:bodyPr wrap="square">
            <a:spAutoFit/>
          </a:bodyPr>
          <a:lstStyle/>
          <a:p>
            <a:r>
              <a:rPr lang="en-US" dirty="0">
                <a:hlinkClick r:id="rId6">
                  <a:extLst>
                    <a:ext uri="{A12FA001-AC4F-418D-AE19-62706E023703}">
                      <ahyp:hlinkClr xmlns:ahyp="http://schemas.microsoft.com/office/drawing/2018/hyperlinkcolor" val="tx"/>
                    </a:ext>
                  </a:extLst>
                </a:hlinkClick>
              </a:rPr>
              <a:t>PBISCalTAC.org -&gt; Resources-&gt; YouTube Channel -&gt; PBIS in the Classroom</a:t>
            </a:r>
            <a:endParaRPr lang="en-US" dirty="0"/>
          </a:p>
        </p:txBody>
      </p:sp>
      <p:sp>
        <p:nvSpPr>
          <p:cNvPr id="8" name="Title 7">
            <a:extLst>
              <a:ext uri="{FF2B5EF4-FFF2-40B4-BE49-F238E27FC236}">
                <a16:creationId xmlns:a16="http://schemas.microsoft.com/office/drawing/2014/main" id="{7D145F61-6B36-4259-B982-B49D5B177081}"/>
              </a:ext>
            </a:extLst>
          </p:cNvPr>
          <p:cNvSpPr>
            <a:spLocks noGrp="1"/>
          </p:cNvSpPr>
          <p:nvPr>
            <p:ph type="title"/>
          </p:nvPr>
        </p:nvSpPr>
        <p:spPr/>
        <p:txBody>
          <a:bodyPr>
            <a:normAutofit/>
          </a:bodyPr>
          <a:lstStyle/>
          <a:p>
            <a:r>
              <a:rPr lang="en-US" sz="6600" dirty="0">
                <a:latin typeface="+mn-lt"/>
              </a:rPr>
              <a:t>Phases of Meltdowns</a:t>
            </a:r>
          </a:p>
        </p:txBody>
      </p:sp>
    </p:spTree>
    <p:extLst>
      <p:ext uri="{BB962C8B-B14F-4D97-AF65-F5344CB8AC3E}">
        <p14:creationId xmlns:p14="http://schemas.microsoft.com/office/powerpoint/2010/main" val="141310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3573861216"/>
              </p:ext>
            </p:extLst>
          </p:nvPr>
        </p:nvGraphicFramePr>
        <p:xfrm>
          <a:off x="1219200" y="533401"/>
          <a:ext cx="9601200" cy="6480901"/>
        </p:xfrm>
        <a:graphic>
          <a:graphicData uri="http://schemas.openxmlformats.org/presentationml/2006/ole">
            <mc:AlternateContent xmlns:mc="http://schemas.openxmlformats.org/markup-compatibility/2006">
              <mc:Choice xmlns:v="urn:schemas-microsoft-com:vml" Requires="v">
                <p:oleObj spid="_x0000_s1044" name="Worksheet" r:id="rId4" imgW="3371951" imgH="1666943" progId="Excel.Sheet.8">
                  <p:embed/>
                </p:oleObj>
              </mc:Choice>
              <mc:Fallback>
                <p:oleObj name="Worksheet" r:id="rId4" imgW="3371951" imgH="1666943" progId="Excel.Sheet.8">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33401"/>
                        <a:ext cx="9601200" cy="6480901"/>
                      </a:xfrm>
                      <a:prstGeom prst="rect">
                        <a:avLst/>
                      </a:prstGeom>
                      <a:noFill/>
                      <a:ln>
                        <a:noFill/>
                      </a:ln>
                      <a:effectLst/>
                    </p:spPr>
                  </p:pic>
                </p:oleObj>
              </mc:Fallback>
            </mc:AlternateContent>
          </a:graphicData>
        </a:graphic>
      </p:graphicFrame>
      <p:sp>
        <p:nvSpPr>
          <p:cNvPr id="6" name="Text Box 6"/>
          <p:cNvSpPr txBox="1">
            <a:spLocks noChangeArrowheads="1"/>
          </p:cNvSpPr>
          <p:nvPr/>
        </p:nvSpPr>
        <p:spPr bwMode="auto">
          <a:xfrm>
            <a:off x="2452300" y="5025038"/>
            <a:ext cx="764953" cy="400110"/>
          </a:xfrm>
          <a:prstGeom prst="rect">
            <a:avLst/>
          </a:prstGeom>
          <a:noFill/>
          <a:ln w="9525">
            <a:noFill/>
            <a:miter lim="800000"/>
            <a:headEnd/>
            <a:tailEnd/>
          </a:ln>
        </p:spPr>
        <p:txBody>
          <a:bodyPr wrap="none">
            <a:spAutoFit/>
          </a:bodyPr>
          <a:lstStyle/>
          <a:p>
            <a:r>
              <a:rPr lang="en-US" altLang="en-US" sz="2000" b="1" dirty="0">
                <a:latin typeface="Maiandra GD" pitchFamily="34" charset="0"/>
              </a:rPr>
              <a:t>Calm</a:t>
            </a:r>
          </a:p>
        </p:txBody>
      </p:sp>
      <p:sp>
        <p:nvSpPr>
          <p:cNvPr id="7" name="Text Box 12"/>
          <p:cNvSpPr txBox="1">
            <a:spLocks noChangeArrowheads="1"/>
          </p:cNvSpPr>
          <p:nvPr/>
        </p:nvSpPr>
        <p:spPr bwMode="auto">
          <a:xfrm>
            <a:off x="3689363" y="4355132"/>
            <a:ext cx="932819" cy="400110"/>
          </a:xfrm>
          <a:prstGeom prst="rect">
            <a:avLst/>
          </a:prstGeom>
          <a:noFill/>
          <a:ln w="9525">
            <a:noFill/>
            <a:miter lim="800000"/>
            <a:headEnd/>
            <a:tailEnd/>
          </a:ln>
        </p:spPr>
        <p:txBody>
          <a:bodyPr wrap="none">
            <a:spAutoFit/>
          </a:bodyPr>
          <a:lstStyle/>
          <a:p>
            <a:r>
              <a:rPr lang="en-US" altLang="en-US" sz="2000" b="1" dirty="0">
                <a:latin typeface="Maiandra GD" pitchFamily="34" charset="0"/>
              </a:rPr>
              <a:t>Trigger</a:t>
            </a:r>
          </a:p>
        </p:txBody>
      </p:sp>
      <p:sp>
        <p:nvSpPr>
          <p:cNvPr id="8" name="Text Box 11"/>
          <p:cNvSpPr txBox="1">
            <a:spLocks noChangeArrowheads="1"/>
          </p:cNvSpPr>
          <p:nvPr/>
        </p:nvSpPr>
        <p:spPr bwMode="auto">
          <a:xfrm>
            <a:off x="4318770" y="2809725"/>
            <a:ext cx="1208985" cy="400110"/>
          </a:xfrm>
          <a:prstGeom prst="rect">
            <a:avLst/>
          </a:prstGeom>
          <a:noFill/>
          <a:ln w="9525">
            <a:noFill/>
            <a:miter lim="800000"/>
            <a:headEnd/>
            <a:tailEnd/>
          </a:ln>
        </p:spPr>
        <p:txBody>
          <a:bodyPr wrap="none">
            <a:spAutoFit/>
          </a:bodyPr>
          <a:lstStyle/>
          <a:p>
            <a:r>
              <a:rPr lang="en-US" altLang="en-US" sz="2000" b="1" dirty="0">
                <a:latin typeface="Maiandra GD" pitchFamily="34" charset="0"/>
              </a:rPr>
              <a:t>Agitation</a:t>
            </a:r>
          </a:p>
        </p:txBody>
      </p:sp>
      <p:sp>
        <p:nvSpPr>
          <p:cNvPr id="10" name="Text Box 7"/>
          <p:cNvSpPr txBox="1">
            <a:spLocks noChangeArrowheads="1"/>
          </p:cNvSpPr>
          <p:nvPr/>
        </p:nvSpPr>
        <p:spPr bwMode="auto">
          <a:xfrm>
            <a:off x="5680837" y="1462114"/>
            <a:ext cx="1364476" cy="400110"/>
          </a:xfrm>
          <a:prstGeom prst="rect">
            <a:avLst/>
          </a:prstGeom>
          <a:noFill/>
          <a:ln w="9525">
            <a:noFill/>
            <a:miter lim="800000"/>
            <a:headEnd/>
            <a:tailEnd/>
          </a:ln>
        </p:spPr>
        <p:txBody>
          <a:bodyPr wrap="none">
            <a:spAutoFit/>
          </a:bodyPr>
          <a:lstStyle/>
          <a:p>
            <a:r>
              <a:rPr lang="en-US" altLang="en-US" sz="2000" b="1" dirty="0">
                <a:latin typeface="Maiandra GD" pitchFamily="34" charset="0"/>
              </a:rPr>
              <a:t>Meltdown</a:t>
            </a:r>
          </a:p>
        </p:txBody>
      </p:sp>
      <p:sp>
        <p:nvSpPr>
          <p:cNvPr id="11" name="Text Box 8"/>
          <p:cNvSpPr txBox="1">
            <a:spLocks noChangeArrowheads="1"/>
          </p:cNvSpPr>
          <p:nvPr/>
        </p:nvSpPr>
        <p:spPr bwMode="auto">
          <a:xfrm>
            <a:off x="7010400" y="2632410"/>
            <a:ext cx="1540102" cy="400110"/>
          </a:xfrm>
          <a:prstGeom prst="rect">
            <a:avLst/>
          </a:prstGeom>
          <a:noFill/>
          <a:ln w="9525">
            <a:noFill/>
            <a:miter lim="800000"/>
            <a:headEnd/>
            <a:tailEnd/>
          </a:ln>
        </p:spPr>
        <p:txBody>
          <a:bodyPr wrap="none">
            <a:spAutoFit/>
          </a:bodyPr>
          <a:lstStyle/>
          <a:p>
            <a:r>
              <a:rPr lang="en-US" altLang="en-US" sz="2000" b="1" dirty="0">
                <a:latin typeface="Maiandra GD" pitchFamily="34" charset="0"/>
              </a:rPr>
              <a:t>Re-grouping</a:t>
            </a:r>
          </a:p>
        </p:txBody>
      </p:sp>
      <p:sp>
        <p:nvSpPr>
          <p:cNvPr id="13" name="Text Box 9"/>
          <p:cNvSpPr txBox="1">
            <a:spLocks noChangeArrowheads="1"/>
          </p:cNvSpPr>
          <p:nvPr/>
        </p:nvSpPr>
        <p:spPr bwMode="auto">
          <a:xfrm>
            <a:off x="8704583" y="4555187"/>
            <a:ext cx="1023037" cy="707886"/>
          </a:xfrm>
          <a:prstGeom prst="rect">
            <a:avLst/>
          </a:prstGeom>
          <a:noFill/>
          <a:ln w="9525">
            <a:noFill/>
            <a:miter lim="800000"/>
            <a:headEnd/>
            <a:tailEnd/>
          </a:ln>
        </p:spPr>
        <p:txBody>
          <a:bodyPr wrap="none">
            <a:spAutoFit/>
          </a:bodyPr>
          <a:lstStyle/>
          <a:p>
            <a:r>
              <a:rPr lang="en-US" altLang="en-US" sz="2000" b="1" dirty="0">
                <a:latin typeface="Maiandra GD" pitchFamily="34" charset="0"/>
              </a:rPr>
              <a:t>Starting</a:t>
            </a:r>
          </a:p>
          <a:p>
            <a:r>
              <a:rPr lang="en-US" altLang="en-US" sz="2000" b="1" dirty="0">
                <a:latin typeface="Maiandra GD" pitchFamily="34" charset="0"/>
              </a:rPr>
              <a:t>Over</a:t>
            </a:r>
          </a:p>
        </p:txBody>
      </p:sp>
      <p:sp>
        <p:nvSpPr>
          <p:cNvPr id="14" name="Text Box 5"/>
          <p:cNvSpPr txBox="1">
            <a:spLocks noChangeArrowheads="1"/>
          </p:cNvSpPr>
          <p:nvPr/>
        </p:nvSpPr>
        <p:spPr bwMode="auto">
          <a:xfrm>
            <a:off x="2294053" y="5802582"/>
            <a:ext cx="1131143" cy="400110"/>
          </a:xfrm>
          <a:prstGeom prst="rect">
            <a:avLst/>
          </a:prstGeom>
          <a:noFill/>
          <a:ln w="9525">
            <a:noFill/>
            <a:miter lim="800000"/>
            <a:headEnd/>
            <a:tailEnd/>
          </a:ln>
        </p:spPr>
        <p:txBody>
          <a:bodyPr wrap="square">
            <a:spAutoFit/>
          </a:bodyPr>
          <a:lstStyle/>
          <a:p>
            <a:r>
              <a:rPr lang="en-US" altLang="en-US" sz="2000" b="1" dirty="0">
                <a:latin typeface="Maiandra GD" pitchFamily="34" charset="0"/>
              </a:rPr>
              <a:t>LOW</a:t>
            </a:r>
          </a:p>
        </p:txBody>
      </p:sp>
      <p:sp>
        <p:nvSpPr>
          <p:cNvPr id="15" name="Text Box 4"/>
          <p:cNvSpPr txBox="1">
            <a:spLocks noChangeArrowheads="1"/>
          </p:cNvSpPr>
          <p:nvPr/>
        </p:nvSpPr>
        <p:spPr bwMode="auto">
          <a:xfrm>
            <a:off x="3414355" y="1420607"/>
            <a:ext cx="856325" cy="400110"/>
          </a:xfrm>
          <a:prstGeom prst="rect">
            <a:avLst/>
          </a:prstGeom>
          <a:noFill/>
          <a:ln w="9525">
            <a:noFill/>
            <a:miter lim="800000"/>
            <a:headEnd/>
            <a:tailEnd/>
          </a:ln>
        </p:spPr>
        <p:txBody>
          <a:bodyPr wrap="none">
            <a:spAutoFit/>
          </a:bodyPr>
          <a:lstStyle/>
          <a:p>
            <a:r>
              <a:rPr lang="en-US" altLang="en-US" sz="2000" b="1" dirty="0">
                <a:latin typeface="Maiandra GD" pitchFamily="34" charset="0"/>
              </a:rPr>
              <a:t>HIGH</a:t>
            </a:r>
          </a:p>
        </p:txBody>
      </p:sp>
      <p:sp>
        <p:nvSpPr>
          <p:cNvPr id="16" name="Title 1"/>
          <p:cNvSpPr>
            <a:spLocks noGrp="1"/>
          </p:cNvSpPr>
          <p:nvPr>
            <p:ph type="title" idx="4294967295"/>
          </p:nvPr>
        </p:nvSpPr>
        <p:spPr>
          <a:xfrm>
            <a:off x="195532" y="465138"/>
            <a:ext cx="11996468" cy="685800"/>
          </a:xfrm>
          <a:noFill/>
          <a:ln w="76200">
            <a:noFill/>
          </a:ln>
        </p:spPr>
        <p:txBody>
          <a:bodyPr>
            <a:noAutofit/>
            <a:scene3d>
              <a:camera prst="orthographicFront"/>
              <a:lightRig rig="threePt" dir="t"/>
            </a:scene3d>
            <a:sp3d extrusionH="57150">
              <a:bevelT h="25400" prst="softRound"/>
            </a:sp3d>
          </a:bodyPr>
          <a:lstStyle/>
          <a:p>
            <a:pPr lvl="0"/>
            <a:r>
              <a:rPr lang="en-US" sz="8000" b="1" dirty="0">
                <a:ln w="28575">
                  <a:solidFill>
                    <a:schemeClr val="tx1"/>
                  </a:solidFill>
                </a:ln>
                <a:solidFill>
                  <a:schemeClr val="accent1">
                    <a:lumMod val="20000"/>
                    <a:lumOff val="80000"/>
                  </a:schemeClr>
                </a:solidFill>
                <a:latin typeface="Eras Demi ITC" panose="020B0805030504020804" pitchFamily="34" charset="0"/>
              </a:rPr>
              <a:t>Six Phases of Meltdowns</a:t>
            </a:r>
          </a:p>
        </p:txBody>
      </p:sp>
    </p:spTree>
    <p:extLst>
      <p:ext uri="{BB962C8B-B14F-4D97-AF65-F5344CB8AC3E}">
        <p14:creationId xmlns:p14="http://schemas.microsoft.com/office/powerpoint/2010/main" val="196650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10" grpId="0" autoUpdateAnimBg="0"/>
      <p:bldP spid="11" grpId="0" autoUpdateAnimBg="0"/>
      <p:bldP spid="1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br>
              <a:rPr lang="en-US" b="1" dirty="0">
                <a:latin typeface="Maiandra GD" pitchFamily="34" charset="0"/>
              </a:rPr>
            </a:br>
            <a:br>
              <a:rPr lang="en-US" altLang="en-US" dirty="0"/>
            </a:br>
            <a:r>
              <a:rPr lang="en-US" altLang="en-US" sz="2000" dirty="0"/>
              <a:t>						</a:t>
            </a: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1945300583"/>
              </p:ext>
            </p:extLst>
          </p:nvPr>
        </p:nvGraphicFramePr>
        <p:xfrm>
          <a:off x="1524001" y="-1"/>
          <a:ext cx="9143999" cy="6784759"/>
        </p:xfrm>
        <a:graphic>
          <a:graphicData uri="http://schemas.openxmlformats.org/drawingml/2006/table">
            <a:tbl>
              <a:tblPr firstRow="1" bandRow="1">
                <a:tableStyleId>{21E4AEA4-8DFA-4A89-87EB-49C32662AFE0}</a:tableStyleId>
              </a:tblPr>
              <a:tblGrid>
                <a:gridCol w="2422556">
                  <a:extLst>
                    <a:ext uri="{9D8B030D-6E8A-4147-A177-3AD203B41FA5}">
                      <a16:colId xmlns:a16="http://schemas.microsoft.com/office/drawing/2014/main" val="20000"/>
                    </a:ext>
                  </a:extLst>
                </a:gridCol>
                <a:gridCol w="6721443">
                  <a:extLst>
                    <a:ext uri="{9D8B030D-6E8A-4147-A177-3AD203B41FA5}">
                      <a16:colId xmlns:a16="http://schemas.microsoft.com/office/drawing/2014/main" val="20001"/>
                    </a:ext>
                  </a:extLst>
                </a:gridCol>
              </a:tblGrid>
              <a:tr h="1404258">
                <a:tc gridSpan="2">
                  <a:txBody>
                    <a:bodyPr/>
                    <a:lstStyle/>
                    <a:p>
                      <a:pPr algn="l"/>
                      <a:r>
                        <a:rPr lang="en-US" sz="6000" dirty="0"/>
                        <a:t>Phase One:  Calm</a:t>
                      </a:r>
                      <a:br>
                        <a:rPr lang="en-US" sz="6000" dirty="0"/>
                      </a:br>
                      <a:r>
                        <a:rPr lang="en-US" sz="1800" dirty="0"/>
                        <a:t>Cooperative,  focused and acceptable</a:t>
                      </a:r>
                    </a:p>
                    <a:p>
                      <a:pPr algn="ctr"/>
                      <a:endParaRPr lang="en-US" dirty="0">
                        <a:solidFill>
                          <a:srgbClr val="00FFFF"/>
                        </a:solidFill>
                        <a:latin typeface="Century Gothic"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542350">
                <a:tc>
                  <a:txBody>
                    <a:bodyPr/>
                    <a:lstStyle/>
                    <a:p>
                      <a:pPr algn="ctr"/>
                      <a:r>
                        <a:rPr lang="en-US" sz="2000" dirty="0"/>
                        <a:t>Description</a:t>
                      </a:r>
                      <a:endParaRPr lang="en-US" sz="2000" b="1" dirty="0">
                        <a:solidFill>
                          <a:srgbClr val="3333CC"/>
                        </a:solidFill>
                        <a:latin typeface="Century Gothic" pitchFamily="34" charset="0"/>
                      </a:endParaRPr>
                    </a:p>
                  </a:txBody>
                  <a:tcPr/>
                </a:tc>
                <a:tc>
                  <a:txBody>
                    <a:bodyPr/>
                    <a:lstStyle/>
                    <a:p>
                      <a:pPr algn="ctr"/>
                      <a:r>
                        <a:rPr lang="en-US" sz="2000" dirty="0"/>
                        <a:t>Interventions</a:t>
                      </a:r>
                      <a:endParaRPr lang="en-US" sz="2000" b="1" dirty="0">
                        <a:solidFill>
                          <a:srgbClr val="3333CC"/>
                        </a:solidFill>
                        <a:latin typeface="Century Gothic" pitchFamily="34" charset="0"/>
                      </a:endParaRPr>
                    </a:p>
                  </a:txBody>
                  <a:tcPr/>
                </a:tc>
                <a:extLst>
                  <a:ext uri="{0D108BD9-81ED-4DB2-BD59-A6C34878D82A}">
                    <a16:rowId xmlns:a16="http://schemas.microsoft.com/office/drawing/2014/main" val="10001"/>
                  </a:ext>
                </a:extLst>
              </a:tr>
              <a:tr h="4687929">
                <a:tc>
                  <a:txBody>
                    <a:bodyPr/>
                    <a:lstStyle/>
                    <a:p>
                      <a:pPr marL="457200" indent="-457200">
                        <a:lnSpc>
                          <a:spcPct val="100000"/>
                        </a:lnSpc>
                        <a:buFont typeface="+mj-lt"/>
                        <a:buAutoNum type="arabicPeriod"/>
                      </a:pPr>
                      <a:endParaRPr lang="en-US" sz="1600" dirty="0"/>
                    </a:p>
                    <a:p>
                      <a:pPr marL="457200" indent="-457200">
                        <a:lnSpc>
                          <a:spcPct val="100000"/>
                        </a:lnSpc>
                        <a:buFont typeface="Wingdings" pitchFamily="2" charset="2"/>
                        <a:buChar char="v"/>
                      </a:pPr>
                      <a:r>
                        <a:rPr lang="en-US" sz="2400" dirty="0"/>
                        <a:t>Engages</a:t>
                      </a:r>
                      <a:r>
                        <a:rPr lang="en-US" sz="2400" baseline="0" dirty="0"/>
                        <a:t> in tasks and activities</a:t>
                      </a:r>
                    </a:p>
                    <a:p>
                      <a:pPr marL="457200" indent="-457200">
                        <a:lnSpc>
                          <a:spcPct val="100000"/>
                        </a:lnSpc>
                        <a:buFont typeface="Wingdings" pitchFamily="2" charset="2"/>
                        <a:buChar char="v"/>
                      </a:pPr>
                      <a:endParaRPr lang="en-US" sz="2400" baseline="0" dirty="0"/>
                    </a:p>
                    <a:p>
                      <a:pPr marL="457200" indent="-457200">
                        <a:lnSpc>
                          <a:spcPct val="100000"/>
                        </a:lnSpc>
                        <a:buFont typeface="Wingdings" pitchFamily="2" charset="2"/>
                        <a:buChar char="v"/>
                      </a:pPr>
                      <a:r>
                        <a:rPr lang="en-US" sz="2400" baseline="0" dirty="0"/>
                        <a:t>Follows directions</a:t>
                      </a:r>
                    </a:p>
                    <a:p>
                      <a:pPr marL="457200" indent="-457200">
                        <a:lnSpc>
                          <a:spcPct val="100000"/>
                        </a:lnSpc>
                        <a:buFont typeface="Wingdings" pitchFamily="2" charset="2"/>
                        <a:buChar char="v"/>
                      </a:pPr>
                      <a:endParaRPr lang="en-US" sz="2400" baseline="0" dirty="0"/>
                    </a:p>
                    <a:p>
                      <a:pPr marL="457200" indent="-457200">
                        <a:lnSpc>
                          <a:spcPct val="100000"/>
                        </a:lnSpc>
                        <a:buFont typeface="Wingdings" pitchFamily="2" charset="2"/>
                        <a:buChar char="v"/>
                      </a:pPr>
                      <a:r>
                        <a:rPr lang="en-US" sz="2400" baseline="0" dirty="0"/>
                        <a:t>Makes transitions successfully</a:t>
                      </a:r>
                      <a:endParaRPr lang="en-US" sz="2400" dirty="0">
                        <a:solidFill>
                          <a:srgbClr val="00FFFF"/>
                        </a:solidFill>
                        <a:latin typeface="Century Gothic" pitchFamily="34" charset="0"/>
                      </a:endParaRPr>
                    </a:p>
                  </a:txBody>
                  <a:tcPr/>
                </a:tc>
                <a:tc>
                  <a:txBody>
                    <a:bodyPr/>
                    <a:lstStyle/>
                    <a:p>
                      <a:pPr marL="457200" indent="-457200" algn="l">
                        <a:buFont typeface="Wingdings" pitchFamily="2" charset="2"/>
                        <a:buChar char="v"/>
                      </a:pPr>
                      <a:r>
                        <a:rPr lang="en-US" altLang="en-US" sz="2000" u="none" baseline="0" dirty="0"/>
                        <a:t>Classroom structure for all students</a:t>
                      </a:r>
                    </a:p>
                    <a:p>
                      <a:pPr marL="457200" indent="-457200" algn="l">
                        <a:buFont typeface="Wingdings" pitchFamily="2" charset="2"/>
                        <a:buChar char="v"/>
                      </a:pPr>
                      <a:r>
                        <a:rPr lang="en-US" altLang="en-US" sz="2000" u="none" baseline="0" dirty="0"/>
                        <a:t>Attend to sensory adjustments (auditory, visual, gustatory, olfactory) issues.</a:t>
                      </a:r>
                    </a:p>
                    <a:p>
                      <a:pPr marL="457200" indent="-457200" algn="l">
                        <a:buFont typeface="Wingdings" pitchFamily="2" charset="2"/>
                        <a:buChar char="v"/>
                      </a:pPr>
                      <a:r>
                        <a:rPr lang="en-US" altLang="en-US" sz="2000" u="none" baseline="0" dirty="0"/>
                        <a:t>Proprioceptive and position sense – loss balance, bump into walls or crave excessive movement. Challenge INTERNAL. Observe and provide prompts.</a:t>
                      </a:r>
                    </a:p>
                    <a:p>
                      <a:pPr marL="457200" indent="-457200" algn="l">
                        <a:buFont typeface="Wingdings" pitchFamily="2" charset="2"/>
                        <a:buChar char="v"/>
                      </a:pPr>
                      <a:r>
                        <a:rPr lang="en-US" altLang="en-US" sz="2000" u="none" baseline="0" dirty="0"/>
                        <a:t>Use of visual supports (basic communication transitions, needs, teaching rules and expectations)</a:t>
                      </a:r>
                    </a:p>
                    <a:p>
                      <a:pPr marL="457200" indent="-457200" algn="l">
                        <a:buFont typeface="Wingdings" pitchFamily="2" charset="2"/>
                        <a:buChar char="v"/>
                      </a:pPr>
                      <a:r>
                        <a:rPr lang="en-US" altLang="en-US" sz="2000" u="none" baseline="0" dirty="0"/>
                        <a:t>Peer support and peer networks</a:t>
                      </a:r>
                    </a:p>
                    <a:p>
                      <a:pPr marL="457200" indent="-457200" algn="l">
                        <a:buFont typeface="Wingdings" pitchFamily="2" charset="2"/>
                        <a:buChar char="v"/>
                      </a:pPr>
                      <a:r>
                        <a:rPr lang="en-US" altLang="en-US" sz="2000" u="none" baseline="0" dirty="0"/>
                        <a:t>Delivering instruction (direct speech, one modality at a time, skill based curricula)</a:t>
                      </a:r>
                      <a:endParaRPr lang="en-US" altLang="en-US" sz="2000" b="0" i="0" u="none" baseline="0" dirty="0">
                        <a:solidFill>
                          <a:srgbClr val="002060"/>
                        </a:solidFill>
                        <a:latin typeface="Century Gothic" pitchFamily="34" charset="0"/>
                      </a:endParaRPr>
                    </a:p>
                  </a:txBody>
                  <a:tcPr/>
                </a:tc>
                <a:extLst>
                  <a:ext uri="{0D108BD9-81ED-4DB2-BD59-A6C34878D82A}">
                    <a16:rowId xmlns:a16="http://schemas.microsoft.com/office/drawing/2014/main" val="10002"/>
                  </a:ext>
                </a:extLst>
              </a:tr>
            </a:tbl>
          </a:graphicData>
        </a:graphic>
      </p:graphicFrame>
      <p:pic>
        <p:nvPicPr>
          <p:cNvPr id="3" name="Picture 2">
            <a:extLst>
              <a:ext uri="{FF2B5EF4-FFF2-40B4-BE49-F238E27FC236}">
                <a16:creationId xmlns:a16="http://schemas.microsoft.com/office/drawing/2014/main" id="{3336EA88-3241-46F9-B1D9-08FB645AE68B}"/>
              </a:ext>
            </a:extLst>
          </p:cNvPr>
          <p:cNvPicPr>
            <a:picLocks noChangeAspect="1"/>
          </p:cNvPicPr>
          <p:nvPr/>
        </p:nvPicPr>
        <p:blipFill>
          <a:blip r:embed="rId3"/>
          <a:stretch>
            <a:fillRect/>
          </a:stretch>
        </p:blipFill>
        <p:spPr>
          <a:xfrm>
            <a:off x="9378466" y="-1"/>
            <a:ext cx="2813534" cy="1529751"/>
          </a:xfrm>
          <a:prstGeom prst="rect">
            <a:avLst/>
          </a:prstGeom>
        </p:spPr>
      </p:pic>
    </p:spTree>
    <p:extLst>
      <p:ext uri="{BB962C8B-B14F-4D97-AF65-F5344CB8AC3E}">
        <p14:creationId xmlns:p14="http://schemas.microsoft.com/office/powerpoint/2010/main" val="242527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br>
              <a:rPr lang="en-US" b="1" dirty="0">
                <a:latin typeface="Maiandra GD" pitchFamily="34" charset="0"/>
              </a:rPr>
            </a:br>
            <a:br>
              <a:rPr lang="en-US" altLang="en-US" dirty="0"/>
            </a:br>
            <a:r>
              <a:rPr lang="en-US" altLang="en-US" sz="2000" dirty="0"/>
              <a:t>						</a:t>
            </a: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2694054757"/>
              </p:ext>
            </p:extLst>
          </p:nvPr>
        </p:nvGraphicFramePr>
        <p:xfrm>
          <a:off x="1524000" y="-1"/>
          <a:ext cx="9144000" cy="6780710"/>
        </p:xfrm>
        <a:graphic>
          <a:graphicData uri="http://schemas.openxmlformats.org/drawingml/2006/table">
            <a:tbl>
              <a:tblPr firstRow="1" bandRow="1">
                <a:tableStyleId>{00A15C55-8517-42AA-B614-E9B94910E393}</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403171">
                <a:tc gridSpan="2">
                  <a:txBody>
                    <a:bodyPr/>
                    <a:lstStyle/>
                    <a:p>
                      <a:pPr algn="l"/>
                      <a:r>
                        <a:rPr lang="en-US" sz="6000" dirty="0"/>
                        <a:t>Phase Two:  Triggers</a:t>
                      </a:r>
                      <a:br>
                        <a:rPr lang="en-US" sz="6000" dirty="0"/>
                      </a:br>
                      <a:r>
                        <a:rPr lang="en-US" sz="1800" dirty="0"/>
                        <a:t>Overal</a:t>
                      </a:r>
                      <a:r>
                        <a:rPr lang="en-US" sz="1800" baseline="0" dirty="0"/>
                        <a:t>l student has trouble with</a:t>
                      </a:r>
                    </a:p>
                    <a:p>
                      <a:pPr algn="l"/>
                      <a:r>
                        <a:rPr lang="en-US" sz="1800" baseline="0" dirty="0"/>
                        <a:t>understanding and communicating</a:t>
                      </a:r>
                      <a:endParaRPr lang="en-US" dirty="0">
                        <a:solidFill>
                          <a:srgbClr val="00FFFF"/>
                        </a:solidFill>
                        <a:latin typeface="Century Gothic"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541930">
                <a:tc>
                  <a:txBody>
                    <a:bodyPr/>
                    <a:lstStyle/>
                    <a:p>
                      <a:pPr algn="ctr"/>
                      <a:r>
                        <a:rPr lang="en-US" sz="2000" dirty="0"/>
                        <a:t>Description</a:t>
                      </a:r>
                      <a:endParaRPr lang="en-US" sz="2000" b="1" dirty="0">
                        <a:solidFill>
                          <a:srgbClr val="3333CC"/>
                        </a:solidFill>
                        <a:latin typeface="Century Gothic" pitchFamily="34" charset="0"/>
                      </a:endParaRPr>
                    </a:p>
                  </a:txBody>
                  <a:tcPr/>
                </a:tc>
                <a:tc>
                  <a:txBody>
                    <a:bodyPr/>
                    <a:lstStyle/>
                    <a:p>
                      <a:pPr algn="ctr"/>
                      <a:r>
                        <a:rPr lang="en-US" sz="2000" dirty="0"/>
                        <a:t>Interventions</a:t>
                      </a:r>
                      <a:endParaRPr lang="en-US" sz="2000" b="1" dirty="0">
                        <a:solidFill>
                          <a:srgbClr val="3333CC"/>
                        </a:solidFill>
                        <a:latin typeface="Century Gothic" pitchFamily="34" charset="0"/>
                      </a:endParaRPr>
                    </a:p>
                  </a:txBody>
                  <a:tcPr/>
                </a:tc>
                <a:extLst>
                  <a:ext uri="{0D108BD9-81ED-4DB2-BD59-A6C34878D82A}">
                    <a16:rowId xmlns:a16="http://schemas.microsoft.com/office/drawing/2014/main" val="10001"/>
                  </a:ext>
                </a:extLst>
              </a:tr>
              <a:tr h="4684300">
                <a:tc>
                  <a:txBody>
                    <a:bodyPr/>
                    <a:lstStyle/>
                    <a:p>
                      <a:pPr marL="342900" indent="-342900">
                        <a:spcBef>
                          <a:spcPts val="0"/>
                        </a:spcBef>
                        <a:buFont typeface="+mj-lt"/>
                        <a:buNone/>
                      </a:pPr>
                      <a:endParaRPr lang="en-US" sz="1400" dirty="0"/>
                    </a:p>
                    <a:p>
                      <a:pPr marL="742950" indent="-742950">
                        <a:spcBef>
                          <a:spcPts val="0"/>
                        </a:spcBef>
                        <a:buFont typeface="+mj-lt"/>
                        <a:buNone/>
                      </a:pPr>
                      <a:r>
                        <a:rPr lang="en-US" sz="3600" dirty="0"/>
                        <a:t>Critical</a:t>
                      </a:r>
                      <a:r>
                        <a:rPr lang="en-US" sz="3600" baseline="0" dirty="0"/>
                        <a:t> Triggers:</a:t>
                      </a:r>
                    </a:p>
                    <a:p>
                      <a:pPr marL="514350" indent="-514350" algn="l">
                        <a:spcBef>
                          <a:spcPts val="0"/>
                        </a:spcBef>
                        <a:buFont typeface="Wingdings" pitchFamily="2" charset="2"/>
                        <a:buChar char="v"/>
                      </a:pPr>
                      <a:r>
                        <a:rPr lang="en-US" sz="2800" baseline="0" dirty="0"/>
                        <a:t>Transitions</a:t>
                      </a:r>
                    </a:p>
                    <a:p>
                      <a:pPr marL="514350" indent="-514350" algn="l">
                        <a:spcBef>
                          <a:spcPts val="0"/>
                        </a:spcBef>
                        <a:buFont typeface="Wingdings" pitchFamily="2" charset="2"/>
                        <a:buChar char="v"/>
                      </a:pPr>
                      <a:r>
                        <a:rPr lang="en-US" sz="2800" baseline="0" dirty="0"/>
                        <a:t>Disruption of schedules and routines</a:t>
                      </a:r>
                    </a:p>
                    <a:p>
                      <a:pPr marL="514350" indent="-514350" algn="l">
                        <a:spcBef>
                          <a:spcPts val="0"/>
                        </a:spcBef>
                        <a:buFont typeface="Wingdings" pitchFamily="2" charset="2"/>
                        <a:buChar char="v"/>
                      </a:pPr>
                      <a:r>
                        <a:rPr lang="en-US" sz="2800" baseline="0" dirty="0"/>
                        <a:t>Sensory overload and craving</a:t>
                      </a:r>
                      <a:endParaRPr lang="en-US" sz="2800" dirty="0"/>
                    </a:p>
                    <a:p>
                      <a:pPr marL="342900" indent="-342900">
                        <a:buFont typeface="+mj-lt"/>
                        <a:buNone/>
                      </a:pPr>
                      <a:endParaRPr lang="en-US" sz="1400" dirty="0">
                        <a:solidFill>
                          <a:srgbClr val="00FFFF"/>
                        </a:solidFill>
                        <a:latin typeface="Century Gothic" pitchFamily="34" charset="0"/>
                      </a:endParaRPr>
                    </a:p>
                  </a:txBody>
                  <a:tcPr/>
                </a:tc>
                <a:tc>
                  <a:txBody>
                    <a:bodyPr/>
                    <a:lstStyle/>
                    <a:p>
                      <a:pPr marL="457200" indent="-457200" algn="l">
                        <a:buFont typeface="Wingdings" pitchFamily="2" charset="2"/>
                        <a:buChar char="v"/>
                      </a:pPr>
                      <a:r>
                        <a:rPr lang="en-US" altLang="en-US" sz="2400" dirty="0"/>
                        <a:t>Sensory management</a:t>
                      </a:r>
                    </a:p>
                    <a:p>
                      <a:pPr marL="457200" indent="-457200" algn="l">
                        <a:buFont typeface="Wingdings" pitchFamily="2" charset="2"/>
                        <a:buChar char="v"/>
                      </a:pPr>
                      <a:r>
                        <a:rPr lang="en-US" altLang="en-US" sz="2400" dirty="0"/>
                        <a:t>Counter the unexpected</a:t>
                      </a:r>
                    </a:p>
                    <a:p>
                      <a:pPr marL="457200" indent="-457200" algn="l">
                        <a:buFont typeface="Wingdings" pitchFamily="2" charset="2"/>
                        <a:buChar char="v"/>
                      </a:pPr>
                      <a:r>
                        <a:rPr lang="en-US" altLang="en-US" sz="2400" dirty="0"/>
                        <a:t>Rehearse</a:t>
                      </a:r>
                      <a:r>
                        <a:rPr lang="en-US" altLang="en-US" sz="2400" baseline="0" dirty="0"/>
                        <a:t> for novel situations</a:t>
                      </a:r>
                    </a:p>
                    <a:p>
                      <a:pPr marL="457200" indent="-457200" algn="l">
                        <a:buFont typeface="Wingdings" pitchFamily="2" charset="2"/>
                        <a:buChar char="v"/>
                      </a:pPr>
                      <a:r>
                        <a:rPr lang="en-US" altLang="en-US" sz="2400" baseline="0" dirty="0"/>
                        <a:t>Respond quickly to surprises</a:t>
                      </a:r>
                    </a:p>
                    <a:p>
                      <a:pPr marL="457200" indent="-457200" algn="l">
                        <a:buFont typeface="Wingdings" pitchFamily="2" charset="2"/>
                        <a:buChar char="v"/>
                      </a:pPr>
                      <a:r>
                        <a:rPr lang="en-US" altLang="en-US" sz="2400" baseline="0" dirty="0"/>
                        <a:t>Systematically vary routines</a:t>
                      </a:r>
                    </a:p>
                    <a:p>
                      <a:pPr marL="457200" indent="-457200" algn="l">
                        <a:buFont typeface="Wingdings" pitchFamily="2" charset="2"/>
                        <a:buChar char="v"/>
                      </a:pPr>
                      <a:r>
                        <a:rPr lang="en-US" altLang="en-US" sz="2400" baseline="0" dirty="0"/>
                        <a:t>Prime desired behaviors</a:t>
                      </a:r>
                    </a:p>
                    <a:p>
                      <a:pPr marL="457200" indent="-457200" algn="l">
                        <a:buFont typeface="Wingdings" pitchFamily="2" charset="2"/>
                        <a:buChar char="v"/>
                      </a:pPr>
                      <a:r>
                        <a:rPr lang="en-US" altLang="en-US" sz="2400" baseline="0" dirty="0"/>
                        <a:t>Adapt instructional delivery</a:t>
                      </a:r>
                      <a:endParaRPr lang="en-US" altLang="en-US" sz="2400" dirty="0">
                        <a:solidFill>
                          <a:srgbClr val="002060"/>
                        </a:solidFill>
                        <a:latin typeface="Century Gothic" pitchFamily="34" charset="0"/>
                      </a:endParaRPr>
                    </a:p>
                  </a:txBody>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7C3D2FBF-89DF-4A1D-B27D-69112E8E5493}"/>
              </a:ext>
            </a:extLst>
          </p:cNvPr>
          <p:cNvPicPr>
            <a:picLocks noChangeAspect="1"/>
          </p:cNvPicPr>
          <p:nvPr/>
        </p:nvPicPr>
        <p:blipFill>
          <a:blip r:embed="rId3"/>
          <a:stretch>
            <a:fillRect/>
          </a:stretch>
        </p:blipFill>
        <p:spPr>
          <a:xfrm>
            <a:off x="9378466" y="-1"/>
            <a:ext cx="2813534" cy="1529751"/>
          </a:xfrm>
          <a:prstGeom prst="rect">
            <a:avLst/>
          </a:prstGeom>
        </p:spPr>
      </p:pic>
    </p:spTree>
    <p:extLst>
      <p:ext uri="{BB962C8B-B14F-4D97-AF65-F5344CB8AC3E}">
        <p14:creationId xmlns:p14="http://schemas.microsoft.com/office/powerpoint/2010/main" val="255767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br>
              <a:rPr lang="en-US" b="1" dirty="0">
                <a:latin typeface="Maiandra GD" pitchFamily="34" charset="0"/>
              </a:rPr>
            </a:br>
            <a:br>
              <a:rPr lang="en-US" altLang="en-US" dirty="0"/>
            </a:br>
            <a:r>
              <a:rPr lang="en-US" altLang="en-US" sz="2000" dirty="0"/>
              <a:t>						</a:t>
            </a: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4081313065"/>
              </p:ext>
            </p:extLst>
          </p:nvPr>
        </p:nvGraphicFramePr>
        <p:xfrm>
          <a:off x="1447800" y="-1"/>
          <a:ext cx="9220200" cy="6840782"/>
        </p:xfrm>
        <a:graphic>
          <a:graphicData uri="http://schemas.openxmlformats.org/drawingml/2006/table">
            <a:tbl>
              <a:tblPr firstRow="1" bandRow="1">
                <a:tableStyleId>{00A15C55-8517-42AA-B614-E9B94910E393}</a:tableStyleId>
              </a:tblPr>
              <a:tblGrid>
                <a:gridCol w="4610100">
                  <a:extLst>
                    <a:ext uri="{9D8B030D-6E8A-4147-A177-3AD203B41FA5}">
                      <a16:colId xmlns:a16="http://schemas.microsoft.com/office/drawing/2014/main" val="20000"/>
                    </a:ext>
                  </a:extLst>
                </a:gridCol>
                <a:gridCol w="4610100">
                  <a:extLst>
                    <a:ext uri="{9D8B030D-6E8A-4147-A177-3AD203B41FA5}">
                      <a16:colId xmlns:a16="http://schemas.microsoft.com/office/drawing/2014/main" val="20001"/>
                    </a:ext>
                  </a:extLst>
                </a:gridCol>
              </a:tblGrid>
              <a:tr h="1419299">
                <a:tc gridSpan="2">
                  <a:txBody>
                    <a:bodyPr/>
                    <a:lstStyle/>
                    <a:p>
                      <a:pPr algn="l"/>
                      <a:r>
                        <a:rPr lang="en-US" sz="4800" dirty="0"/>
                        <a:t>Phase Three:  </a:t>
                      </a:r>
                      <a:r>
                        <a:rPr lang="en-US" sz="6000" dirty="0"/>
                        <a:t>Agitation</a:t>
                      </a:r>
                      <a:br>
                        <a:rPr lang="en-US" sz="6000" dirty="0"/>
                      </a:br>
                      <a:r>
                        <a:rPr lang="en-US" sz="1800" dirty="0"/>
                        <a:t>Overall</a:t>
                      </a:r>
                      <a:r>
                        <a:rPr lang="en-US" sz="1800" baseline="0" dirty="0"/>
                        <a:t> student exhibits sudden</a:t>
                      </a:r>
                    </a:p>
                    <a:p>
                      <a:pPr algn="l"/>
                      <a:r>
                        <a:rPr lang="en-US" sz="1800" baseline="0" dirty="0"/>
                        <a:t> increases or decreases in behavior</a:t>
                      </a:r>
                      <a:endParaRPr lang="en-US" dirty="0">
                        <a:solidFill>
                          <a:srgbClr val="00FFFF"/>
                        </a:solidFill>
                        <a:latin typeface="Century Gothic"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548159">
                <a:tc>
                  <a:txBody>
                    <a:bodyPr/>
                    <a:lstStyle/>
                    <a:p>
                      <a:pPr algn="ctr"/>
                      <a:r>
                        <a:rPr lang="en-US" sz="2000" dirty="0"/>
                        <a:t>Description</a:t>
                      </a:r>
                      <a:endParaRPr lang="en-US" sz="2000" b="1" dirty="0">
                        <a:solidFill>
                          <a:srgbClr val="3333CC"/>
                        </a:solidFill>
                        <a:latin typeface="Century Gothic" pitchFamily="34" charset="0"/>
                      </a:endParaRPr>
                    </a:p>
                  </a:txBody>
                  <a:tcPr/>
                </a:tc>
                <a:tc>
                  <a:txBody>
                    <a:bodyPr/>
                    <a:lstStyle/>
                    <a:p>
                      <a:pPr algn="ctr"/>
                      <a:r>
                        <a:rPr lang="en-US" sz="2000" dirty="0"/>
                        <a:t>Interventions</a:t>
                      </a:r>
                      <a:endParaRPr lang="en-US" sz="2000" b="1" dirty="0">
                        <a:solidFill>
                          <a:srgbClr val="3333CC"/>
                        </a:solidFill>
                        <a:latin typeface="Century Gothic" pitchFamily="34" charset="0"/>
                      </a:endParaRPr>
                    </a:p>
                  </a:txBody>
                  <a:tcPr/>
                </a:tc>
                <a:extLst>
                  <a:ext uri="{0D108BD9-81ED-4DB2-BD59-A6C34878D82A}">
                    <a16:rowId xmlns:a16="http://schemas.microsoft.com/office/drawing/2014/main" val="10001"/>
                  </a:ext>
                </a:extLst>
              </a:tr>
              <a:tr h="4738143">
                <a:tc>
                  <a:txBody>
                    <a:bodyPr/>
                    <a:lstStyle/>
                    <a:p>
                      <a:pPr algn="ctr">
                        <a:buNone/>
                      </a:pPr>
                      <a:r>
                        <a:rPr lang="en-US" sz="2000" u="sng" dirty="0"/>
                        <a:t>Increase in Behavior - Externalizing</a:t>
                      </a:r>
                    </a:p>
                    <a:p>
                      <a:pPr marL="457200" indent="-457200">
                        <a:spcBef>
                          <a:spcPts val="0"/>
                        </a:spcBef>
                        <a:buAutoNum type="arabicPeriod"/>
                      </a:pPr>
                      <a:r>
                        <a:rPr lang="en-US" sz="2000" dirty="0"/>
                        <a:t>Increases</a:t>
                      </a:r>
                      <a:r>
                        <a:rPr lang="en-US" sz="2000" baseline="0" dirty="0"/>
                        <a:t> in self-stimulation</a:t>
                      </a:r>
                    </a:p>
                    <a:p>
                      <a:pPr marL="457200" indent="-457200">
                        <a:spcBef>
                          <a:spcPts val="0"/>
                        </a:spcBef>
                        <a:buAutoNum type="arabicPeriod"/>
                      </a:pPr>
                      <a:r>
                        <a:rPr lang="en-US" sz="2000" baseline="0" dirty="0"/>
                        <a:t>Repetitive self-talk</a:t>
                      </a:r>
                    </a:p>
                    <a:p>
                      <a:pPr marL="457200" indent="-457200">
                        <a:spcBef>
                          <a:spcPts val="0"/>
                        </a:spcBef>
                        <a:buAutoNum type="arabicPeriod"/>
                      </a:pPr>
                      <a:r>
                        <a:rPr lang="en-US" sz="2000" baseline="0" dirty="0"/>
                        <a:t>Low-level destructive behaviors</a:t>
                      </a:r>
                    </a:p>
                    <a:p>
                      <a:pPr marL="457200" indent="-457200">
                        <a:spcBef>
                          <a:spcPts val="0"/>
                        </a:spcBef>
                        <a:buAutoNum type="arabicPeriod"/>
                      </a:pPr>
                      <a:r>
                        <a:rPr lang="en-US" sz="2000" baseline="0" dirty="0"/>
                        <a:t>Aimless pacing and wandering</a:t>
                      </a:r>
                    </a:p>
                    <a:p>
                      <a:pPr marL="457200" indent="-457200">
                        <a:spcBef>
                          <a:spcPts val="0"/>
                        </a:spcBef>
                        <a:buAutoNum type="arabicPeriod"/>
                      </a:pPr>
                      <a:r>
                        <a:rPr lang="en-US" sz="2000" baseline="0" dirty="0"/>
                        <a:t>Changes in body language</a:t>
                      </a:r>
                      <a:endParaRPr lang="en-US" sz="2000" dirty="0"/>
                    </a:p>
                    <a:p>
                      <a:pPr algn="ctr">
                        <a:buNone/>
                      </a:pPr>
                      <a:r>
                        <a:rPr lang="en-US" sz="2000" u="sng" dirty="0"/>
                        <a:t>Decrease in Behavior - Internalizing</a:t>
                      </a:r>
                    </a:p>
                    <a:p>
                      <a:pPr marL="457200" indent="-457200">
                        <a:buAutoNum type="arabicPeriod"/>
                      </a:pPr>
                      <a:r>
                        <a:rPr lang="en-US" sz="2000" dirty="0"/>
                        <a:t>Staring</a:t>
                      </a:r>
                      <a:r>
                        <a:rPr lang="en-US" sz="2000" baseline="0" dirty="0"/>
                        <a:t> into space</a:t>
                      </a:r>
                    </a:p>
                    <a:p>
                      <a:pPr marL="342900" indent="-342900">
                        <a:buAutoNum type="arabicPeriod"/>
                      </a:pPr>
                      <a:r>
                        <a:rPr lang="en-US" sz="2000" baseline="0" dirty="0"/>
                        <a:t>Becoming mute</a:t>
                      </a:r>
                    </a:p>
                    <a:p>
                      <a:pPr marL="342900" indent="-342900">
                        <a:buAutoNum type="arabicPeriod"/>
                      </a:pPr>
                      <a:r>
                        <a:rPr lang="en-US" sz="2000" baseline="0" dirty="0"/>
                        <a:t>Withdrawing from activity</a:t>
                      </a:r>
                    </a:p>
                    <a:p>
                      <a:pPr marL="342900" indent="-342900">
                        <a:buAutoNum type="arabicPeriod"/>
                      </a:pPr>
                      <a:r>
                        <a:rPr lang="en-US" sz="2000" baseline="0" dirty="0"/>
                        <a:t>Seeking isolation</a:t>
                      </a:r>
                      <a:endParaRPr lang="en-US" sz="1400" dirty="0">
                        <a:solidFill>
                          <a:srgbClr val="00FFFF"/>
                        </a:solidFill>
                        <a:latin typeface="Century Gothic" pitchFamily="34" charset="0"/>
                      </a:endParaRPr>
                    </a:p>
                  </a:txBody>
                  <a:tcPr/>
                </a:tc>
                <a:tc>
                  <a:txBody>
                    <a:bodyPr/>
                    <a:lstStyle/>
                    <a:p>
                      <a:pPr marL="457200" indent="-457200" algn="l">
                        <a:buAutoNum type="arabicPeriod"/>
                      </a:pPr>
                      <a:r>
                        <a:rPr lang="en-US" altLang="en-US" sz="2400" dirty="0"/>
                        <a:t>Identify signs of agitation</a:t>
                      </a:r>
                    </a:p>
                    <a:p>
                      <a:pPr marL="457200" indent="-457200" algn="l">
                        <a:buAutoNum type="arabicPeriod"/>
                      </a:pPr>
                      <a:endParaRPr lang="en-US" altLang="en-US" sz="2400" dirty="0"/>
                    </a:p>
                    <a:p>
                      <a:pPr marL="457200" indent="-457200" algn="l">
                        <a:buAutoNum type="arabicPeriod"/>
                      </a:pPr>
                      <a:r>
                        <a:rPr lang="en-US" altLang="en-US" sz="2400" dirty="0"/>
                        <a:t>Learn the student’s responses</a:t>
                      </a:r>
                      <a:r>
                        <a:rPr lang="en-US" altLang="en-US" sz="2400" baseline="0" dirty="0"/>
                        <a:t> to calming activities (walks, quiet time, visual supports, etc.)</a:t>
                      </a:r>
                    </a:p>
                    <a:p>
                      <a:pPr marL="457200" indent="-457200" algn="l">
                        <a:buAutoNum type="arabicPeriod"/>
                      </a:pPr>
                      <a:endParaRPr lang="en-US" altLang="en-US" sz="2400" baseline="0" dirty="0"/>
                    </a:p>
                    <a:p>
                      <a:pPr marL="457200" indent="-457200" algn="l">
                        <a:buAutoNum type="arabicPeriod"/>
                      </a:pPr>
                      <a:r>
                        <a:rPr lang="en-US" altLang="en-US" sz="2400" baseline="0" dirty="0"/>
                        <a:t>Track results (review interventions  for Phases 1  and 2 frequently</a:t>
                      </a:r>
                      <a:endParaRPr lang="en-US" altLang="en-US" sz="2400" dirty="0">
                        <a:solidFill>
                          <a:srgbClr val="002060"/>
                        </a:solidFill>
                        <a:latin typeface="Century Gothic" pitchFamily="34" charset="0"/>
                      </a:endParaRPr>
                    </a:p>
                  </a:txBody>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463440A6-A78E-4B38-A106-F518D02E02C0}"/>
              </a:ext>
            </a:extLst>
          </p:cNvPr>
          <p:cNvPicPr>
            <a:picLocks noChangeAspect="1"/>
          </p:cNvPicPr>
          <p:nvPr/>
        </p:nvPicPr>
        <p:blipFill>
          <a:blip r:embed="rId3"/>
          <a:stretch>
            <a:fillRect/>
          </a:stretch>
        </p:blipFill>
        <p:spPr>
          <a:xfrm>
            <a:off x="9378466" y="-1"/>
            <a:ext cx="2813534" cy="1529751"/>
          </a:xfrm>
          <a:prstGeom prst="rect">
            <a:avLst/>
          </a:prstGeom>
        </p:spPr>
      </p:pic>
    </p:spTree>
    <p:extLst>
      <p:ext uri="{BB962C8B-B14F-4D97-AF65-F5344CB8AC3E}">
        <p14:creationId xmlns:p14="http://schemas.microsoft.com/office/powerpoint/2010/main" val="28517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br>
              <a:rPr lang="en-US" b="1" dirty="0">
                <a:latin typeface="Maiandra GD" pitchFamily="34" charset="0"/>
              </a:rPr>
            </a:br>
            <a:br>
              <a:rPr lang="en-US" altLang="en-US" dirty="0"/>
            </a:br>
            <a:r>
              <a:rPr lang="en-US" altLang="en-US" sz="2000" dirty="0"/>
              <a:t>						</a:t>
            </a: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2592311447"/>
              </p:ext>
            </p:extLst>
          </p:nvPr>
        </p:nvGraphicFramePr>
        <p:xfrm>
          <a:off x="1524000" y="-15240"/>
          <a:ext cx="9113520" cy="6873240"/>
        </p:xfrm>
        <a:graphic>
          <a:graphicData uri="http://schemas.openxmlformats.org/drawingml/2006/table">
            <a:tbl>
              <a:tblPr firstRow="1" bandRow="1">
                <a:tableStyleId>{00A15C55-8517-42AA-B614-E9B94910E393}</a:tableStyleId>
              </a:tblPr>
              <a:tblGrid>
                <a:gridCol w="4556760">
                  <a:extLst>
                    <a:ext uri="{9D8B030D-6E8A-4147-A177-3AD203B41FA5}">
                      <a16:colId xmlns:a16="http://schemas.microsoft.com/office/drawing/2014/main" val="20000"/>
                    </a:ext>
                  </a:extLst>
                </a:gridCol>
                <a:gridCol w="4556760">
                  <a:extLst>
                    <a:ext uri="{9D8B030D-6E8A-4147-A177-3AD203B41FA5}">
                      <a16:colId xmlns:a16="http://schemas.microsoft.com/office/drawing/2014/main" val="20001"/>
                    </a:ext>
                  </a:extLst>
                </a:gridCol>
              </a:tblGrid>
              <a:tr h="1454781">
                <a:tc gridSpan="2">
                  <a:txBody>
                    <a:bodyPr/>
                    <a:lstStyle/>
                    <a:p>
                      <a:pPr algn="l"/>
                      <a:r>
                        <a:rPr lang="en-US" sz="4800" dirty="0"/>
                        <a:t>Phase Four: </a:t>
                      </a:r>
                      <a:r>
                        <a:rPr lang="en-US" sz="4800" baseline="0" dirty="0"/>
                        <a:t> Meltdown</a:t>
                      </a:r>
                      <a:br>
                        <a:rPr lang="en-US" sz="6000" dirty="0"/>
                      </a:br>
                      <a:r>
                        <a:rPr lang="en-US" sz="1800" dirty="0"/>
                        <a:t>Overall</a:t>
                      </a:r>
                      <a:r>
                        <a:rPr lang="en-US" sz="1800" baseline="0" dirty="0"/>
                        <a:t> behavior is out of control</a:t>
                      </a:r>
                      <a:endParaRPr lang="en-US" dirty="0">
                        <a:solidFill>
                          <a:srgbClr val="00FFFF"/>
                        </a:solidFill>
                        <a:latin typeface="Century Gothic"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561863">
                <a:tc>
                  <a:txBody>
                    <a:bodyPr/>
                    <a:lstStyle/>
                    <a:p>
                      <a:pPr algn="ctr">
                        <a:spcBef>
                          <a:spcPts val="0"/>
                        </a:spcBef>
                      </a:pPr>
                      <a:r>
                        <a:rPr lang="en-US" sz="2000" dirty="0"/>
                        <a:t>Description</a:t>
                      </a:r>
                      <a:endParaRPr lang="en-US" sz="2000" b="1" dirty="0">
                        <a:solidFill>
                          <a:srgbClr val="3333CC"/>
                        </a:solidFill>
                        <a:latin typeface="Century Gothic" pitchFamily="34" charset="0"/>
                      </a:endParaRPr>
                    </a:p>
                  </a:txBody>
                  <a:tcPr/>
                </a:tc>
                <a:tc>
                  <a:txBody>
                    <a:bodyPr/>
                    <a:lstStyle/>
                    <a:p>
                      <a:pPr algn="ctr"/>
                      <a:r>
                        <a:rPr lang="en-US" sz="2000" dirty="0"/>
                        <a:t>Interventions</a:t>
                      </a:r>
                      <a:endParaRPr lang="en-US" sz="2000" b="1" dirty="0">
                        <a:solidFill>
                          <a:srgbClr val="3333CC"/>
                        </a:solidFill>
                        <a:latin typeface="Century Gothic" pitchFamily="34" charset="0"/>
                      </a:endParaRPr>
                    </a:p>
                  </a:txBody>
                  <a:tcPr/>
                </a:tc>
                <a:extLst>
                  <a:ext uri="{0D108BD9-81ED-4DB2-BD59-A6C34878D82A}">
                    <a16:rowId xmlns:a16="http://schemas.microsoft.com/office/drawing/2014/main" val="10001"/>
                  </a:ext>
                </a:extLst>
              </a:tr>
              <a:tr h="4856596">
                <a:tc>
                  <a:txBody>
                    <a:bodyPr/>
                    <a:lstStyle/>
                    <a:p>
                      <a:pPr>
                        <a:spcAft>
                          <a:spcPts val="600"/>
                        </a:spcAft>
                        <a:buNone/>
                      </a:pPr>
                      <a:endParaRPr lang="en-US" sz="2400" dirty="0"/>
                    </a:p>
                    <a:p>
                      <a:pPr marL="342900" indent="-342900">
                        <a:spcAft>
                          <a:spcPts val="600"/>
                        </a:spcAft>
                        <a:buFont typeface="Wingdings" pitchFamily="2" charset="2"/>
                        <a:buChar char="v"/>
                      </a:pPr>
                      <a:r>
                        <a:rPr lang="en-US" sz="2400" dirty="0"/>
                        <a:t>Serious destruction of property</a:t>
                      </a:r>
                    </a:p>
                    <a:p>
                      <a:pPr marL="342900" indent="-342900">
                        <a:spcAft>
                          <a:spcPts val="600"/>
                        </a:spcAft>
                        <a:buFont typeface="Wingdings" pitchFamily="2" charset="2"/>
                        <a:buChar char="v"/>
                      </a:pPr>
                      <a:r>
                        <a:rPr lang="en-US" sz="2400" dirty="0"/>
                        <a:t>Physical</a:t>
                      </a:r>
                      <a:r>
                        <a:rPr lang="en-US" sz="2400" baseline="0" dirty="0"/>
                        <a:t> attacks</a:t>
                      </a:r>
                      <a:endParaRPr lang="en-US" sz="2400" dirty="0"/>
                    </a:p>
                    <a:p>
                      <a:pPr marL="342900" indent="-342900">
                        <a:spcAft>
                          <a:spcPts val="600"/>
                        </a:spcAft>
                        <a:buFont typeface="Wingdings" pitchFamily="2" charset="2"/>
                        <a:buChar char="v"/>
                      </a:pPr>
                      <a:r>
                        <a:rPr lang="en-US" sz="2400" dirty="0"/>
                        <a:t>Self-abuse</a:t>
                      </a:r>
                    </a:p>
                    <a:p>
                      <a:pPr marL="342900" indent="-342900">
                        <a:spcAft>
                          <a:spcPts val="600"/>
                        </a:spcAft>
                        <a:buFont typeface="Wingdings" pitchFamily="2" charset="2"/>
                        <a:buChar char="v"/>
                      </a:pPr>
                      <a:r>
                        <a:rPr lang="en-US" sz="2400" dirty="0"/>
                        <a:t>Screaming</a:t>
                      </a:r>
                    </a:p>
                    <a:p>
                      <a:pPr marL="342900" indent="-342900">
                        <a:spcAft>
                          <a:spcPts val="600"/>
                        </a:spcAft>
                        <a:buFont typeface="Wingdings" pitchFamily="2" charset="2"/>
                        <a:buChar char="v"/>
                      </a:pPr>
                      <a:r>
                        <a:rPr lang="en-US" sz="2400" dirty="0"/>
                        <a:t>Running</a:t>
                      </a:r>
                      <a:r>
                        <a:rPr lang="en-US" sz="2400" baseline="0" dirty="0"/>
                        <a:t> Away</a:t>
                      </a:r>
                      <a:endParaRPr lang="en-US" sz="2400" dirty="0"/>
                    </a:p>
                    <a:p>
                      <a:pPr>
                        <a:spcBef>
                          <a:spcPts val="0"/>
                        </a:spcBef>
                        <a:buNone/>
                      </a:pPr>
                      <a:endParaRPr lang="en-US" sz="2400" b="0" dirty="0">
                        <a:solidFill>
                          <a:srgbClr val="00FFFF"/>
                        </a:solidFill>
                        <a:latin typeface="Century Gothic" pitchFamily="34" charset="0"/>
                      </a:endParaRPr>
                    </a:p>
                  </a:txBody>
                  <a:tcPr/>
                </a:tc>
                <a:tc>
                  <a:txBody>
                    <a:bodyPr/>
                    <a:lstStyle/>
                    <a:p>
                      <a:pPr marL="457200" indent="-457200" algn="l">
                        <a:lnSpc>
                          <a:spcPct val="90000"/>
                        </a:lnSpc>
                        <a:buAutoNum type="arabicPeriod"/>
                      </a:pPr>
                      <a:endParaRPr lang="en-US" altLang="en-US" sz="2400" baseline="0" dirty="0"/>
                    </a:p>
                    <a:p>
                      <a:pPr marL="342900" indent="-342900" algn="l">
                        <a:lnSpc>
                          <a:spcPct val="90000"/>
                        </a:lnSpc>
                        <a:buFont typeface="Wingdings" pitchFamily="2" charset="2"/>
                        <a:buChar char="v"/>
                      </a:pPr>
                      <a:r>
                        <a:rPr lang="en-US" altLang="en-US" sz="2400" baseline="0" dirty="0"/>
                        <a:t>Understand meltdown will run its course</a:t>
                      </a:r>
                    </a:p>
                    <a:p>
                      <a:pPr marL="342900" indent="-342900" algn="l">
                        <a:lnSpc>
                          <a:spcPct val="90000"/>
                        </a:lnSpc>
                        <a:buFont typeface="Wingdings" pitchFamily="2" charset="2"/>
                        <a:buChar char="v"/>
                      </a:pPr>
                      <a:endParaRPr lang="en-US" altLang="en-US" sz="2400" baseline="0" dirty="0"/>
                    </a:p>
                    <a:p>
                      <a:pPr marL="342900" indent="-342900" algn="l">
                        <a:lnSpc>
                          <a:spcPct val="90000"/>
                        </a:lnSpc>
                        <a:buFont typeface="Wingdings" pitchFamily="2" charset="2"/>
                        <a:buChar char="v"/>
                      </a:pPr>
                      <a:r>
                        <a:rPr lang="en-US" altLang="en-US" sz="2400" baseline="0" dirty="0"/>
                        <a:t>Pre-requisite steps</a:t>
                      </a:r>
                    </a:p>
                    <a:p>
                      <a:pPr marL="457200" indent="-457200" algn="l">
                        <a:lnSpc>
                          <a:spcPct val="90000"/>
                        </a:lnSpc>
                        <a:buFont typeface="Wingdings" pitchFamily="2" charset="2"/>
                        <a:buChar char="v"/>
                      </a:pPr>
                      <a:endParaRPr lang="en-US" altLang="en-US" sz="2400" baseline="0" dirty="0"/>
                    </a:p>
                    <a:p>
                      <a:pPr marL="342900" indent="-342900" algn="l">
                        <a:lnSpc>
                          <a:spcPct val="90000"/>
                        </a:lnSpc>
                        <a:buFont typeface="Wingdings" pitchFamily="2" charset="2"/>
                        <a:buChar char="v"/>
                      </a:pPr>
                      <a:r>
                        <a:rPr lang="en-US" altLang="en-US" sz="2400" baseline="0" dirty="0"/>
                        <a:t>Intervention steps</a:t>
                      </a:r>
                    </a:p>
                    <a:p>
                      <a:pPr marL="457200" indent="-457200" algn="l">
                        <a:lnSpc>
                          <a:spcPct val="90000"/>
                        </a:lnSpc>
                        <a:buFont typeface="Arial" pitchFamily="34" charset="0"/>
                        <a:buNone/>
                      </a:pPr>
                      <a:r>
                        <a:rPr lang="en-US" altLang="en-US" sz="2000" dirty="0"/>
                        <a:t>       a. guide student to safe place</a:t>
                      </a:r>
                    </a:p>
                    <a:p>
                      <a:pPr marL="457200" indent="-457200" algn="l">
                        <a:lnSpc>
                          <a:spcPct val="90000"/>
                        </a:lnSpc>
                        <a:buFont typeface="Arial" pitchFamily="34" charset="0"/>
                        <a:buNone/>
                      </a:pPr>
                      <a:r>
                        <a:rPr lang="en-US" altLang="en-US" sz="2000" dirty="0"/>
                        <a:t>       b. use supportive</a:t>
                      </a:r>
                      <a:r>
                        <a:rPr lang="en-US" altLang="en-US" sz="2000" baseline="0" dirty="0"/>
                        <a:t> measures</a:t>
                      </a:r>
                    </a:p>
                    <a:p>
                      <a:pPr marL="457200" indent="-457200" algn="l">
                        <a:lnSpc>
                          <a:spcPct val="90000"/>
                        </a:lnSpc>
                        <a:buFont typeface="Arial" pitchFamily="34" charset="0"/>
                        <a:buNone/>
                      </a:pPr>
                      <a:r>
                        <a:rPr lang="en-US" altLang="en-US" sz="2000" baseline="0" dirty="0"/>
                        <a:t>       c. identify signs of emergence from meltdowns</a:t>
                      </a:r>
                    </a:p>
                    <a:p>
                      <a:pPr marL="457200" indent="-457200" algn="l">
                        <a:lnSpc>
                          <a:spcPct val="90000"/>
                        </a:lnSpc>
                        <a:buFont typeface="Arial" pitchFamily="34" charset="0"/>
                        <a:buNone/>
                      </a:pPr>
                      <a:r>
                        <a:rPr lang="en-US" altLang="en-US" sz="2000" baseline="0" dirty="0"/>
                        <a:t>       d. begin transitions steps (phase 5 – regrouping)</a:t>
                      </a:r>
                      <a:endParaRPr lang="en-US" altLang="en-US" sz="2000" dirty="0">
                        <a:solidFill>
                          <a:srgbClr val="002060"/>
                        </a:solidFill>
                        <a:latin typeface="Century Gothic" pitchFamily="34" charset="0"/>
                      </a:endParaRPr>
                    </a:p>
                  </a:txBody>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C530B73E-FCA3-461B-B484-2F5E7D784FE6}"/>
              </a:ext>
            </a:extLst>
          </p:cNvPr>
          <p:cNvPicPr>
            <a:picLocks noChangeAspect="1"/>
          </p:cNvPicPr>
          <p:nvPr/>
        </p:nvPicPr>
        <p:blipFill>
          <a:blip r:embed="rId3"/>
          <a:stretch>
            <a:fillRect/>
          </a:stretch>
        </p:blipFill>
        <p:spPr>
          <a:xfrm>
            <a:off x="9378466" y="-1"/>
            <a:ext cx="2813534" cy="1529751"/>
          </a:xfrm>
          <a:prstGeom prst="rect">
            <a:avLst/>
          </a:prstGeom>
        </p:spPr>
      </p:pic>
    </p:spTree>
    <p:extLst>
      <p:ext uri="{BB962C8B-B14F-4D97-AF65-F5344CB8AC3E}">
        <p14:creationId xmlns:p14="http://schemas.microsoft.com/office/powerpoint/2010/main" val="178247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br>
              <a:rPr lang="en-US" b="1" dirty="0">
                <a:latin typeface="Maiandra GD" pitchFamily="34" charset="0"/>
              </a:rPr>
            </a:br>
            <a:br>
              <a:rPr lang="en-US" altLang="en-US" dirty="0"/>
            </a:br>
            <a:r>
              <a:rPr lang="en-US" altLang="en-US" sz="2000" dirty="0"/>
              <a:t>						</a:t>
            </a: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2546929444"/>
              </p:ext>
            </p:extLst>
          </p:nvPr>
        </p:nvGraphicFramePr>
        <p:xfrm>
          <a:off x="1524000" y="-1"/>
          <a:ext cx="9144000" cy="6858001"/>
        </p:xfrm>
        <a:graphic>
          <a:graphicData uri="http://schemas.openxmlformats.org/drawingml/2006/table">
            <a:tbl>
              <a:tblPr firstRow="1" bandRow="1">
                <a:tableStyleId>{00A15C55-8517-42AA-B614-E9B94910E393}</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445009">
                <a:tc gridSpan="2">
                  <a:txBody>
                    <a:bodyPr/>
                    <a:lstStyle/>
                    <a:p>
                      <a:pPr algn="l"/>
                      <a:r>
                        <a:rPr lang="en-US" sz="4800" dirty="0"/>
                        <a:t>Phase Five:</a:t>
                      </a:r>
                      <a:r>
                        <a:rPr lang="en-US" sz="4800" baseline="0" dirty="0"/>
                        <a:t> </a:t>
                      </a:r>
                      <a:r>
                        <a:rPr lang="en-US" sz="5400" baseline="0" dirty="0"/>
                        <a:t>Re-grouping</a:t>
                      </a:r>
                      <a:br>
                        <a:rPr lang="en-US" sz="5400" dirty="0"/>
                      </a:br>
                      <a:r>
                        <a:rPr lang="en-US" sz="1800" dirty="0"/>
                        <a:t>Overall</a:t>
                      </a:r>
                      <a:r>
                        <a:rPr lang="en-US" sz="1800" baseline="0" dirty="0"/>
                        <a:t> student withdraws and displays confusion</a:t>
                      </a:r>
                      <a:endParaRPr lang="en-US" dirty="0">
                        <a:solidFill>
                          <a:srgbClr val="00FFFF"/>
                        </a:solidFill>
                        <a:latin typeface="Century Gothic"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558089">
                <a:tc>
                  <a:txBody>
                    <a:bodyPr/>
                    <a:lstStyle/>
                    <a:p>
                      <a:pPr algn="ctr">
                        <a:spcBef>
                          <a:spcPts val="0"/>
                        </a:spcBef>
                      </a:pPr>
                      <a:r>
                        <a:rPr lang="en-US" sz="2000" dirty="0">
                          <a:ln>
                            <a:solidFill>
                              <a:srgbClr val="3333CC"/>
                            </a:solidFill>
                          </a:ln>
                        </a:rPr>
                        <a:t>Description</a:t>
                      </a:r>
                      <a:endParaRPr lang="en-US" sz="2000" b="1" dirty="0">
                        <a:ln>
                          <a:solidFill>
                            <a:srgbClr val="3333CC"/>
                          </a:solidFill>
                        </a:ln>
                        <a:solidFill>
                          <a:srgbClr val="00FFFF"/>
                        </a:solidFill>
                        <a:latin typeface="Century Gothic" pitchFamily="34" charset="0"/>
                      </a:endParaRPr>
                    </a:p>
                  </a:txBody>
                  <a:tcPr/>
                </a:tc>
                <a:tc>
                  <a:txBody>
                    <a:bodyPr/>
                    <a:lstStyle/>
                    <a:p>
                      <a:pPr algn="ctr"/>
                      <a:r>
                        <a:rPr lang="en-US" sz="2000" dirty="0">
                          <a:ln>
                            <a:solidFill>
                              <a:srgbClr val="3333CC"/>
                            </a:solidFill>
                          </a:ln>
                        </a:rPr>
                        <a:t>Interventions</a:t>
                      </a:r>
                      <a:endParaRPr lang="en-US" sz="2000" b="1" dirty="0">
                        <a:ln>
                          <a:solidFill>
                            <a:srgbClr val="3333CC"/>
                          </a:solidFill>
                        </a:ln>
                        <a:solidFill>
                          <a:srgbClr val="00FFFF"/>
                        </a:solidFill>
                        <a:latin typeface="Century Gothic" pitchFamily="34" charset="0"/>
                      </a:endParaRPr>
                    </a:p>
                  </a:txBody>
                  <a:tcPr/>
                </a:tc>
                <a:extLst>
                  <a:ext uri="{0D108BD9-81ED-4DB2-BD59-A6C34878D82A}">
                    <a16:rowId xmlns:a16="http://schemas.microsoft.com/office/drawing/2014/main" val="10001"/>
                  </a:ext>
                </a:extLst>
              </a:tr>
              <a:tr h="4854903">
                <a:tc>
                  <a:txBody>
                    <a:bodyPr/>
                    <a:lstStyle/>
                    <a:p>
                      <a:pPr marL="457200" indent="-457200">
                        <a:lnSpc>
                          <a:spcPct val="100000"/>
                        </a:lnSpc>
                        <a:buFont typeface="Wingdings" pitchFamily="2" charset="2"/>
                        <a:buChar char="v"/>
                      </a:pPr>
                      <a:r>
                        <a:rPr lang="en-US" sz="2800" dirty="0"/>
                        <a:t>Confusion</a:t>
                      </a:r>
                    </a:p>
                    <a:p>
                      <a:pPr marL="457200" indent="-457200">
                        <a:lnSpc>
                          <a:spcPct val="100000"/>
                        </a:lnSpc>
                        <a:buFont typeface="Wingdings" pitchFamily="2" charset="2"/>
                        <a:buChar char="v"/>
                      </a:pPr>
                      <a:endParaRPr lang="en-US" sz="2800" dirty="0"/>
                    </a:p>
                    <a:p>
                      <a:pPr marL="457200" indent="-457200">
                        <a:lnSpc>
                          <a:spcPct val="100000"/>
                        </a:lnSpc>
                        <a:buFont typeface="Wingdings" pitchFamily="2" charset="2"/>
                        <a:buChar char="v"/>
                      </a:pPr>
                      <a:r>
                        <a:rPr lang="en-US" sz="2800" dirty="0"/>
                        <a:t>Withdrawal</a:t>
                      </a:r>
                    </a:p>
                    <a:p>
                      <a:pPr marL="457200" indent="-457200">
                        <a:lnSpc>
                          <a:spcPct val="100000"/>
                        </a:lnSpc>
                        <a:buFont typeface="Wingdings" pitchFamily="2" charset="2"/>
                        <a:buChar char="v"/>
                      </a:pPr>
                      <a:endParaRPr lang="en-US" sz="2800" dirty="0"/>
                    </a:p>
                    <a:p>
                      <a:pPr marL="457200" indent="-457200">
                        <a:lnSpc>
                          <a:spcPct val="100000"/>
                        </a:lnSpc>
                        <a:buFont typeface="Wingdings" pitchFamily="2" charset="2"/>
                        <a:buChar char="v"/>
                      </a:pPr>
                      <a:r>
                        <a:rPr lang="en-US" sz="2800" dirty="0"/>
                        <a:t>Responsive to  manipulative or mechanical tasks</a:t>
                      </a:r>
                    </a:p>
                    <a:p>
                      <a:pPr marL="457200" indent="-457200">
                        <a:lnSpc>
                          <a:spcPct val="100000"/>
                        </a:lnSpc>
                        <a:buFont typeface="Wingdings" pitchFamily="2" charset="2"/>
                        <a:buChar char="v"/>
                      </a:pPr>
                      <a:endParaRPr lang="en-US" sz="2800" dirty="0"/>
                    </a:p>
                    <a:p>
                      <a:pPr marL="457200" indent="-457200">
                        <a:lnSpc>
                          <a:spcPct val="100000"/>
                        </a:lnSpc>
                        <a:buFont typeface="Wingdings" pitchFamily="2" charset="2"/>
                        <a:buChar char="v"/>
                      </a:pPr>
                      <a:r>
                        <a:rPr lang="en-US" sz="2800" dirty="0"/>
                        <a:t>Responsiveness</a:t>
                      </a:r>
                      <a:r>
                        <a:rPr lang="en-US" sz="2800" baseline="0" dirty="0"/>
                        <a:t> to special interests</a:t>
                      </a:r>
                      <a:endParaRPr lang="en-US" sz="2800" dirty="0"/>
                    </a:p>
                    <a:p>
                      <a:pPr marL="285750" indent="-285750">
                        <a:lnSpc>
                          <a:spcPct val="150000"/>
                        </a:lnSpc>
                        <a:spcBef>
                          <a:spcPts val="0"/>
                        </a:spcBef>
                        <a:buFont typeface="Wingdings" pitchFamily="2" charset="2"/>
                        <a:buChar char="v"/>
                      </a:pPr>
                      <a:endParaRPr lang="en-US" sz="1800" b="0" dirty="0">
                        <a:solidFill>
                          <a:srgbClr val="00FFFF"/>
                        </a:solidFill>
                        <a:latin typeface="Century Gothic" pitchFamily="34" charset="0"/>
                      </a:endParaRPr>
                    </a:p>
                  </a:txBody>
                  <a:tcPr/>
                </a:tc>
                <a:tc>
                  <a:txBody>
                    <a:bodyPr/>
                    <a:lstStyle/>
                    <a:p>
                      <a:pPr algn="ctr">
                        <a:lnSpc>
                          <a:spcPct val="90000"/>
                        </a:lnSpc>
                        <a:buNone/>
                      </a:pPr>
                      <a:endParaRPr lang="en-US" altLang="en-US" sz="1200" u="sng" dirty="0"/>
                    </a:p>
                    <a:p>
                      <a:pPr marL="571500" indent="-571500" algn="l">
                        <a:lnSpc>
                          <a:spcPct val="90000"/>
                        </a:lnSpc>
                        <a:buFont typeface="Wingdings" pitchFamily="2" charset="2"/>
                        <a:buChar char="v"/>
                      </a:pPr>
                      <a:r>
                        <a:rPr lang="en-US" altLang="en-US" sz="3600" dirty="0"/>
                        <a:t>Involves incremental process</a:t>
                      </a:r>
                    </a:p>
                    <a:p>
                      <a:pPr marL="457200" indent="-457200" algn="l">
                        <a:lnSpc>
                          <a:spcPct val="90000"/>
                        </a:lnSpc>
                        <a:buNone/>
                      </a:pPr>
                      <a:endParaRPr lang="en-US" altLang="en-US" sz="3600" dirty="0"/>
                    </a:p>
                    <a:p>
                      <a:pPr marL="571500" indent="-571500" algn="l">
                        <a:lnSpc>
                          <a:spcPct val="90000"/>
                        </a:lnSpc>
                        <a:buFont typeface="Wingdings" pitchFamily="2" charset="2"/>
                        <a:buChar char="v"/>
                      </a:pPr>
                      <a:r>
                        <a:rPr lang="en-US" altLang="en-US" sz="3600" dirty="0"/>
                        <a:t>Use systematic interactions probes</a:t>
                      </a:r>
                      <a:endParaRPr lang="en-US" altLang="en-US" sz="3600" dirty="0">
                        <a:solidFill>
                          <a:srgbClr val="002060"/>
                        </a:solidFill>
                        <a:latin typeface="Century Gothic" pitchFamily="34" charset="0"/>
                      </a:endParaRPr>
                    </a:p>
                  </a:txBody>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8014D6D6-5663-4D83-898B-7B402BE152C6}"/>
              </a:ext>
            </a:extLst>
          </p:cNvPr>
          <p:cNvPicPr>
            <a:picLocks noChangeAspect="1"/>
          </p:cNvPicPr>
          <p:nvPr/>
        </p:nvPicPr>
        <p:blipFill>
          <a:blip r:embed="rId3"/>
          <a:stretch>
            <a:fillRect/>
          </a:stretch>
        </p:blipFill>
        <p:spPr>
          <a:xfrm>
            <a:off x="9378466" y="-1"/>
            <a:ext cx="2813534" cy="1529751"/>
          </a:xfrm>
          <a:prstGeom prst="rect">
            <a:avLst/>
          </a:prstGeom>
        </p:spPr>
      </p:pic>
    </p:spTree>
    <p:extLst>
      <p:ext uri="{BB962C8B-B14F-4D97-AF65-F5344CB8AC3E}">
        <p14:creationId xmlns:p14="http://schemas.microsoft.com/office/powerpoint/2010/main" val="383691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a:xfrm>
            <a:off x="583170" y="585153"/>
            <a:ext cx="11277600" cy="1143000"/>
          </a:xfrm>
        </p:spPr>
        <p:txBody>
          <a:bodyPr>
            <a:noAutofit/>
          </a:bodyPr>
          <a:lstStyle/>
          <a:p>
            <a:pPr algn="ctr">
              <a:defRPr/>
            </a:pPr>
            <a:endParaRPr lang="en-US" altLang="en-US" sz="5400" dirty="0">
              <a:solidFill>
                <a:schemeClr val="tx1"/>
              </a:solidFill>
              <a:latin typeface="+mn-lt"/>
            </a:endParaRPr>
          </a:p>
        </p:txBody>
      </p:sp>
      <p:pic>
        <p:nvPicPr>
          <p:cNvPr id="5" name="Picture 5" descr="https://s3.amazonaws.com/rightbonus_production/users/icons/49/original/highfive.png?1314831971">
            <a:hlinkClick r:id="rId3"/>
            <a:extLst>
              <a:ext uri="{FF2B5EF4-FFF2-40B4-BE49-F238E27FC236}">
                <a16:creationId xmlns:a16="http://schemas.microsoft.com/office/drawing/2014/main" id="{48D617BA-6BFF-427D-B58D-D51D1D6D0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652" y="4212969"/>
            <a:ext cx="3501081" cy="33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a:extLst>
              <a:ext uri="{FF2B5EF4-FFF2-40B4-BE49-F238E27FC236}">
                <a16:creationId xmlns:a16="http://schemas.microsoft.com/office/drawing/2014/main" id="{0094F4B5-8AB8-405A-A97E-21FFC60F9FCA}"/>
              </a:ext>
            </a:extLst>
          </p:cNvPr>
          <p:cNvGraphicFramePr/>
          <p:nvPr/>
        </p:nvGraphicFramePr>
        <p:xfrm>
          <a:off x="242144" y="264160"/>
          <a:ext cx="11161240" cy="76774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a:extLst>
              <a:ext uri="{FF2B5EF4-FFF2-40B4-BE49-F238E27FC236}">
                <a16:creationId xmlns:a16="http://schemas.microsoft.com/office/drawing/2014/main" id="{A77E9739-D8D0-4DF7-89FA-FC71BDBEA451}"/>
              </a:ext>
            </a:extLst>
          </p:cNvPr>
          <p:cNvSpPr txBox="1">
            <a:spLocks/>
          </p:cNvSpPr>
          <p:nvPr/>
        </p:nvSpPr>
        <p:spPr>
          <a:xfrm>
            <a:off x="457200" y="274602"/>
            <a:ext cx="11277600" cy="1143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defRPr/>
            </a:pPr>
            <a:r>
              <a:rPr lang="en-US" altLang="en-US" sz="4800" b="1">
                <a:latin typeface="+mn-lt"/>
              </a:rPr>
              <a:t>SOCIAL CULTURAL SHIFTS</a:t>
            </a:r>
            <a:br>
              <a:rPr lang="en-US" altLang="en-US" sz="4800" b="1">
                <a:latin typeface="+mn-lt"/>
              </a:rPr>
            </a:br>
            <a:r>
              <a:rPr lang="en-US" altLang="en-US" sz="4800">
                <a:latin typeface="+mn-lt"/>
              </a:rPr>
              <a:t>A shift in how we think, feel and act</a:t>
            </a:r>
            <a:endParaRPr lang="en-US" altLang="en-US" sz="4800" dirty="0">
              <a:latin typeface="+mn-lt"/>
            </a:endParaRPr>
          </a:p>
        </p:txBody>
      </p:sp>
    </p:spTree>
    <p:extLst>
      <p:ext uri="{BB962C8B-B14F-4D97-AF65-F5344CB8AC3E}">
        <p14:creationId xmlns:p14="http://schemas.microsoft.com/office/powerpoint/2010/main" val="286274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graphicEl>
                                              <a:dgm id="{B5CDEFAA-05E3-4B68-8A74-172905B88D6A}"/>
                                            </p:graphicEl>
                                          </p:spTgt>
                                        </p:tgtEl>
                                        <p:attrNameLst>
                                          <p:attrName>style.visibility</p:attrName>
                                        </p:attrNameLst>
                                      </p:cBhvr>
                                      <p:to>
                                        <p:strVal val="visible"/>
                                      </p:to>
                                    </p:set>
                                    <p:animEffect transition="in" filter="wheel(1)">
                                      <p:cBhvr>
                                        <p:cTn id="7" dur="2000"/>
                                        <p:tgtEl>
                                          <p:spTgt spid="6">
                                            <p:graphicEl>
                                              <a:dgm id="{B5CDEFAA-05E3-4B68-8A74-172905B88D6A}"/>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graphicEl>
                                              <a:dgm id="{27ED0421-C4B9-4A02-96DB-0EABFF83C0C0}"/>
                                            </p:graphicEl>
                                          </p:spTgt>
                                        </p:tgtEl>
                                        <p:attrNameLst>
                                          <p:attrName>style.visibility</p:attrName>
                                        </p:attrNameLst>
                                      </p:cBhvr>
                                      <p:to>
                                        <p:strVal val="visible"/>
                                      </p:to>
                                    </p:set>
                                    <p:animEffect transition="in" filter="wheel(1)">
                                      <p:cBhvr>
                                        <p:cTn id="10" dur="2000"/>
                                        <p:tgtEl>
                                          <p:spTgt spid="6">
                                            <p:graphicEl>
                                              <a:dgm id="{27ED0421-C4B9-4A02-96DB-0EABFF83C0C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graphicEl>
                                              <a:dgm id="{38098048-1D13-4CC4-A28E-439C19431DB7}"/>
                                            </p:graphicEl>
                                          </p:spTgt>
                                        </p:tgtEl>
                                        <p:attrNameLst>
                                          <p:attrName>style.visibility</p:attrName>
                                        </p:attrNameLst>
                                      </p:cBhvr>
                                      <p:to>
                                        <p:strVal val="visible"/>
                                      </p:to>
                                    </p:set>
                                    <p:animEffect transition="in" filter="wheel(1)">
                                      <p:cBhvr>
                                        <p:cTn id="15" dur="2000"/>
                                        <p:tgtEl>
                                          <p:spTgt spid="6">
                                            <p:graphicEl>
                                              <a:dgm id="{38098048-1D13-4CC4-A28E-439C19431DB7}"/>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graphicEl>
                                              <a:dgm id="{6233285B-A609-4265-9048-A1E681FF2BC2}"/>
                                            </p:graphicEl>
                                          </p:spTgt>
                                        </p:tgtEl>
                                        <p:attrNameLst>
                                          <p:attrName>style.visibility</p:attrName>
                                        </p:attrNameLst>
                                      </p:cBhvr>
                                      <p:to>
                                        <p:strVal val="visible"/>
                                      </p:to>
                                    </p:set>
                                    <p:animEffect transition="in" filter="wheel(1)">
                                      <p:cBhvr>
                                        <p:cTn id="18" dur="2000"/>
                                        <p:tgtEl>
                                          <p:spTgt spid="6">
                                            <p:graphicEl>
                                              <a:dgm id="{6233285B-A609-4265-9048-A1E681FF2B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br>
              <a:rPr lang="en-US" b="1" dirty="0">
                <a:latin typeface="Maiandra GD" pitchFamily="34" charset="0"/>
              </a:rPr>
            </a:br>
            <a:br>
              <a:rPr lang="en-US" altLang="en-US" dirty="0"/>
            </a:br>
            <a:r>
              <a:rPr lang="en-US" altLang="en-US" sz="2000" dirty="0"/>
              <a:t>						</a:t>
            </a: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374631470"/>
              </p:ext>
            </p:extLst>
          </p:nvPr>
        </p:nvGraphicFramePr>
        <p:xfrm>
          <a:off x="1524000" y="-1"/>
          <a:ext cx="9144000" cy="6945159"/>
        </p:xfrm>
        <a:graphic>
          <a:graphicData uri="http://schemas.openxmlformats.org/drawingml/2006/table">
            <a:tbl>
              <a:tblPr firstRow="1" bandRow="1">
                <a:tableStyleId>{00A15C55-8517-42AA-B614-E9B94910E393}</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314758">
                <a:tc gridSpan="2">
                  <a:txBody>
                    <a:bodyPr/>
                    <a:lstStyle/>
                    <a:p>
                      <a:pPr algn="l"/>
                      <a:r>
                        <a:rPr lang="en-US" sz="4800" dirty="0"/>
                        <a:t>Phase Six:</a:t>
                      </a:r>
                      <a:r>
                        <a:rPr lang="en-US" sz="4800" baseline="0" dirty="0"/>
                        <a:t> </a:t>
                      </a:r>
                      <a:r>
                        <a:rPr lang="en-US" sz="5400" baseline="0" dirty="0"/>
                        <a:t>Starting Over</a:t>
                      </a:r>
                      <a:br>
                        <a:rPr lang="en-US" sz="6000" dirty="0"/>
                      </a:br>
                      <a:r>
                        <a:rPr lang="en-US" sz="1800" dirty="0"/>
                        <a:t>Overall</a:t>
                      </a:r>
                      <a:r>
                        <a:rPr lang="en-US" sz="1800" baseline="0" dirty="0"/>
                        <a:t> student is responsive to </a:t>
                      </a:r>
                    </a:p>
                    <a:p>
                      <a:pPr algn="l"/>
                      <a:r>
                        <a:rPr lang="en-US" sz="1800" baseline="0" dirty="0"/>
                        <a:t>concrete tasks and reluctant to interact</a:t>
                      </a:r>
                      <a:endParaRPr lang="en-US" dirty="0">
                        <a:solidFill>
                          <a:srgbClr val="00FFFF"/>
                        </a:solidFill>
                        <a:latin typeface="Century Gothic"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507783">
                <a:tc>
                  <a:txBody>
                    <a:bodyPr/>
                    <a:lstStyle/>
                    <a:p>
                      <a:pPr algn="ctr">
                        <a:spcBef>
                          <a:spcPts val="0"/>
                        </a:spcBef>
                      </a:pPr>
                      <a:r>
                        <a:rPr lang="en-US" sz="2000" dirty="0"/>
                        <a:t>Description</a:t>
                      </a:r>
                      <a:endParaRPr lang="en-US" sz="2000" b="1" dirty="0">
                        <a:solidFill>
                          <a:srgbClr val="3333CC"/>
                        </a:solidFill>
                        <a:latin typeface="Century Gothic" pitchFamily="34" charset="0"/>
                      </a:endParaRPr>
                    </a:p>
                  </a:txBody>
                  <a:tcPr/>
                </a:tc>
                <a:tc>
                  <a:txBody>
                    <a:bodyPr/>
                    <a:lstStyle/>
                    <a:p>
                      <a:pPr algn="ctr"/>
                      <a:r>
                        <a:rPr lang="en-US" sz="2000" dirty="0"/>
                        <a:t>Interventions</a:t>
                      </a:r>
                      <a:endParaRPr lang="en-US" sz="2000" b="1" dirty="0">
                        <a:solidFill>
                          <a:srgbClr val="3333CC"/>
                        </a:solidFill>
                        <a:latin typeface="Century Gothic" pitchFamily="34" charset="0"/>
                      </a:endParaRPr>
                    </a:p>
                  </a:txBody>
                  <a:tcPr/>
                </a:tc>
                <a:extLst>
                  <a:ext uri="{0D108BD9-81ED-4DB2-BD59-A6C34878D82A}">
                    <a16:rowId xmlns:a16="http://schemas.microsoft.com/office/drawing/2014/main" val="10001"/>
                  </a:ext>
                </a:extLst>
              </a:tr>
              <a:tr h="4806860">
                <a:tc>
                  <a:txBody>
                    <a:bodyPr/>
                    <a:lstStyle/>
                    <a:p>
                      <a:pPr marL="457200" indent="-457200">
                        <a:buFont typeface="+mj-lt"/>
                        <a:buAutoNum type="arabicPeriod"/>
                      </a:pPr>
                      <a:endParaRPr lang="en-US" altLang="en-US" sz="2400" dirty="0"/>
                    </a:p>
                    <a:p>
                      <a:pPr marL="342900" indent="-342900">
                        <a:buFont typeface="Wingdings" pitchFamily="2" charset="2"/>
                        <a:buChar char="v"/>
                      </a:pPr>
                      <a:r>
                        <a:rPr lang="en-US" altLang="en-US" sz="2400" dirty="0"/>
                        <a:t>Student displays eagerness</a:t>
                      </a:r>
                      <a:r>
                        <a:rPr lang="en-US" altLang="en-US" sz="2400" baseline="0" dirty="0"/>
                        <a:t> for independent work or activity</a:t>
                      </a:r>
                    </a:p>
                    <a:p>
                      <a:pPr marL="342900" indent="-342900">
                        <a:buFont typeface="Wingdings" pitchFamily="2" charset="2"/>
                        <a:buChar char="v"/>
                      </a:pPr>
                      <a:endParaRPr lang="en-US" altLang="en-US" sz="2400" dirty="0"/>
                    </a:p>
                    <a:p>
                      <a:pPr marL="342900" indent="-342900">
                        <a:buFont typeface="Wingdings" pitchFamily="2" charset="2"/>
                        <a:buChar char="v"/>
                      </a:pPr>
                      <a:r>
                        <a:rPr lang="en-US" sz="2400" dirty="0"/>
                        <a:t>Subdued</a:t>
                      </a:r>
                      <a:r>
                        <a:rPr lang="en-US" sz="2400" baseline="0" dirty="0"/>
                        <a:t> behavior</a:t>
                      </a:r>
                    </a:p>
                    <a:p>
                      <a:pPr marL="342900" indent="-342900">
                        <a:buFont typeface="Wingdings" pitchFamily="2" charset="2"/>
                        <a:buChar char="v"/>
                      </a:pPr>
                      <a:endParaRPr lang="en-US" sz="2400" baseline="0" dirty="0"/>
                    </a:p>
                    <a:p>
                      <a:pPr marL="342900" indent="-342900">
                        <a:buFont typeface="Wingdings" pitchFamily="2" charset="2"/>
                        <a:buChar char="v"/>
                      </a:pPr>
                      <a:r>
                        <a:rPr lang="en-US" sz="2400" baseline="0" dirty="0"/>
                        <a:t>Increased focus</a:t>
                      </a:r>
                    </a:p>
                    <a:p>
                      <a:pPr marL="342900" indent="-342900">
                        <a:buFont typeface="Wingdings" pitchFamily="2" charset="2"/>
                        <a:buChar char="v"/>
                      </a:pPr>
                      <a:endParaRPr lang="en-US" sz="2400" baseline="0" dirty="0"/>
                    </a:p>
                    <a:p>
                      <a:pPr marL="342900" indent="-342900">
                        <a:buFont typeface="Wingdings" pitchFamily="2" charset="2"/>
                        <a:buChar char="v"/>
                      </a:pPr>
                      <a:r>
                        <a:rPr lang="en-US" sz="2400" baseline="0" dirty="0"/>
                        <a:t>Becomes more settled</a:t>
                      </a:r>
                      <a:endParaRPr lang="en-US" sz="1800" b="0" dirty="0">
                        <a:solidFill>
                          <a:srgbClr val="00FFFF"/>
                        </a:solidFill>
                        <a:latin typeface="Century Gothic" pitchFamily="34" charset="0"/>
                      </a:endParaRPr>
                    </a:p>
                  </a:txBody>
                  <a:tcPr/>
                </a:tc>
                <a:tc>
                  <a:txBody>
                    <a:bodyPr/>
                    <a:lstStyle/>
                    <a:p>
                      <a:pPr marL="457200" indent="-457200" algn="l">
                        <a:lnSpc>
                          <a:spcPct val="90000"/>
                        </a:lnSpc>
                        <a:buFont typeface="Wingdings" pitchFamily="2" charset="2"/>
                        <a:buChar char="v"/>
                      </a:pPr>
                      <a:r>
                        <a:rPr lang="en-US" altLang="en-US" sz="2400" u="none" baseline="0" dirty="0"/>
                        <a:t>Provide strong focus on scheduled activities</a:t>
                      </a:r>
                    </a:p>
                    <a:p>
                      <a:pPr marL="457200" indent="-457200" algn="l">
                        <a:lnSpc>
                          <a:spcPct val="90000"/>
                        </a:lnSpc>
                        <a:buFont typeface="Wingdings" pitchFamily="2" charset="2"/>
                        <a:buChar char="v"/>
                      </a:pPr>
                      <a:endParaRPr lang="en-US" altLang="en-US" sz="2400" u="none" baseline="0" dirty="0"/>
                    </a:p>
                    <a:p>
                      <a:pPr marL="457200" indent="-457200" algn="l">
                        <a:lnSpc>
                          <a:spcPct val="90000"/>
                        </a:lnSpc>
                        <a:buFont typeface="Wingdings" pitchFamily="2" charset="2"/>
                        <a:buChar char="v"/>
                      </a:pPr>
                      <a:r>
                        <a:rPr lang="en-US" altLang="en-US" sz="2400" u="none" baseline="0" dirty="0"/>
                        <a:t>Pay special attention to know triggers (transitions, etc)</a:t>
                      </a:r>
                    </a:p>
                    <a:p>
                      <a:pPr marL="457200" indent="-457200" algn="l">
                        <a:lnSpc>
                          <a:spcPct val="90000"/>
                        </a:lnSpc>
                        <a:buFont typeface="Wingdings" pitchFamily="2" charset="2"/>
                        <a:buChar char="v"/>
                      </a:pPr>
                      <a:endParaRPr lang="en-US" altLang="en-US" sz="2400" u="none" baseline="0" dirty="0"/>
                    </a:p>
                    <a:p>
                      <a:pPr marL="457200" indent="-457200" algn="l">
                        <a:lnSpc>
                          <a:spcPct val="90000"/>
                        </a:lnSpc>
                        <a:buFont typeface="Wingdings" pitchFamily="2" charset="2"/>
                        <a:buChar char="v"/>
                      </a:pPr>
                      <a:r>
                        <a:rPr lang="en-US" altLang="en-US" sz="2400" u="none" baseline="0" dirty="0"/>
                        <a:t>Develop debriefing plan (if appropriate)</a:t>
                      </a:r>
                    </a:p>
                    <a:p>
                      <a:pPr marL="457200" indent="-457200" algn="l">
                        <a:lnSpc>
                          <a:spcPct val="90000"/>
                        </a:lnSpc>
                        <a:buFont typeface="Wingdings" pitchFamily="2" charset="2"/>
                        <a:buChar char="v"/>
                      </a:pPr>
                      <a:endParaRPr lang="en-US" altLang="en-US" sz="2400" u="none" baseline="0" dirty="0"/>
                    </a:p>
                    <a:p>
                      <a:pPr marL="457200" indent="-457200" algn="l">
                        <a:lnSpc>
                          <a:spcPct val="90000"/>
                        </a:lnSpc>
                        <a:buFont typeface="Wingdings" pitchFamily="2" charset="2"/>
                        <a:buChar char="v"/>
                      </a:pPr>
                      <a:r>
                        <a:rPr lang="en-US" altLang="en-US" sz="2400" u="none" baseline="0" dirty="0"/>
                        <a:t>Heighten emphasis on skill building</a:t>
                      </a:r>
                    </a:p>
                    <a:p>
                      <a:pPr marL="457200" indent="-457200" algn="l">
                        <a:lnSpc>
                          <a:spcPct val="90000"/>
                        </a:lnSpc>
                        <a:buFont typeface="Wingdings" pitchFamily="2" charset="2"/>
                        <a:buChar char="v"/>
                      </a:pPr>
                      <a:endParaRPr lang="en-US" altLang="en-US" sz="2400" u="none" baseline="0" dirty="0"/>
                    </a:p>
                    <a:p>
                      <a:pPr marL="457200" indent="-457200" algn="l">
                        <a:lnSpc>
                          <a:spcPct val="90000"/>
                        </a:lnSpc>
                        <a:buFont typeface="Wingdings" pitchFamily="2" charset="2"/>
                        <a:buChar char="v"/>
                      </a:pPr>
                      <a:r>
                        <a:rPr lang="en-US" altLang="en-US" sz="2400" u="none" baseline="0" dirty="0"/>
                        <a:t>Review response plan</a:t>
                      </a:r>
                      <a:endParaRPr lang="en-US" altLang="en-US" sz="2000" u="sng" dirty="0"/>
                    </a:p>
                    <a:p>
                      <a:pPr marL="457200" indent="-457200" algn="l">
                        <a:lnSpc>
                          <a:spcPct val="90000"/>
                        </a:lnSpc>
                        <a:buFont typeface="+mj-lt"/>
                        <a:buAutoNum type="arabicPeriod"/>
                      </a:pPr>
                      <a:endParaRPr lang="en-US" altLang="en-US" sz="2000" dirty="0">
                        <a:solidFill>
                          <a:srgbClr val="002060"/>
                        </a:solidFill>
                        <a:latin typeface="Century Gothic" pitchFamily="34" charset="0"/>
                      </a:endParaRPr>
                    </a:p>
                  </a:txBody>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6ADF98F2-7AF7-48D9-9E99-66E1A06D3643}"/>
              </a:ext>
            </a:extLst>
          </p:cNvPr>
          <p:cNvPicPr>
            <a:picLocks noChangeAspect="1"/>
          </p:cNvPicPr>
          <p:nvPr/>
        </p:nvPicPr>
        <p:blipFill>
          <a:blip r:embed="rId3"/>
          <a:stretch>
            <a:fillRect/>
          </a:stretch>
        </p:blipFill>
        <p:spPr>
          <a:xfrm>
            <a:off x="9378466" y="-1"/>
            <a:ext cx="2813534" cy="1529751"/>
          </a:xfrm>
          <a:prstGeom prst="rect">
            <a:avLst/>
          </a:prstGeom>
        </p:spPr>
      </p:pic>
    </p:spTree>
    <p:extLst>
      <p:ext uri="{BB962C8B-B14F-4D97-AF65-F5344CB8AC3E}">
        <p14:creationId xmlns:p14="http://schemas.microsoft.com/office/powerpoint/2010/main" val="223100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4595E7C3-770D-4ADC-A6C8-42D50BB8306F}"/>
              </a:ext>
            </a:extLst>
          </p:cNvPr>
          <p:cNvGraphicFramePr>
            <a:graphicFrameLocks noGrp="1"/>
          </p:cNvGraphicFramePr>
          <p:nvPr>
            <p:ph sz="half" idx="1"/>
          </p:nvPr>
        </p:nvGraphicFramePr>
        <p:xfrm>
          <a:off x="852714" y="1981200"/>
          <a:ext cx="5334000" cy="4297680"/>
        </p:xfrm>
        <a:graphic>
          <a:graphicData uri="http://schemas.openxmlformats.org/drawingml/2006/table">
            <a:tbl>
              <a:tblPr firstRow="1" bandRow="1">
                <a:tableStyleId>{69CF1AB2-1976-4502-BF36-3FF5EA218861}</a:tableStyleId>
              </a:tblPr>
              <a:tblGrid>
                <a:gridCol w="5334000">
                  <a:extLst>
                    <a:ext uri="{9D8B030D-6E8A-4147-A177-3AD203B41FA5}">
                      <a16:colId xmlns:a16="http://schemas.microsoft.com/office/drawing/2014/main" val="431160200"/>
                    </a:ext>
                  </a:extLst>
                </a:gridCol>
              </a:tblGrid>
              <a:tr h="716280">
                <a:tc>
                  <a:txBody>
                    <a:bodyPr/>
                    <a:lstStyle/>
                    <a:p>
                      <a:r>
                        <a:rPr lang="en-US" sz="2800" b="1" kern="1200" dirty="0">
                          <a:solidFill>
                            <a:schemeClr val="dk1"/>
                          </a:solidFill>
                          <a:effectLst/>
                          <a:latin typeface="+mn-lt"/>
                          <a:ea typeface="+mn-ea"/>
                          <a:cs typeface="+mn-cs"/>
                        </a:rPr>
                        <a:t>Phase 1:  Calm</a:t>
                      </a:r>
                    </a:p>
                  </a:txBody>
                  <a:tcPr/>
                </a:tc>
                <a:extLst>
                  <a:ext uri="{0D108BD9-81ED-4DB2-BD59-A6C34878D82A}">
                    <a16:rowId xmlns:a16="http://schemas.microsoft.com/office/drawing/2014/main" val="3168141212"/>
                  </a:ext>
                </a:extLst>
              </a:tr>
              <a:tr h="716280">
                <a:tc>
                  <a:txBody>
                    <a:bodyPr/>
                    <a:lstStyle/>
                    <a:p>
                      <a:r>
                        <a:rPr lang="en-US" sz="2800" b="1" kern="1200" dirty="0">
                          <a:solidFill>
                            <a:schemeClr val="dk1"/>
                          </a:solidFill>
                          <a:effectLst/>
                          <a:latin typeface="+mn-lt"/>
                          <a:ea typeface="+mn-ea"/>
                          <a:cs typeface="+mn-cs"/>
                        </a:rPr>
                        <a:t>Phase 2</a:t>
                      </a:r>
                      <a:r>
                        <a:rPr lang="en-US" sz="2800" b="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Trigger</a:t>
                      </a:r>
                      <a:endParaRPr lang="en-US" sz="2800" kern="1200" dirty="0">
                        <a:solidFill>
                          <a:schemeClr val="dk1"/>
                        </a:solidFill>
                        <a:effectLst/>
                        <a:latin typeface="+mn-lt"/>
                        <a:ea typeface="+mn-ea"/>
                        <a:cs typeface="+mn-cs"/>
                      </a:endParaRPr>
                    </a:p>
                  </a:txBody>
                  <a:tcPr/>
                </a:tc>
                <a:extLst>
                  <a:ext uri="{0D108BD9-81ED-4DB2-BD59-A6C34878D82A}">
                    <a16:rowId xmlns:a16="http://schemas.microsoft.com/office/drawing/2014/main" val="2332337260"/>
                  </a:ext>
                </a:extLst>
              </a:tr>
              <a:tr h="716280">
                <a:tc>
                  <a:txBody>
                    <a:bodyPr/>
                    <a:lstStyle/>
                    <a:p>
                      <a:r>
                        <a:rPr lang="en-US" sz="2800" b="1" kern="1200" dirty="0">
                          <a:solidFill>
                            <a:schemeClr val="dk1"/>
                          </a:solidFill>
                          <a:effectLst/>
                          <a:latin typeface="+mn-lt"/>
                          <a:ea typeface="+mn-ea"/>
                          <a:cs typeface="+mn-cs"/>
                        </a:rPr>
                        <a:t>Phase 3</a:t>
                      </a:r>
                      <a:r>
                        <a:rPr lang="en-US" sz="2800" b="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Agitation</a:t>
                      </a:r>
                      <a:endParaRPr lang="en-US" sz="2800" kern="1200" dirty="0">
                        <a:solidFill>
                          <a:schemeClr val="dk1"/>
                        </a:solidFill>
                        <a:effectLst/>
                        <a:latin typeface="+mn-lt"/>
                        <a:ea typeface="+mn-ea"/>
                        <a:cs typeface="+mn-cs"/>
                      </a:endParaRPr>
                    </a:p>
                  </a:txBody>
                  <a:tcPr/>
                </a:tc>
                <a:extLst>
                  <a:ext uri="{0D108BD9-81ED-4DB2-BD59-A6C34878D82A}">
                    <a16:rowId xmlns:a16="http://schemas.microsoft.com/office/drawing/2014/main" val="3878880956"/>
                  </a:ext>
                </a:extLst>
              </a:tr>
              <a:tr h="716280">
                <a:tc>
                  <a:txBody>
                    <a:bodyPr/>
                    <a:lstStyle/>
                    <a:p>
                      <a:r>
                        <a:rPr lang="en-US" sz="2800" b="1" kern="1200" dirty="0">
                          <a:solidFill>
                            <a:schemeClr val="dk1"/>
                          </a:solidFill>
                          <a:effectLst/>
                          <a:latin typeface="+mn-lt"/>
                          <a:ea typeface="+mn-ea"/>
                          <a:cs typeface="+mn-cs"/>
                        </a:rPr>
                        <a:t>Phase 4</a:t>
                      </a:r>
                      <a:r>
                        <a:rPr lang="en-US" sz="2800" b="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Meltdown</a:t>
                      </a:r>
                      <a:endParaRPr lang="en-US" sz="2800" kern="1200" dirty="0">
                        <a:solidFill>
                          <a:schemeClr val="dk1"/>
                        </a:solidFill>
                        <a:effectLst/>
                        <a:latin typeface="+mn-lt"/>
                        <a:ea typeface="+mn-ea"/>
                        <a:cs typeface="+mn-cs"/>
                      </a:endParaRPr>
                    </a:p>
                  </a:txBody>
                  <a:tcPr/>
                </a:tc>
                <a:extLst>
                  <a:ext uri="{0D108BD9-81ED-4DB2-BD59-A6C34878D82A}">
                    <a16:rowId xmlns:a16="http://schemas.microsoft.com/office/drawing/2014/main" val="2740905751"/>
                  </a:ext>
                </a:extLst>
              </a:tr>
              <a:tr h="716280">
                <a:tc>
                  <a:txBody>
                    <a:bodyPr/>
                    <a:lstStyle/>
                    <a:p>
                      <a:r>
                        <a:rPr lang="en-US" sz="2800" b="1" kern="1200" dirty="0">
                          <a:solidFill>
                            <a:schemeClr val="dk1"/>
                          </a:solidFill>
                          <a:effectLst/>
                          <a:latin typeface="+mn-lt"/>
                          <a:ea typeface="+mn-ea"/>
                          <a:cs typeface="+mn-cs"/>
                        </a:rPr>
                        <a:t>Phase 5</a:t>
                      </a:r>
                      <a:r>
                        <a:rPr lang="en-US" sz="2800" b="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Regrouping</a:t>
                      </a:r>
                      <a:endParaRPr lang="en-US" sz="2800" kern="1200" dirty="0">
                        <a:solidFill>
                          <a:schemeClr val="dk1"/>
                        </a:solidFill>
                        <a:effectLst/>
                        <a:latin typeface="+mn-lt"/>
                        <a:ea typeface="+mn-ea"/>
                        <a:cs typeface="+mn-cs"/>
                      </a:endParaRPr>
                    </a:p>
                  </a:txBody>
                  <a:tcPr/>
                </a:tc>
                <a:extLst>
                  <a:ext uri="{0D108BD9-81ED-4DB2-BD59-A6C34878D82A}">
                    <a16:rowId xmlns:a16="http://schemas.microsoft.com/office/drawing/2014/main" val="33639254"/>
                  </a:ext>
                </a:extLst>
              </a:tr>
              <a:tr h="716280">
                <a:tc>
                  <a:txBody>
                    <a:bodyPr/>
                    <a:lstStyle/>
                    <a:p>
                      <a:r>
                        <a:rPr lang="en-US" sz="2800" b="1" kern="1200" dirty="0">
                          <a:solidFill>
                            <a:schemeClr val="dk1"/>
                          </a:solidFill>
                          <a:effectLst/>
                          <a:latin typeface="+mn-lt"/>
                          <a:ea typeface="+mn-ea"/>
                          <a:cs typeface="+mn-cs"/>
                        </a:rPr>
                        <a:t>Phase 6</a:t>
                      </a:r>
                      <a:r>
                        <a:rPr lang="en-US" sz="2800" b="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Starting Over</a:t>
                      </a:r>
                      <a:endParaRPr lang="en-US" sz="2800" kern="1200" dirty="0">
                        <a:solidFill>
                          <a:schemeClr val="dk1"/>
                        </a:solidFill>
                        <a:effectLst/>
                        <a:latin typeface="+mn-lt"/>
                        <a:ea typeface="+mn-ea"/>
                        <a:cs typeface="+mn-cs"/>
                      </a:endParaRPr>
                    </a:p>
                  </a:txBody>
                  <a:tcPr/>
                </a:tc>
                <a:extLst>
                  <a:ext uri="{0D108BD9-81ED-4DB2-BD59-A6C34878D82A}">
                    <a16:rowId xmlns:a16="http://schemas.microsoft.com/office/drawing/2014/main" val="2853714202"/>
                  </a:ext>
                </a:extLst>
              </a:tr>
            </a:tbl>
          </a:graphicData>
        </a:graphic>
      </p:graphicFrame>
      <p:graphicFrame>
        <p:nvGraphicFramePr>
          <p:cNvPr id="6" name="Content Placeholder 5">
            <a:extLst>
              <a:ext uri="{FF2B5EF4-FFF2-40B4-BE49-F238E27FC236}">
                <a16:creationId xmlns:a16="http://schemas.microsoft.com/office/drawing/2014/main" id="{11DCBB3B-EFD3-4877-BDE0-593B4185B47B}"/>
              </a:ext>
            </a:extLst>
          </p:cNvPr>
          <p:cNvGraphicFramePr>
            <a:graphicFrameLocks noGrp="1"/>
          </p:cNvGraphicFramePr>
          <p:nvPr>
            <p:ph sz="half" idx="2"/>
            <p:extLst>
              <p:ext uri="{D42A27DB-BD31-4B8C-83A1-F6EECF244321}">
                <p14:modId xmlns:p14="http://schemas.microsoft.com/office/powerpoint/2010/main" val="2337028029"/>
              </p:ext>
            </p:extLst>
          </p:nvPr>
        </p:nvGraphicFramePr>
        <p:xfrm>
          <a:off x="6172199" y="1143001"/>
          <a:ext cx="5622984" cy="5441829"/>
        </p:xfrm>
        <a:graphic>
          <a:graphicData uri="http://schemas.openxmlformats.org/drawingml/2006/table">
            <a:tbl>
              <a:tblPr firstRow="1" bandRow="1">
                <a:tableStyleId>{5C22544A-7EE6-4342-B048-85BDC9FD1C3A}</a:tableStyleId>
              </a:tblPr>
              <a:tblGrid>
                <a:gridCol w="1874328">
                  <a:extLst>
                    <a:ext uri="{9D8B030D-6E8A-4147-A177-3AD203B41FA5}">
                      <a16:colId xmlns:a16="http://schemas.microsoft.com/office/drawing/2014/main" val="2305237677"/>
                    </a:ext>
                  </a:extLst>
                </a:gridCol>
                <a:gridCol w="1874328">
                  <a:extLst>
                    <a:ext uri="{9D8B030D-6E8A-4147-A177-3AD203B41FA5}">
                      <a16:colId xmlns:a16="http://schemas.microsoft.com/office/drawing/2014/main" val="3766978094"/>
                    </a:ext>
                  </a:extLst>
                </a:gridCol>
                <a:gridCol w="1874328">
                  <a:extLst>
                    <a:ext uri="{9D8B030D-6E8A-4147-A177-3AD203B41FA5}">
                      <a16:colId xmlns:a16="http://schemas.microsoft.com/office/drawing/2014/main" val="1240694096"/>
                    </a:ext>
                  </a:extLst>
                </a:gridCol>
              </a:tblGrid>
              <a:tr h="810486">
                <a:tc>
                  <a:txBody>
                    <a:bodyPr/>
                    <a:lstStyle/>
                    <a:p>
                      <a:pPr algn="ctr"/>
                      <a:r>
                        <a:rPr lang="en-US" dirty="0"/>
                        <a:t>FOUNDATIONS</a:t>
                      </a:r>
                    </a:p>
                  </a:txBody>
                  <a:tcPr/>
                </a:tc>
                <a:tc>
                  <a:txBody>
                    <a:bodyPr/>
                    <a:lstStyle/>
                    <a:p>
                      <a:pPr algn="ctr"/>
                      <a:r>
                        <a:rPr lang="en-US" dirty="0"/>
                        <a:t>PREVENTION PRACTICES</a:t>
                      </a:r>
                    </a:p>
                  </a:txBody>
                  <a:tcPr/>
                </a:tc>
                <a:tc>
                  <a:txBody>
                    <a:bodyPr/>
                    <a:lstStyle/>
                    <a:p>
                      <a:pPr algn="ctr"/>
                      <a:r>
                        <a:rPr lang="en-US" dirty="0"/>
                        <a:t>RESPONSE PRACTICES</a:t>
                      </a:r>
                    </a:p>
                  </a:txBody>
                  <a:tcPr/>
                </a:tc>
                <a:extLst>
                  <a:ext uri="{0D108BD9-81ED-4DB2-BD59-A6C34878D82A}">
                    <a16:rowId xmlns:a16="http://schemas.microsoft.com/office/drawing/2014/main" val="1359700399"/>
                  </a:ext>
                </a:extLst>
              </a:tr>
              <a:tr h="4631343">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50758644"/>
                  </a:ext>
                </a:extLst>
              </a:tr>
            </a:tbl>
          </a:graphicData>
        </a:graphic>
      </p:graphicFrame>
      <p:sp>
        <p:nvSpPr>
          <p:cNvPr id="4" name="Title 3">
            <a:extLst>
              <a:ext uri="{FF2B5EF4-FFF2-40B4-BE49-F238E27FC236}">
                <a16:creationId xmlns:a16="http://schemas.microsoft.com/office/drawing/2014/main" id="{F2473903-DA70-489E-A19A-DFB4AEC29A8D}"/>
              </a:ext>
            </a:extLst>
          </p:cNvPr>
          <p:cNvSpPr>
            <a:spLocks noGrp="1"/>
          </p:cNvSpPr>
          <p:nvPr>
            <p:ph type="title"/>
          </p:nvPr>
        </p:nvSpPr>
        <p:spPr>
          <a:xfrm>
            <a:off x="2865408" y="-119573"/>
            <a:ext cx="9601200" cy="1036850"/>
          </a:xfrm>
        </p:spPr>
        <p:txBody>
          <a:bodyPr>
            <a:normAutofit/>
          </a:bodyPr>
          <a:lstStyle/>
          <a:p>
            <a:r>
              <a:rPr lang="en-US" sz="6600" dirty="0"/>
              <a:t>Proactive Strategies</a:t>
            </a:r>
          </a:p>
        </p:txBody>
      </p:sp>
      <p:pic>
        <p:nvPicPr>
          <p:cNvPr id="10" name="Picture 9">
            <a:extLst>
              <a:ext uri="{FF2B5EF4-FFF2-40B4-BE49-F238E27FC236}">
                <a16:creationId xmlns:a16="http://schemas.microsoft.com/office/drawing/2014/main" id="{67E830B0-75E7-4EFB-ADEA-CAE84BF717B2}"/>
              </a:ext>
            </a:extLst>
          </p:cNvPr>
          <p:cNvPicPr>
            <a:picLocks noChangeAspect="1"/>
          </p:cNvPicPr>
          <p:nvPr/>
        </p:nvPicPr>
        <p:blipFill>
          <a:blip r:embed="rId3"/>
          <a:stretch>
            <a:fillRect/>
          </a:stretch>
        </p:blipFill>
        <p:spPr>
          <a:xfrm>
            <a:off x="0" y="0"/>
            <a:ext cx="2813534" cy="1529751"/>
          </a:xfrm>
          <a:prstGeom prst="rect">
            <a:avLst/>
          </a:prstGeom>
        </p:spPr>
      </p:pic>
    </p:spTree>
    <p:extLst>
      <p:ext uri="{BB962C8B-B14F-4D97-AF65-F5344CB8AC3E}">
        <p14:creationId xmlns:p14="http://schemas.microsoft.com/office/powerpoint/2010/main" val="30363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18FB-9AAE-403C-9584-1AFE2FA9F99B}"/>
              </a:ext>
            </a:extLst>
          </p:cNvPr>
          <p:cNvSpPr>
            <a:spLocks noGrp="1"/>
          </p:cNvSpPr>
          <p:nvPr>
            <p:ph type="title"/>
          </p:nvPr>
        </p:nvSpPr>
        <p:spPr>
          <a:xfrm>
            <a:off x="76692" y="349524"/>
            <a:ext cx="11952093" cy="1036850"/>
          </a:xfrm>
        </p:spPr>
        <p:txBody>
          <a:bodyPr>
            <a:noAutofit/>
          </a:bodyPr>
          <a:lstStyle/>
          <a:p>
            <a:pPr algn="ctr"/>
            <a:r>
              <a:rPr lang="en-US" sz="4800" dirty="0"/>
              <a:t>Share Out Your </a:t>
            </a:r>
            <a:br>
              <a:rPr lang="en-US" sz="4800" dirty="0"/>
            </a:br>
            <a:r>
              <a:rPr lang="en-US" sz="4800" b="1" dirty="0"/>
              <a:t>PROACTIVE STRATEGIES</a:t>
            </a:r>
            <a:endParaRPr lang="en-US" sz="4800" dirty="0"/>
          </a:p>
        </p:txBody>
      </p:sp>
      <p:pic>
        <p:nvPicPr>
          <p:cNvPr id="5124" name="Picture 4" descr="Related image">
            <a:extLst>
              <a:ext uri="{FF2B5EF4-FFF2-40B4-BE49-F238E27FC236}">
                <a16:creationId xmlns:a16="http://schemas.microsoft.com/office/drawing/2014/main" id="{C73E49E8-6A3D-4455-8E6A-E7D6AC6C60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495468"/>
            <a:ext cx="12252960" cy="548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63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7B7AB2C9-ECFB-4658-90CC-0C00AA935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2" y="-49681"/>
            <a:ext cx="12280322" cy="6907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BE14548C-8A2F-4699-BE3D-EA6923978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444" y="-46996"/>
            <a:ext cx="7902287" cy="6951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D944191-0516-4AB6-9CB2-11EA1BF5A5C3}"/>
              </a:ext>
            </a:extLst>
          </p:cNvPr>
          <p:cNvSpPr/>
          <p:nvPr/>
        </p:nvSpPr>
        <p:spPr>
          <a:xfrm>
            <a:off x="4876607" y="3072107"/>
            <a:ext cx="1734770" cy="1323439"/>
          </a:xfrm>
          <a:prstGeom prst="rect">
            <a:avLst/>
          </a:prstGeom>
          <a:noFill/>
        </p:spPr>
        <p:txBody>
          <a:bodyPr wrap="none" lIns="91440" tIns="45720" rIns="91440" bIns="45720">
            <a:spAutoFit/>
          </a:bodyPr>
          <a:lstStyle/>
          <a:p>
            <a:pPr algn="ctr"/>
            <a:r>
              <a:rPr lang="en-US" sz="4000" b="1" dirty="0">
                <a:ln w="0"/>
                <a:solidFill>
                  <a:schemeClr val="bg1"/>
                </a:solidFill>
                <a:effectLst>
                  <a:outerShdw blurRad="38100" dist="19050" dir="2700000" algn="tl" rotWithShape="0">
                    <a:schemeClr val="dk1">
                      <a:alpha val="40000"/>
                    </a:schemeClr>
                  </a:outerShdw>
                </a:effectLst>
              </a:rPr>
              <a:t>ONE</a:t>
            </a:r>
          </a:p>
          <a:p>
            <a:pPr algn="ctr"/>
            <a:r>
              <a:rPr lang="en-US" sz="4000" b="1" cap="none" spc="0" dirty="0">
                <a:ln w="0"/>
                <a:solidFill>
                  <a:schemeClr val="bg1"/>
                </a:solidFill>
                <a:effectLst>
                  <a:outerShdw blurRad="38100" dist="19050" dir="2700000" algn="tl" rotWithShape="0">
                    <a:schemeClr val="dk1">
                      <a:alpha val="40000"/>
                    </a:schemeClr>
                  </a:outerShdw>
                </a:effectLst>
              </a:rPr>
              <a:t>WORD</a:t>
            </a:r>
          </a:p>
        </p:txBody>
      </p:sp>
    </p:spTree>
    <p:extLst>
      <p:ext uri="{BB962C8B-B14F-4D97-AF65-F5344CB8AC3E}">
        <p14:creationId xmlns:p14="http://schemas.microsoft.com/office/powerpoint/2010/main" val="31667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028"/>
                                        </p:tgtEl>
                                      </p:cBhvr>
                                    </p:animEffect>
                                    <p:set>
                                      <p:cBhvr>
                                        <p:cTn id="7"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685801" y="304800"/>
          <a:ext cx="11183357"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23" name="Picture 1" descr="http://www.swfwmd.state.fl.us/documents/publications/watermatters/2004q1/starkeykid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600200"/>
            <a:ext cx="33337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4.bp.blogspot.com/_kHuQJ2th3iM/TG6XEdqa1gI/AAAAAAAAAkc/YKbpzAavbW0/s320/autis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9338" y="0"/>
            <a:ext cx="19986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t1.gstatic.com/images?q=tbn:ANd9GcQ0Mg0F_-GwS1Y-025atlFrYXsQsz2uzp5D-ASH-pIO05HtbTG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1"/>
            <a:ext cx="20574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t3.gstatic.com/images?q=tbn:ANd9GcSnx63oL4ugBNEwJTl9n-CthJ8QP2xOJyYExePQ_R9hg91W3iNz8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501015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www.sdfsc.esc2.net/Images/students_m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0600" y="48006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98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8.33333E-6 -6.66667E-6 L -0.13334 0.09999 " pathEditMode="relative" ptsTypes="AA">
                                      <p:cBhvr>
                                        <p:cTn id="22" dur="2000" fill="hold"/>
                                        <p:tgtEl>
                                          <p:spTgt spid="5"/>
                                        </p:tgtEl>
                                        <p:attrNameLst>
                                          <p:attrName>ppt_x</p:attrName>
                                          <p:attrName>ppt_y</p:attrName>
                                        </p:attrNameLst>
                                      </p:cBhvr>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1.38778E-17 -1.11111E-6 L -0.125 -0.1 " pathEditMode="relative" ptsTypes="AA">
                                      <p:cBhvr>
                                        <p:cTn id="26" dur="2000" fill="hold"/>
                                        <p:tgtEl>
                                          <p:spTgt spid="8"/>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3.33333E-6 5.92593E-6 L 0.13334 0.13334 " pathEditMode="relative" ptsTypes="AA">
                                      <p:cBhvr>
                                        <p:cTn id="30" dur="2000" fill="hold"/>
                                        <p:tgtEl>
                                          <p:spTgt spid="6"/>
                                        </p:tgtEl>
                                        <p:attrNameLst>
                                          <p:attrName>ppt_x</p:attrName>
                                          <p:attrName>ppt_y</p:attrName>
                                        </p:attrNameLst>
                                      </p:cBhvr>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nodeType="clickEffect">
                                  <p:stCondLst>
                                    <p:cond delay="0"/>
                                  </p:stCondLst>
                                  <p:childTnLst>
                                    <p:animMotion origin="layout" path="M 0.16458 0.0125 L 0.23958 -0.13195 " pathEditMode="relative" rAng="0" ptsTypes="AA">
                                      <p:cBhvr>
                                        <p:cTn id="34" dur="2000" fill="hold"/>
                                        <p:tgtEl>
                                          <p:spTgt spid="7"/>
                                        </p:tgtEl>
                                        <p:attrNameLst>
                                          <p:attrName>ppt_x</p:attrName>
                                          <p:attrName>ppt_y</p:attrName>
                                        </p:attrNameLst>
                                      </p:cBhvr>
                                      <p:rCtr x="3800" y="-7200"/>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mph" presetSubtype="0" fill="hold" grpId="0" nodeType="clickEffect">
                                  <p:stCondLst>
                                    <p:cond delay="0"/>
                                  </p:stCondLst>
                                  <p:childTnLst>
                                    <p:animScale>
                                      <p:cBhvr>
                                        <p:cTn id="38"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virginiabeach.com/files/imagecache/600px_Full_Format/image/articles/sunburn-prevention.gif">
            <a:extLst>
              <a:ext uri="{FF2B5EF4-FFF2-40B4-BE49-F238E27FC236}">
                <a16:creationId xmlns:a16="http://schemas.microsoft.com/office/drawing/2014/main" id="{F5E970B9-915B-49EF-832A-83599073DABA}"/>
              </a:ext>
            </a:extLst>
          </p:cNvPr>
          <p:cNvPicPr>
            <a:picLocks noChangeAspect="1" noChangeArrowheads="1"/>
          </p:cNvPicPr>
          <p:nvPr/>
        </p:nvPicPr>
        <p:blipFill>
          <a:blip r:embed="rId3" cstate="print"/>
          <a:srcRect/>
          <a:stretch>
            <a:fillRect/>
          </a:stretch>
        </p:blipFill>
        <p:spPr bwMode="auto">
          <a:xfrm>
            <a:off x="5148647" y="4765590"/>
            <a:ext cx="2291133" cy="2092410"/>
          </a:xfrm>
          <a:prstGeom prst="rect">
            <a:avLst/>
          </a:prstGeom>
          <a:ln>
            <a:noFill/>
          </a:ln>
          <a:effectLst>
            <a:softEdge rad="112500"/>
          </a:effectLst>
        </p:spPr>
      </p:pic>
      <p:graphicFrame>
        <p:nvGraphicFramePr>
          <p:cNvPr id="7" name="Diagram 6">
            <a:extLst>
              <a:ext uri="{FF2B5EF4-FFF2-40B4-BE49-F238E27FC236}">
                <a16:creationId xmlns:a16="http://schemas.microsoft.com/office/drawing/2014/main" id="{39B16156-5AC6-45CD-BBBA-15B5B16C5E93}"/>
              </a:ext>
            </a:extLst>
          </p:cNvPr>
          <p:cNvGraphicFramePr/>
          <p:nvPr/>
        </p:nvGraphicFramePr>
        <p:xfrm>
          <a:off x="79584" y="314960"/>
          <a:ext cx="11161240" cy="7677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a:extLst>
              <a:ext uri="{FF2B5EF4-FFF2-40B4-BE49-F238E27FC236}">
                <a16:creationId xmlns:a16="http://schemas.microsoft.com/office/drawing/2014/main" id="{4D4728A3-076B-4C4E-A64F-7A60DD51FEC0}"/>
              </a:ext>
            </a:extLst>
          </p:cNvPr>
          <p:cNvSpPr>
            <a:spLocks noGrp="1"/>
          </p:cNvSpPr>
          <p:nvPr>
            <p:ph type="title"/>
          </p:nvPr>
        </p:nvSpPr>
        <p:spPr>
          <a:xfrm>
            <a:off x="582613" y="314960"/>
            <a:ext cx="11277600" cy="1143000"/>
          </a:xfrm>
        </p:spPr>
        <p:txBody>
          <a:bodyPr>
            <a:noAutofit/>
          </a:bodyPr>
          <a:lstStyle/>
          <a:p>
            <a:pPr algn="ctr">
              <a:defRPr/>
            </a:pPr>
            <a:r>
              <a:rPr lang="en-US" altLang="en-US" sz="4800" b="1" dirty="0">
                <a:latin typeface="+mn-lt"/>
              </a:rPr>
              <a:t>SOCIAL CULTURAL SHIFTS</a:t>
            </a:r>
            <a:br>
              <a:rPr lang="en-US" altLang="en-US" sz="4800" b="1" dirty="0">
                <a:latin typeface="+mn-lt"/>
              </a:rPr>
            </a:br>
            <a:r>
              <a:rPr lang="en-US" altLang="en-US" sz="4800" dirty="0">
                <a:latin typeface="+mn-lt"/>
              </a:rPr>
              <a:t>A shift in how we think, feel and act</a:t>
            </a:r>
          </a:p>
        </p:txBody>
      </p:sp>
    </p:spTree>
    <p:extLst>
      <p:ext uri="{BB962C8B-B14F-4D97-AF65-F5344CB8AC3E}">
        <p14:creationId xmlns:p14="http://schemas.microsoft.com/office/powerpoint/2010/main" val="232879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graphicEl>
                                              <a:dgm id="{B5CDEFAA-05E3-4B68-8A74-172905B88D6A}"/>
                                            </p:graphicEl>
                                          </p:spTgt>
                                        </p:tgtEl>
                                        <p:attrNameLst>
                                          <p:attrName>style.visibility</p:attrName>
                                        </p:attrNameLst>
                                      </p:cBhvr>
                                      <p:to>
                                        <p:strVal val="visible"/>
                                      </p:to>
                                    </p:set>
                                    <p:animEffect transition="in" filter="wheel(1)">
                                      <p:cBhvr>
                                        <p:cTn id="7" dur="2000"/>
                                        <p:tgtEl>
                                          <p:spTgt spid="7">
                                            <p:graphicEl>
                                              <a:dgm id="{B5CDEFAA-05E3-4B68-8A74-172905B88D6A}"/>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graphicEl>
                                              <a:dgm id="{27ED0421-C4B9-4A02-96DB-0EABFF83C0C0}"/>
                                            </p:graphicEl>
                                          </p:spTgt>
                                        </p:tgtEl>
                                        <p:attrNameLst>
                                          <p:attrName>style.visibility</p:attrName>
                                        </p:attrNameLst>
                                      </p:cBhvr>
                                      <p:to>
                                        <p:strVal val="visible"/>
                                      </p:to>
                                    </p:set>
                                    <p:animEffect transition="in" filter="wheel(1)">
                                      <p:cBhvr>
                                        <p:cTn id="10" dur="2000"/>
                                        <p:tgtEl>
                                          <p:spTgt spid="7">
                                            <p:graphicEl>
                                              <a:dgm id="{27ED0421-C4B9-4A02-96DB-0EABFF83C0C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graphicEl>
                                              <a:dgm id="{38098048-1D13-4CC4-A28E-439C19431DB7}"/>
                                            </p:graphicEl>
                                          </p:spTgt>
                                        </p:tgtEl>
                                        <p:attrNameLst>
                                          <p:attrName>style.visibility</p:attrName>
                                        </p:attrNameLst>
                                      </p:cBhvr>
                                      <p:to>
                                        <p:strVal val="visible"/>
                                      </p:to>
                                    </p:set>
                                    <p:animEffect transition="in" filter="wheel(1)">
                                      <p:cBhvr>
                                        <p:cTn id="15" dur="2000"/>
                                        <p:tgtEl>
                                          <p:spTgt spid="7">
                                            <p:graphicEl>
                                              <a:dgm id="{38098048-1D13-4CC4-A28E-439C19431DB7}"/>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graphicEl>
                                              <a:dgm id="{6233285B-A609-4265-9048-A1E681FF2BC2}"/>
                                            </p:graphicEl>
                                          </p:spTgt>
                                        </p:tgtEl>
                                        <p:attrNameLst>
                                          <p:attrName>style.visibility</p:attrName>
                                        </p:attrNameLst>
                                      </p:cBhvr>
                                      <p:to>
                                        <p:strVal val="visible"/>
                                      </p:to>
                                    </p:set>
                                    <p:animEffect transition="in" filter="wheel(1)">
                                      <p:cBhvr>
                                        <p:cTn id="18" dur="2000"/>
                                        <p:tgtEl>
                                          <p:spTgt spid="7">
                                            <p:graphicEl>
                                              <a:dgm id="{6233285B-A609-4265-9048-A1E681FF2B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theme/theme1.xml><?xml version="1.0" encoding="utf-8"?>
<a:theme xmlns:a="http://schemas.openxmlformats.org/drawingml/2006/main" name="Sales Direction 16X9">
  <a:themeElements>
    <a:clrScheme name="Custom 109">
      <a:dk1>
        <a:srgbClr val="000099"/>
      </a:dk1>
      <a:lt1>
        <a:sysClr val="window" lastClr="FFFFFF"/>
      </a:lt1>
      <a:dk2>
        <a:srgbClr val="000074"/>
      </a:dk2>
      <a:lt2>
        <a:srgbClr val="EBEBEB"/>
      </a:lt2>
      <a:accent1>
        <a:srgbClr val="0070C0"/>
      </a:accent1>
      <a:accent2>
        <a:srgbClr val="000099"/>
      </a:accent2>
      <a:accent3>
        <a:srgbClr val="0070C0"/>
      </a:accent3>
      <a:accent4>
        <a:srgbClr val="000099"/>
      </a:accent4>
      <a:accent5>
        <a:srgbClr val="000066"/>
      </a:accent5>
      <a:accent6>
        <a:srgbClr val="40619D"/>
      </a:accent6>
      <a:hlink>
        <a:srgbClr val="828282"/>
      </a:hlink>
      <a:folHlink>
        <a:srgbClr val="A5A5A5"/>
      </a:folHlink>
    </a:clrScheme>
    <a:fontScheme name="Custom 4">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FB9EFD150C3C4A85DB2D65281F9DE7" ma:contentTypeVersion="8" ma:contentTypeDescription="Create a new document." ma:contentTypeScope="" ma:versionID="87bf9068b51927e2a4546f678d10a092">
  <xsd:schema xmlns:xsd="http://www.w3.org/2001/XMLSchema" xmlns:xs="http://www.w3.org/2001/XMLSchema" xmlns:p="http://schemas.microsoft.com/office/2006/metadata/properties" xmlns:ns2="3a33cd16-1970-4d06-a71a-e4076c0ce293" xmlns:ns3="0fff8973-9e5d-413b-8753-c5192a910b7a" targetNamespace="http://schemas.microsoft.com/office/2006/metadata/properties" ma:root="true" ma:fieldsID="6bcdd48e393e332ec4b361e5d7e903c6" ns2:_="" ns3:_="">
    <xsd:import namespace="3a33cd16-1970-4d06-a71a-e4076c0ce293"/>
    <xsd:import namespace="0fff8973-9e5d-413b-8753-c5192a910b7a"/>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3cd16-1970-4d06-a71a-e4076c0ce293"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ff8973-9e5d-413b-8753-c5192a910b7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0B2605-0171-4A66-A2B5-3E8F530882E5}"/>
</file>

<file path=customXml/itemProps2.xml><?xml version="1.0" encoding="utf-8"?>
<ds:datastoreItem xmlns:ds="http://schemas.openxmlformats.org/officeDocument/2006/customXml" ds:itemID="{8BCF9569-CB9D-419C-8AF5-ADDC1BAB7459}"/>
</file>

<file path=customXml/itemProps3.xml><?xml version="1.0" encoding="utf-8"?>
<ds:datastoreItem xmlns:ds="http://schemas.openxmlformats.org/officeDocument/2006/customXml" ds:itemID="{B0EA1909-3740-495D-9363-A3A6AD228246}"/>
</file>

<file path=docProps/app.xml><?xml version="1.0" encoding="utf-8"?>
<Properties xmlns="http://schemas.openxmlformats.org/officeDocument/2006/extended-properties" xmlns:vt="http://schemas.openxmlformats.org/officeDocument/2006/docPropsVTypes">
  <Template>Business direction presentation (widescreen)</Template>
  <TotalTime>3810</TotalTime>
  <Words>7163</Words>
  <Application>Microsoft Office PowerPoint</Application>
  <PresentationFormat>Widescreen</PresentationFormat>
  <Paragraphs>886</Paragraphs>
  <Slides>73</Slides>
  <Notes>63</Notes>
  <HiddenSlides>11</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9" baseType="lpstr">
      <vt:lpstr>Arial</vt:lpstr>
      <vt:lpstr>Berlin Sans FB</vt:lpstr>
      <vt:lpstr>Book Antiqua</vt:lpstr>
      <vt:lpstr>Calibri</vt:lpstr>
      <vt:lpstr>Century Gothic</vt:lpstr>
      <vt:lpstr>Cooper Black</vt:lpstr>
      <vt:lpstr>Courier New</vt:lpstr>
      <vt:lpstr>Eras Bold ITC</vt:lpstr>
      <vt:lpstr>Eras Demi ITC</vt:lpstr>
      <vt:lpstr>Eras Medium ITC</vt:lpstr>
      <vt:lpstr>Gill Sans MT</vt:lpstr>
      <vt:lpstr>Maiandra GD</vt:lpstr>
      <vt:lpstr>Poor Richard</vt:lpstr>
      <vt:lpstr>Wingdings</vt:lpstr>
      <vt:lpstr>Sales Direction 16X9</vt:lpstr>
      <vt:lpstr>Worksheet</vt:lpstr>
      <vt:lpstr>PowerPoint Presentation</vt:lpstr>
      <vt:lpstr>PowerPoint Presentation</vt:lpstr>
      <vt:lpstr>PowerPoint Presentation</vt:lpstr>
      <vt:lpstr>PowerPoint Presentation</vt:lpstr>
      <vt:lpstr>SOCIAL CULTURAL SHIFTS A shift in how we think, feel and act</vt:lpstr>
      <vt:lpstr>PowerPoint Presentation</vt:lpstr>
      <vt:lpstr>PowerPoint Presentation</vt:lpstr>
      <vt:lpstr>PowerPoint Presentation</vt:lpstr>
      <vt:lpstr>SOCIAL CULTURAL SHIFTS A shift in how we think, feel and act</vt:lpstr>
      <vt:lpstr>PowerPoint Presentation</vt:lpstr>
      <vt:lpstr>PowerPoint Presentation</vt:lpstr>
      <vt:lpstr>Behavioral Science</vt:lpstr>
      <vt:lpstr>CULTURAL SHIFTS A shift in how we think, feel and act</vt:lpstr>
      <vt:lpstr>PowerPoint Presentation</vt:lpstr>
      <vt:lpstr>CULTURAL SHIFTS A shift in how we think, feel and act</vt:lpstr>
      <vt:lpstr>PowerPoint Presentation</vt:lpstr>
      <vt:lpstr>“Diving Deeper”  Prevention Practices</vt:lpstr>
      <vt:lpstr>Super Hero Assignments STACK &amp; PACK</vt:lpstr>
      <vt:lpstr>Super Hero Assignments STACK &amp; PACK</vt:lpstr>
      <vt:lpstr>PowerPoint Presentation</vt:lpstr>
      <vt:lpstr>PowerPoint Presentation</vt:lpstr>
      <vt:lpstr>PowerPoint Presentation</vt:lpstr>
      <vt:lpstr>Seven Categories of CHOICE Making</vt:lpstr>
      <vt:lpstr>PowerPoint Presentation</vt:lpstr>
      <vt:lpstr>PowerPoint Presentation</vt:lpstr>
      <vt:lpstr>PowerPoint Presentation</vt:lpstr>
      <vt:lpstr>PowerPoint Presentation</vt:lpstr>
      <vt:lpstr>PowerPoint Presentation</vt:lpstr>
      <vt:lpstr>PowerPoint Presentation</vt:lpstr>
      <vt:lpstr>Lunch Time </vt:lpstr>
      <vt:lpstr>PowerPoint Presentation</vt:lpstr>
      <vt:lpstr>PowerPoint Presentation</vt:lpstr>
      <vt:lpstr>Human behavior is functional. Behavior serves a purpose Results/consequences of a behavior affect future occurrences of that behavior.    </vt:lpstr>
      <vt:lpstr>Function of Behavior</vt:lpstr>
      <vt:lpstr>Human behavior is predictable. Environmental conditions can set up, set off, or maintain appropriate or  inappropriate behavior.   </vt:lpstr>
      <vt:lpstr>PowerPoint Presentation</vt:lpstr>
      <vt:lpstr>PowerPoint Presentation</vt:lpstr>
      <vt:lpstr>Human behavior is changeable. Understanding the predictors, consequences and function of problem behavior  is key for designing effective interventions.   </vt:lpstr>
      <vt:lpstr>PowerPoint Presentation</vt:lpstr>
      <vt:lpstr>PowerPoint Presentation</vt:lpstr>
      <vt:lpstr>Upstairs/Downstairs Brain</vt:lpstr>
      <vt:lpstr>The Acting Out Cycle</vt:lpstr>
      <vt:lpstr>Behavioral Chain</vt:lpstr>
      <vt:lpstr>A Seven Phase Cycle</vt:lpstr>
      <vt:lpstr>Dealing with  Acting Out Behaviors</vt:lpstr>
      <vt:lpstr>Signs of ESCALATION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Phases of Meltdowns</vt:lpstr>
      <vt:lpstr>Six Phases of Meltdowns</vt:lpstr>
      <vt:lpstr>        </vt:lpstr>
      <vt:lpstr>        </vt:lpstr>
      <vt:lpstr>        </vt:lpstr>
      <vt:lpstr>        </vt:lpstr>
      <vt:lpstr>        </vt:lpstr>
      <vt:lpstr>        </vt:lpstr>
      <vt:lpstr>Proactive Strategies</vt:lpstr>
      <vt:lpstr>Share Out Your  PROACTIVE STRATEGIES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Cristy Clouse</dc:creator>
  <cp:lastModifiedBy>Cristy Clouse</cp:lastModifiedBy>
  <cp:revision>265</cp:revision>
  <cp:lastPrinted>2018-09-09T21:27:51Z</cp:lastPrinted>
  <dcterms:created xsi:type="dcterms:W3CDTF">2018-08-07T22:35:39Z</dcterms:created>
  <dcterms:modified xsi:type="dcterms:W3CDTF">2019-06-19T14:00:09Z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0x010100DAFB9EFD150C3C4A85DB2D65281F9DE7</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